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4.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Lst>
  <p:notesMasterIdLst>
    <p:notesMasterId r:id="rId40"/>
  </p:notesMasterIdLst>
  <p:sldIdLst>
    <p:sldId id="786" r:id="rId3"/>
    <p:sldId id="971" r:id="rId4"/>
    <p:sldId id="591" r:id="rId5"/>
    <p:sldId id="1158" r:id="rId6"/>
    <p:sldId id="266" r:id="rId7"/>
    <p:sldId id="974" r:id="rId8"/>
    <p:sldId id="1025" r:id="rId9"/>
    <p:sldId id="256" r:id="rId10"/>
    <p:sldId id="263" r:id="rId11"/>
    <p:sldId id="1074" r:id="rId12"/>
    <p:sldId id="1068" r:id="rId13"/>
    <p:sldId id="1044" r:id="rId14"/>
    <p:sldId id="1046" r:id="rId15"/>
    <p:sldId id="1045" r:id="rId16"/>
    <p:sldId id="1043" r:id="rId17"/>
    <p:sldId id="1166" r:id="rId18"/>
    <p:sldId id="994" r:id="rId19"/>
    <p:sldId id="1070" r:id="rId20"/>
    <p:sldId id="1072" r:id="rId21"/>
    <p:sldId id="1152" r:id="rId22"/>
    <p:sldId id="1165" r:id="rId23"/>
    <p:sldId id="1160" r:id="rId24"/>
    <p:sldId id="1161" r:id="rId25"/>
    <p:sldId id="1164" r:id="rId26"/>
    <p:sldId id="1155" r:id="rId27"/>
    <p:sldId id="1154" r:id="rId28"/>
    <p:sldId id="1162" r:id="rId29"/>
    <p:sldId id="1057" r:id="rId30"/>
    <p:sldId id="1124" r:id="rId31"/>
    <p:sldId id="1149" r:id="rId32"/>
    <p:sldId id="1104" r:id="rId33"/>
    <p:sldId id="1049" r:id="rId34"/>
    <p:sldId id="1064" r:id="rId35"/>
    <p:sldId id="970" r:id="rId36"/>
    <p:sldId id="1069" r:id="rId37"/>
    <p:sldId id="972" r:id="rId38"/>
    <p:sldId id="267" r:id="rId39"/>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73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Wu-Dunphy" initials="LW" lastIdx="18" clrIdx="0">
    <p:extLst>
      <p:ext uri="{19B8F6BF-5375-455C-9EA6-DF929625EA0E}">
        <p15:presenceInfo xmlns:p15="http://schemas.microsoft.com/office/powerpoint/2012/main" userId="ffea8d501b412c5f" providerId="Windows Live"/>
      </p:ext>
    </p:extLst>
  </p:cmAuthor>
  <p:cmAuthor id="2" name="Will J. Maze" initials="WJM" lastIdx="20" clrIdx="1">
    <p:extLst>
      <p:ext uri="{19B8F6BF-5375-455C-9EA6-DF929625EA0E}">
        <p15:presenceInfo xmlns:p15="http://schemas.microsoft.com/office/powerpoint/2012/main" userId="S::wmaze@rbmilestone.com::70eb08ee-247e-4c61-b66b-633774c82225" providerId="AD"/>
      </p:ext>
    </p:extLst>
  </p:cmAuthor>
  <p:cmAuthor id="3" name="Ashish Malik" initials="AM" lastIdx="4" clrIdx="2">
    <p:extLst>
      <p:ext uri="{19B8F6BF-5375-455C-9EA6-DF929625EA0E}">
        <p15:presenceInfo xmlns:p15="http://schemas.microsoft.com/office/powerpoint/2012/main" userId="S::amalik@beevt.com::d4096197-4a0d-42b4-9884-6ff3036bcda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568"/>
    <a:srgbClr val="4F81BD"/>
    <a:srgbClr val="3BA362"/>
    <a:srgbClr val="445569"/>
    <a:srgbClr val="0070C0"/>
    <a:srgbClr val="00AEEF"/>
    <a:srgbClr val="E5F3F7"/>
    <a:srgbClr val="DFF0F5"/>
    <a:srgbClr val="2DB8B5"/>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23" autoAdjust="0"/>
  </p:normalViewPr>
  <p:slideViewPr>
    <p:cSldViewPr>
      <p:cViewPr varScale="1">
        <p:scale>
          <a:sx n="108" d="100"/>
          <a:sy n="108" d="100"/>
        </p:scale>
        <p:origin x="2262" y="102"/>
      </p:cViewPr>
      <p:guideLst>
        <p:guide orient="horz" pos="1440"/>
        <p:guide pos="7392"/>
      </p:guideLst>
    </p:cSldViewPr>
  </p:slideViewPr>
  <p:outlineViewPr>
    <p:cViewPr>
      <p:scale>
        <a:sx n="33" d="100"/>
        <a:sy n="33" d="100"/>
      </p:scale>
      <p:origin x="0" y="-3672"/>
    </p:cViewPr>
  </p:outlineViewPr>
  <p:notesTextViewPr>
    <p:cViewPr>
      <p:scale>
        <a:sx n="3" d="2"/>
        <a:sy n="3" d="2"/>
      </p:scale>
      <p:origin x="0" y="0"/>
    </p:cViewPr>
  </p:notesTextViewPr>
  <p:sorterViewPr>
    <p:cViewPr varScale="1">
      <p:scale>
        <a:sx n="1" d="1"/>
        <a:sy n="1" d="1"/>
      </p:scale>
      <p:origin x="0" y="-7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265539" y="0"/>
            <a:ext cx="4028440" cy="352143"/>
          </a:xfrm>
          <a:prstGeom prst="rect">
            <a:avLst/>
          </a:prstGeom>
        </p:spPr>
        <p:txBody>
          <a:bodyPr vert="horz" lIns="91440" tIns="45720" rIns="91440" bIns="45720" rtlCol="0"/>
          <a:lstStyle>
            <a:lvl1pPr algn="r">
              <a:defRPr sz="1200"/>
            </a:lvl1pPr>
          </a:lstStyle>
          <a:p>
            <a:fld id="{37125A92-E3CA-5E4E-B808-016DA1D12D97}" type="datetimeFigureOut">
              <a:rPr lang="en-US" smtClean="0"/>
              <a:t>3/22/2023</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29640" y="3373756"/>
            <a:ext cx="7437120" cy="276034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258"/>
            <a:ext cx="4028440" cy="35214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539" y="6658258"/>
            <a:ext cx="4028440" cy="352142"/>
          </a:xfrm>
          <a:prstGeom prst="rect">
            <a:avLst/>
          </a:prstGeom>
        </p:spPr>
        <p:txBody>
          <a:bodyPr vert="horz" lIns="91440" tIns="45720" rIns="91440" bIns="45720" rtlCol="0" anchor="b"/>
          <a:lstStyle>
            <a:lvl1pPr algn="r">
              <a:defRPr sz="1200"/>
            </a:lvl1pPr>
          </a:lstStyle>
          <a:p>
            <a:fld id="{A90B5945-4B9A-B349-BA83-B65767435BF8}" type="slidenum">
              <a:rPr lang="en-US" smtClean="0"/>
              <a:t>‹#›</a:t>
            </a:fld>
            <a:endParaRPr lang="en-US" dirty="0"/>
          </a:p>
        </p:txBody>
      </p:sp>
    </p:spTree>
    <p:extLst>
      <p:ext uri="{BB962C8B-B14F-4D97-AF65-F5344CB8AC3E}">
        <p14:creationId xmlns:p14="http://schemas.microsoft.com/office/powerpoint/2010/main" val="779039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843D8A-E185-2D45-9C80-EAFD4A42D755}" type="slidenum">
              <a:rPr lang="en-US" smtClean="0"/>
              <a:t>1</a:t>
            </a:fld>
            <a:endParaRPr lang="en-US" dirty="0"/>
          </a:p>
        </p:txBody>
      </p:sp>
    </p:spTree>
    <p:extLst>
      <p:ext uri="{BB962C8B-B14F-4D97-AF65-F5344CB8AC3E}">
        <p14:creationId xmlns:p14="http://schemas.microsoft.com/office/powerpoint/2010/main" val="3135671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 title suggestion: Solid Platform for Accelerating Growth</a:t>
            </a:r>
          </a:p>
        </p:txBody>
      </p:sp>
      <p:sp>
        <p:nvSpPr>
          <p:cNvPr id="4" name="Slide Number Placeholder 3"/>
          <p:cNvSpPr>
            <a:spLocks noGrp="1"/>
          </p:cNvSpPr>
          <p:nvPr>
            <p:ph type="sldNum" sz="quarter" idx="5"/>
          </p:nvPr>
        </p:nvSpPr>
        <p:spPr/>
        <p:txBody>
          <a:bodyPr/>
          <a:lstStyle/>
          <a:p>
            <a:fld id="{A90B5945-4B9A-B349-BA83-B65767435BF8}" type="slidenum">
              <a:rPr lang="en-US" smtClean="0"/>
              <a:t>21</a:t>
            </a:fld>
            <a:endParaRPr lang="en-US" dirty="0"/>
          </a:p>
        </p:txBody>
      </p:sp>
    </p:spTree>
    <p:extLst>
      <p:ext uri="{BB962C8B-B14F-4D97-AF65-F5344CB8AC3E}">
        <p14:creationId xmlns:p14="http://schemas.microsoft.com/office/powerpoint/2010/main" val="1908369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 title suggestion: Solid Platform for Accelerating Growth</a:t>
            </a:r>
          </a:p>
        </p:txBody>
      </p:sp>
      <p:sp>
        <p:nvSpPr>
          <p:cNvPr id="4" name="Slide Number Placeholder 3"/>
          <p:cNvSpPr>
            <a:spLocks noGrp="1"/>
          </p:cNvSpPr>
          <p:nvPr>
            <p:ph type="sldNum" sz="quarter" idx="5"/>
          </p:nvPr>
        </p:nvSpPr>
        <p:spPr/>
        <p:txBody>
          <a:bodyPr/>
          <a:lstStyle/>
          <a:p>
            <a:fld id="{A90B5945-4B9A-B349-BA83-B65767435BF8}" type="slidenum">
              <a:rPr lang="en-US" smtClean="0"/>
              <a:t>22</a:t>
            </a:fld>
            <a:endParaRPr lang="en-US" dirty="0"/>
          </a:p>
        </p:txBody>
      </p:sp>
    </p:spTree>
    <p:extLst>
      <p:ext uri="{BB962C8B-B14F-4D97-AF65-F5344CB8AC3E}">
        <p14:creationId xmlns:p14="http://schemas.microsoft.com/office/powerpoint/2010/main" val="203789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 title suggestion: Solid Platform for Accelerating Growth</a:t>
            </a:r>
          </a:p>
        </p:txBody>
      </p:sp>
      <p:sp>
        <p:nvSpPr>
          <p:cNvPr id="4" name="Slide Number Placeholder 3"/>
          <p:cNvSpPr>
            <a:spLocks noGrp="1"/>
          </p:cNvSpPr>
          <p:nvPr>
            <p:ph type="sldNum" sz="quarter" idx="5"/>
          </p:nvPr>
        </p:nvSpPr>
        <p:spPr/>
        <p:txBody>
          <a:bodyPr/>
          <a:lstStyle/>
          <a:p>
            <a:fld id="{A90B5945-4B9A-B349-BA83-B65767435BF8}" type="slidenum">
              <a:rPr lang="en-US" smtClean="0"/>
              <a:t>23</a:t>
            </a:fld>
            <a:endParaRPr lang="en-US" dirty="0"/>
          </a:p>
        </p:txBody>
      </p:sp>
    </p:spTree>
    <p:extLst>
      <p:ext uri="{BB962C8B-B14F-4D97-AF65-F5344CB8AC3E}">
        <p14:creationId xmlns:p14="http://schemas.microsoft.com/office/powerpoint/2010/main" val="3465261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 title suggestion: Solid Platform for Accelerating Growth</a:t>
            </a:r>
          </a:p>
        </p:txBody>
      </p:sp>
      <p:sp>
        <p:nvSpPr>
          <p:cNvPr id="4" name="Slide Number Placeholder 3"/>
          <p:cNvSpPr>
            <a:spLocks noGrp="1"/>
          </p:cNvSpPr>
          <p:nvPr>
            <p:ph type="sldNum" sz="quarter" idx="5"/>
          </p:nvPr>
        </p:nvSpPr>
        <p:spPr/>
        <p:txBody>
          <a:bodyPr/>
          <a:lstStyle/>
          <a:p>
            <a:fld id="{A90B5945-4B9A-B349-BA83-B65767435BF8}" type="slidenum">
              <a:rPr lang="en-US" smtClean="0"/>
              <a:t>24</a:t>
            </a:fld>
            <a:endParaRPr lang="en-US" dirty="0"/>
          </a:p>
        </p:txBody>
      </p:sp>
    </p:spTree>
    <p:extLst>
      <p:ext uri="{BB962C8B-B14F-4D97-AF65-F5344CB8AC3E}">
        <p14:creationId xmlns:p14="http://schemas.microsoft.com/office/powerpoint/2010/main" val="3092742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DA878-F3DB-4C0C-8735-EF5B4CD4F1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683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DA878-F3DB-4C0C-8735-EF5B4CD4F1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228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DA878-F3DB-4C0C-8735-EF5B4CD4F1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438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6FFDA878-F3DB-4C0C-8735-EF5B4CD4F110}" type="slidenum">
              <a:rPr lang="en-US" smtClean="0"/>
              <a:pPr>
                <a:defRPr/>
              </a:pPr>
              <a:t>29</a:t>
            </a:fld>
            <a:endParaRPr lang="en-US" dirty="0"/>
          </a:p>
        </p:txBody>
      </p:sp>
    </p:spTree>
    <p:extLst>
      <p:ext uri="{BB962C8B-B14F-4D97-AF65-F5344CB8AC3E}">
        <p14:creationId xmlns:p14="http://schemas.microsoft.com/office/powerpoint/2010/main" val="655644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DA878-F3DB-4C0C-8735-EF5B4CD4F1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220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DA878-F3DB-4C0C-8735-EF5B4CD4F1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973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E1DE0-DFB8-7B48-9EE9-0B641D14BFA6}" type="slidenum">
              <a:rPr lang="en-US" smtClean="0"/>
              <a:t>3</a:t>
            </a:fld>
            <a:endParaRPr lang="en-US" dirty="0"/>
          </a:p>
        </p:txBody>
      </p:sp>
    </p:spTree>
    <p:extLst>
      <p:ext uri="{BB962C8B-B14F-4D97-AF65-F5344CB8AC3E}">
        <p14:creationId xmlns:p14="http://schemas.microsoft.com/office/powerpoint/2010/main" val="1156771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DA878-F3DB-4C0C-8735-EF5B4CD4F1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422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6FFDA878-F3DB-4C0C-8735-EF5B4CD4F110}" type="slidenum">
              <a:rPr lang="en-US" smtClean="0"/>
              <a:pPr>
                <a:defRPr/>
              </a:pPr>
              <a:t>34</a:t>
            </a:fld>
            <a:endParaRPr lang="en-US" dirty="0"/>
          </a:p>
        </p:txBody>
      </p:sp>
    </p:spTree>
    <p:extLst>
      <p:ext uri="{BB962C8B-B14F-4D97-AF65-F5344CB8AC3E}">
        <p14:creationId xmlns:p14="http://schemas.microsoft.com/office/powerpoint/2010/main" val="245586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0B5945-4B9A-B349-BA83-B65767435BF8}" type="slidenum">
              <a:rPr lang="en-US" smtClean="0"/>
              <a:t>5</a:t>
            </a:fld>
            <a:endParaRPr lang="en-US" dirty="0"/>
          </a:p>
        </p:txBody>
      </p:sp>
    </p:spTree>
    <p:extLst>
      <p:ext uri="{BB962C8B-B14F-4D97-AF65-F5344CB8AC3E}">
        <p14:creationId xmlns:p14="http://schemas.microsoft.com/office/powerpoint/2010/main" val="1530255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0B5945-4B9A-B349-BA83-B65767435BF8}" type="slidenum">
              <a:rPr lang="en-US" smtClean="0"/>
              <a:t>8</a:t>
            </a:fld>
            <a:endParaRPr lang="en-US" dirty="0"/>
          </a:p>
        </p:txBody>
      </p:sp>
    </p:spTree>
    <p:extLst>
      <p:ext uri="{BB962C8B-B14F-4D97-AF65-F5344CB8AC3E}">
        <p14:creationId xmlns:p14="http://schemas.microsoft.com/office/powerpoint/2010/main" val="2167315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B5945-4B9A-B349-BA83-B65767435B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972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 title suggestion: Solid Platform for Accelerating Growth</a:t>
            </a:r>
          </a:p>
        </p:txBody>
      </p:sp>
      <p:sp>
        <p:nvSpPr>
          <p:cNvPr id="4" name="Slide Number Placeholder 3"/>
          <p:cNvSpPr>
            <a:spLocks noGrp="1"/>
          </p:cNvSpPr>
          <p:nvPr>
            <p:ph type="sldNum" sz="quarter" idx="5"/>
          </p:nvPr>
        </p:nvSpPr>
        <p:spPr/>
        <p:txBody>
          <a:bodyPr/>
          <a:lstStyle/>
          <a:p>
            <a:fld id="{A90B5945-4B9A-B349-BA83-B65767435BF8}" type="slidenum">
              <a:rPr lang="en-US" smtClean="0"/>
              <a:t>16</a:t>
            </a:fld>
            <a:endParaRPr lang="en-US" dirty="0"/>
          </a:p>
        </p:txBody>
      </p:sp>
    </p:spTree>
    <p:extLst>
      <p:ext uri="{BB962C8B-B14F-4D97-AF65-F5344CB8AC3E}">
        <p14:creationId xmlns:p14="http://schemas.microsoft.com/office/powerpoint/2010/main" val="4160983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DA878-F3DB-4C0C-8735-EF5B4CD4F1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628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DA878-F3DB-4C0C-8735-EF5B4CD4F1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585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DA878-F3DB-4C0C-8735-EF5B4CD4F1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126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231F20"/>
                </a:solidFill>
                <a:latin typeface="Montserrat-Light"/>
                <a:cs typeface="Montserrat-Light"/>
              </a:defRPr>
            </a:lvl1pPr>
          </a:lstStyle>
          <a:p>
            <a:pPr marL="12700" marR="5080">
              <a:lnSpc>
                <a:spcPct val="103299"/>
              </a:lnSpc>
              <a:spcBef>
                <a:spcPts val="105"/>
              </a:spcBef>
            </a:pPr>
            <a:r>
              <a:rPr spc="5" dirty="0"/>
              <a:t>Natural</a:t>
            </a:r>
            <a:r>
              <a:rPr spc="-70" dirty="0"/>
              <a:t> </a:t>
            </a:r>
            <a:r>
              <a:rPr dirty="0"/>
              <a:t>Precision  Agriculture</a:t>
            </a:r>
          </a:p>
        </p:txBody>
      </p:sp>
      <p:sp>
        <p:nvSpPr>
          <p:cNvPr id="6" name="Holder 6"/>
          <p:cNvSpPr>
            <a:spLocks noGrp="1"/>
          </p:cNvSpPr>
          <p:nvPr>
            <p:ph type="sldNum" sz="quarter" idx="7"/>
          </p:nvPr>
        </p:nvSpPr>
        <p:spPr/>
        <p:txBody>
          <a:bodyPr lIns="0" tIns="0" rIns="0" bIns="0"/>
          <a:lstStyle>
            <a:lvl1pPr>
              <a:defRPr sz="1250" b="1" i="0">
                <a:solidFill>
                  <a:srgbClr val="8DC63F"/>
                </a:solidFill>
                <a:latin typeface="Arial"/>
                <a:cs typeface="Arial"/>
              </a:defRPr>
            </a:lvl1pPr>
          </a:lstStyle>
          <a:p>
            <a:pPr marL="38100">
              <a:lnSpc>
                <a:spcPts val="1475"/>
              </a:lnSpc>
            </a:pPr>
            <a:fld id="{81D60167-4931-47E6-BA6A-407CBD079E47}" type="slidenum">
              <a:rPr spc="-5" dirty="0"/>
              <a:t>‹#›</a:t>
            </a:fld>
            <a:endParaRPr spc="-5"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E9780B4-F675-4681-8ED1-0C1ED2A8572B}"/>
              </a:ext>
            </a:extLst>
          </p:cNvPr>
          <p:cNvSpPr>
            <a:spLocks noGrp="1"/>
          </p:cNvSpPr>
          <p:nvPr>
            <p:ph type="dt" sz="half" idx="10"/>
          </p:nvPr>
        </p:nvSpPr>
        <p:spPr/>
        <p:txBody>
          <a:bodyPr/>
          <a:lstStyle>
            <a:lvl1pPr>
              <a:defRPr/>
            </a:lvl1pPr>
          </a:lstStyle>
          <a:p>
            <a:pPr>
              <a:defRPr/>
            </a:pPr>
            <a:fld id="{17170BEA-920E-4C14-8418-E74F6F00F3C5}" type="datetime1">
              <a:rPr lang="en-US"/>
              <a:pPr>
                <a:defRPr/>
              </a:pPr>
              <a:t>3/22/2023</a:t>
            </a:fld>
            <a:endParaRPr lang="en-US" dirty="0"/>
          </a:p>
        </p:txBody>
      </p:sp>
      <p:sp>
        <p:nvSpPr>
          <p:cNvPr id="6" name="Footer Placeholder 4">
            <a:extLst>
              <a:ext uri="{FF2B5EF4-FFF2-40B4-BE49-F238E27FC236}">
                <a16:creationId xmlns:a16="http://schemas.microsoft.com/office/drawing/2014/main" id="{3516AC5C-45BD-4A82-943D-3F005C9A8C7C}"/>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4B28857E-2815-46E7-B671-C53CD80DC438}"/>
              </a:ext>
            </a:extLst>
          </p:cNvPr>
          <p:cNvSpPr>
            <a:spLocks noGrp="1"/>
          </p:cNvSpPr>
          <p:nvPr>
            <p:ph type="sldNum" sz="quarter" idx="12"/>
          </p:nvPr>
        </p:nvSpPr>
        <p:spPr/>
        <p:txBody>
          <a:bodyPr/>
          <a:lstStyle>
            <a:lvl1pPr>
              <a:defRPr/>
            </a:lvl1pPr>
          </a:lstStyle>
          <a:p>
            <a:pPr>
              <a:defRPr/>
            </a:pPr>
            <a:fld id="{30FD6C24-4F0F-41E4-B79B-F71E61570CB2}" type="slidenum">
              <a:rPr lang="en-US"/>
              <a:pPr>
                <a:defRPr/>
              </a:pPr>
              <a:t>‹#›</a:t>
            </a:fld>
            <a:endParaRPr lang="en-US" dirty="0"/>
          </a:p>
        </p:txBody>
      </p:sp>
    </p:spTree>
    <p:extLst>
      <p:ext uri="{BB962C8B-B14F-4D97-AF65-F5344CB8AC3E}">
        <p14:creationId xmlns:p14="http://schemas.microsoft.com/office/powerpoint/2010/main" val="3174262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BA3F685-6513-41E7-A34F-415F27D13AA6}"/>
              </a:ext>
            </a:extLst>
          </p:cNvPr>
          <p:cNvSpPr>
            <a:spLocks noGrp="1"/>
          </p:cNvSpPr>
          <p:nvPr>
            <p:ph type="dt" sz="half" idx="10"/>
          </p:nvPr>
        </p:nvSpPr>
        <p:spPr/>
        <p:txBody>
          <a:bodyPr/>
          <a:lstStyle>
            <a:lvl1pPr>
              <a:defRPr/>
            </a:lvl1pPr>
          </a:lstStyle>
          <a:p>
            <a:pPr>
              <a:defRPr/>
            </a:pPr>
            <a:fld id="{308BC5A4-8080-4B96-9516-5D57E9589254}" type="datetime1">
              <a:rPr lang="en-US"/>
              <a:pPr>
                <a:defRPr/>
              </a:pPr>
              <a:t>3/22/2023</a:t>
            </a:fld>
            <a:endParaRPr lang="en-US" dirty="0"/>
          </a:p>
        </p:txBody>
      </p:sp>
      <p:sp>
        <p:nvSpPr>
          <p:cNvPr id="8" name="Footer Placeholder 4">
            <a:extLst>
              <a:ext uri="{FF2B5EF4-FFF2-40B4-BE49-F238E27FC236}">
                <a16:creationId xmlns:a16="http://schemas.microsoft.com/office/drawing/2014/main" id="{507C7A80-BE05-4AFF-9202-101190BD261D}"/>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C195F938-7EF4-4D9C-9428-555B301E592E}"/>
              </a:ext>
            </a:extLst>
          </p:cNvPr>
          <p:cNvSpPr>
            <a:spLocks noGrp="1"/>
          </p:cNvSpPr>
          <p:nvPr>
            <p:ph type="sldNum" sz="quarter" idx="12"/>
          </p:nvPr>
        </p:nvSpPr>
        <p:spPr/>
        <p:txBody>
          <a:bodyPr/>
          <a:lstStyle>
            <a:lvl1pPr>
              <a:defRPr/>
            </a:lvl1pPr>
          </a:lstStyle>
          <a:p>
            <a:pPr>
              <a:defRPr/>
            </a:pPr>
            <a:fld id="{B82DC7AD-CA2A-4FA9-BE92-A18FBFE617AE}" type="slidenum">
              <a:rPr lang="en-US"/>
              <a:pPr>
                <a:defRPr/>
              </a:pPr>
              <a:t>‹#›</a:t>
            </a:fld>
            <a:endParaRPr lang="en-US" dirty="0"/>
          </a:p>
        </p:txBody>
      </p:sp>
    </p:spTree>
    <p:extLst>
      <p:ext uri="{BB962C8B-B14F-4D97-AF65-F5344CB8AC3E}">
        <p14:creationId xmlns:p14="http://schemas.microsoft.com/office/powerpoint/2010/main" val="3184475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3805"/>
            <a:ext cx="12192000" cy="868363"/>
          </a:xfrm>
        </p:spPr>
        <p:txBody>
          <a:bodyPr>
            <a:normAutofit/>
          </a:bodyPr>
          <a:lstStyle>
            <a:lvl1pPr>
              <a:defRPr lang="en-US" sz="3200" b="1" kern="1200" spc="-45" dirty="0">
                <a:solidFill>
                  <a:srgbClr val="00AEEF"/>
                </a:solidFill>
                <a:latin typeface="Arial"/>
                <a:ea typeface="+mn-ea"/>
                <a:cs typeface="Arial"/>
              </a:defRPr>
            </a:lvl1pPr>
          </a:lstStyle>
          <a:p>
            <a:r>
              <a:rPr lang="en-US" dirty="0"/>
              <a:t>Click to edit Master title style</a:t>
            </a:r>
          </a:p>
        </p:txBody>
      </p:sp>
      <p:sp>
        <p:nvSpPr>
          <p:cNvPr id="3" name="Date Placeholder 3">
            <a:extLst>
              <a:ext uri="{FF2B5EF4-FFF2-40B4-BE49-F238E27FC236}">
                <a16:creationId xmlns:a16="http://schemas.microsoft.com/office/drawing/2014/main" id="{CE418EE5-9F1B-4CDF-B924-688B860572B9}"/>
              </a:ext>
            </a:extLst>
          </p:cNvPr>
          <p:cNvSpPr>
            <a:spLocks noGrp="1"/>
          </p:cNvSpPr>
          <p:nvPr>
            <p:ph type="dt" sz="half" idx="10"/>
          </p:nvPr>
        </p:nvSpPr>
        <p:spPr/>
        <p:txBody>
          <a:bodyPr/>
          <a:lstStyle>
            <a:lvl1pPr>
              <a:defRPr/>
            </a:lvl1pPr>
          </a:lstStyle>
          <a:p>
            <a:pPr>
              <a:defRPr/>
            </a:pPr>
            <a:fld id="{860549F6-5261-4EE4-A0C1-651B5C8DB896}" type="datetime1">
              <a:rPr lang="en-US"/>
              <a:pPr>
                <a:defRPr/>
              </a:pPr>
              <a:t>3/22/2023</a:t>
            </a:fld>
            <a:endParaRPr lang="en-US" dirty="0"/>
          </a:p>
        </p:txBody>
      </p:sp>
      <p:sp>
        <p:nvSpPr>
          <p:cNvPr id="4" name="Footer Placeholder 4">
            <a:extLst>
              <a:ext uri="{FF2B5EF4-FFF2-40B4-BE49-F238E27FC236}">
                <a16:creationId xmlns:a16="http://schemas.microsoft.com/office/drawing/2014/main" id="{1FCDEE2C-8EA8-4FEF-9F48-1D5033EF887F}"/>
              </a:ext>
            </a:extLst>
          </p:cNvPr>
          <p:cNvSpPr>
            <a:spLocks noGrp="1"/>
          </p:cNvSpPr>
          <p:nvPr>
            <p:ph type="ftr" sz="quarter" idx="11"/>
          </p:nvPr>
        </p:nvSpPr>
        <p:spPr/>
        <p:txBody>
          <a:bodyPr/>
          <a:lstStyle>
            <a:lvl1pPr>
              <a:defRPr/>
            </a:lvl1pPr>
          </a:lstStyle>
          <a:p>
            <a:pPr>
              <a:defRPr/>
            </a:pPr>
            <a:r>
              <a:rPr lang="en-US" dirty="0"/>
              <a:t>Confidential – Not For Distribution</a:t>
            </a:r>
          </a:p>
        </p:txBody>
      </p:sp>
      <p:sp>
        <p:nvSpPr>
          <p:cNvPr id="5" name="Slide Number Placeholder 5">
            <a:extLst>
              <a:ext uri="{FF2B5EF4-FFF2-40B4-BE49-F238E27FC236}">
                <a16:creationId xmlns:a16="http://schemas.microsoft.com/office/drawing/2014/main" id="{2A020CC6-6004-4276-A147-3E8A22B1C379}"/>
              </a:ext>
            </a:extLst>
          </p:cNvPr>
          <p:cNvSpPr>
            <a:spLocks noGrp="1"/>
          </p:cNvSpPr>
          <p:nvPr>
            <p:ph type="sldNum" sz="quarter" idx="12"/>
          </p:nvPr>
        </p:nvSpPr>
        <p:spPr>
          <a:xfrm>
            <a:off x="9300406" y="6468644"/>
            <a:ext cx="2743200" cy="365125"/>
          </a:xfrm>
        </p:spPr>
        <p:txBody>
          <a:bodyPr/>
          <a:lstStyle>
            <a:lvl1pPr>
              <a:defRPr/>
            </a:lvl1pPr>
          </a:lstStyle>
          <a:p>
            <a:pPr>
              <a:defRPr/>
            </a:pPr>
            <a:fld id="{7D845336-3FD5-4098-8D27-B146455A1324}" type="slidenum">
              <a:rPr lang="en-US"/>
              <a:pPr>
                <a:defRPr/>
              </a:pPr>
              <a:t>‹#›</a:t>
            </a:fld>
            <a:endParaRPr lang="en-US" dirty="0"/>
          </a:p>
        </p:txBody>
      </p:sp>
    </p:spTree>
    <p:extLst>
      <p:ext uri="{BB962C8B-B14F-4D97-AF65-F5344CB8AC3E}">
        <p14:creationId xmlns:p14="http://schemas.microsoft.com/office/powerpoint/2010/main" val="2363545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F26B52C-376C-49E9-AA9F-C89621B9365F}"/>
              </a:ext>
            </a:extLst>
          </p:cNvPr>
          <p:cNvSpPr>
            <a:spLocks noGrp="1"/>
          </p:cNvSpPr>
          <p:nvPr>
            <p:ph type="dt" sz="half" idx="10"/>
          </p:nvPr>
        </p:nvSpPr>
        <p:spPr/>
        <p:txBody>
          <a:bodyPr/>
          <a:lstStyle>
            <a:lvl1pPr>
              <a:defRPr/>
            </a:lvl1pPr>
          </a:lstStyle>
          <a:p>
            <a:pPr>
              <a:defRPr/>
            </a:pPr>
            <a:fld id="{7D5E5232-9428-4A4E-9570-2B6161DD39EC}" type="datetime1">
              <a:rPr lang="en-US"/>
              <a:pPr>
                <a:defRPr/>
              </a:pPr>
              <a:t>3/22/2023</a:t>
            </a:fld>
            <a:endParaRPr lang="en-US" dirty="0"/>
          </a:p>
        </p:txBody>
      </p:sp>
      <p:sp>
        <p:nvSpPr>
          <p:cNvPr id="3" name="Footer Placeholder 4">
            <a:extLst>
              <a:ext uri="{FF2B5EF4-FFF2-40B4-BE49-F238E27FC236}">
                <a16:creationId xmlns:a16="http://schemas.microsoft.com/office/drawing/2014/main" id="{2CC1A400-2185-4A39-8CFF-33B8138F95AB}"/>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F399C114-39D8-4AF5-8A7F-1EE357FF8014}"/>
              </a:ext>
            </a:extLst>
          </p:cNvPr>
          <p:cNvSpPr>
            <a:spLocks noGrp="1"/>
          </p:cNvSpPr>
          <p:nvPr>
            <p:ph type="sldNum" sz="quarter" idx="12"/>
          </p:nvPr>
        </p:nvSpPr>
        <p:spPr/>
        <p:txBody>
          <a:bodyPr/>
          <a:lstStyle>
            <a:lvl1pPr>
              <a:defRPr/>
            </a:lvl1pPr>
          </a:lstStyle>
          <a:p>
            <a:pPr>
              <a:defRPr/>
            </a:pPr>
            <a:fld id="{136F8471-18EC-40CB-A918-86B25D6995FA}" type="slidenum">
              <a:rPr lang="en-US"/>
              <a:pPr>
                <a:defRPr/>
              </a:pPr>
              <a:t>‹#›</a:t>
            </a:fld>
            <a:endParaRPr lang="en-US" dirty="0"/>
          </a:p>
        </p:txBody>
      </p:sp>
    </p:spTree>
    <p:extLst>
      <p:ext uri="{BB962C8B-B14F-4D97-AF65-F5344CB8AC3E}">
        <p14:creationId xmlns:p14="http://schemas.microsoft.com/office/powerpoint/2010/main" val="1239504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CB16A28-6FE6-43C9-B0C4-0C7B52C89470}"/>
              </a:ext>
            </a:extLst>
          </p:cNvPr>
          <p:cNvSpPr>
            <a:spLocks noGrp="1"/>
          </p:cNvSpPr>
          <p:nvPr>
            <p:ph type="dt" sz="half" idx="10"/>
          </p:nvPr>
        </p:nvSpPr>
        <p:spPr/>
        <p:txBody>
          <a:bodyPr/>
          <a:lstStyle>
            <a:lvl1pPr>
              <a:defRPr/>
            </a:lvl1pPr>
          </a:lstStyle>
          <a:p>
            <a:pPr>
              <a:defRPr/>
            </a:pPr>
            <a:fld id="{AA263A17-F63F-4D81-9A65-7E2D23FAB8E7}" type="datetime1">
              <a:rPr lang="en-US"/>
              <a:pPr>
                <a:defRPr/>
              </a:pPr>
              <a:t>3/22/2023</a:t>
            </a:fld>
            <a:endParaRPr lang="en-US" dirty="0"/>
          </a:p>
        </p:txBody>
      </p:sp>
      <p:sp>
        <p:nvSpPr>
          <p:cNvPr id="6" name="Footer Placeholder 4">
            <a:extLst>
              <a:ext uri="{FF2B5EF4-FFF2-40B4-BE49-F238E27FC236}">
                <a16:creationId xmlns:a16="http://schemas.microsoft.com/office/drawing/2014/main" id="{B2B46C0B-A5E1-42E7-8201-649A0B8AFF4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49590F17-97A7-4EED-B6E4-2E967AD40A21}"/>
              </a:ext>
            </a:extLst>
          </p:cNvPr>
          <p:cNvSpPr>
            <a:spLocks noGrp="1"/>
          </p:cNvSpPr>
          <p:nvPr>
            <p:ph type="sldNum" sz="quarter" idx="12"/>
          </p:nvPr>
        </p:nvSpPr>
        <p:spPr/>
        <p:txBody>
          <a:bodyPr/>
          <a:lstStyle>
            <a:lvl1pPr>
              <a:defRPr/>
            </a:lvl1pPr>
          </a:lstStyle>
          <a:p>
            <a:pPr>
              <a:defRPr/>
            </a:pPr>
            <a:fld id="{23331D9D-BCFE-44C3-A915-8D8B5C036ED5}" type="slidenum">
              <a:rPr lang="en-US"/>
              <a:pPr>
                <a:defRPr/>
              </a:pPr>
              <a:t>‹#›</a:t>
            </a:fld>
            <a:endParaRPr lang="en-US" dirty="0"/>
          </a:p>
        </p:txBody>
      </p:sp>
    </p:spTree>
    <p:extLst>
      <p:ext uri="{BB962C8B-B14F-4D97-AF65-F5344CB8AC3E}">
        <p14:creationId xmlns:p14="http://schemas.microsoft.com/office/powerpoint/2010/main" val="3644741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5791719-7DAF-4250-A261-B00EA870E7C4}"/>
              </a:ext>
            </a:extLst>
          </p:cNvPr>
          <p:cNvSpPr>
            <a:spLocks noGrp="1"/>
          </p:cNvSpPr>
          <p:nvPr>
            <p:ph type="dt" sz="half" idx="10"/>
          </p:nvPr>
        </p:nvSpPr>
        <p:spPr/>
        <p:txBody>
          <a:bodyPr/>
          <a:lstStyle>
            <a:lvl1pPr>
              <a:defRPr/>
            </a:lvl1pPr>
          </a:lstStyle>
          <a:p>
            <a:pPr>
              <a:defRPr/>
            </a:pPr>
            <a:fld id="{516DFB29-E397-4E50-96BB-5B4CF06838E4}" type="datetime1">
              <a:rPr lang="en-US"/>
              <a:pPr>
                <a:defRPr/>
              </a:pPr>
              <a:t>3/22/2023</a:t>
            </a:fld>
            <a:endParaRPr lang="en-US" dirty="0"/>
          </a:p>
        </p:txBody>
      </p:sp>
      <p:sp>
        <p:nvSpPr>
          <p:cNvPr id="6" name="Footer Placeholder 4">
            <a:extLst>
              <a:ext uri="{FF2B5EF4-FFF2-40B4-BE49-F238E27FC236}">
                <a16:creationId xmlns:a16="http://schemas.microsoft.com/office/drawing/2014/main" id="{851F7649-7175-45B8-A2AF-25BA65A6D17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3B0B1A65-3C9A-4960-BDF5-E04665546980}"/>
              </a:ext>
            </a:extLst>
          </p:cNvPr>
          <p:cNvSpPr>
            <a:spLocks noGrp="1"/>
          </p:cNvSpPr>
          <p:nvPr>
            <p:ph type="sldNum" sz="quarter" idx="12"/>
          </p:nvPr>
        </p:nvSpPr>
        <p:spPr/>
        <p:txBody>
          <a:bodyPr/>
          <a:lstStyle>
            <a:lvl1pPr>
              <a:defRPr/>
            </a:lvl1pPr>
          </a:lstStyle>
          <a:p>
            <a:pPr>
              <a:defRPr/>
            </a:pPr>
            <a:fld id="{F11D4E8C-2A94-45BF-ACD8-56EF9A13DBB4}" type="slidenum">
              <a:rPr lang="en-US"/>
              <a:pPr>
                <a:defRPr/>
              </a:pPr>
              <a:t>‹#›</a:t>
            </a:fld>
            <a:endParaRPr lang="en-US" dirty="0"/>
          </a:p>
        </p:txBody>
      </p:sp>
    </p:spTree>
    <p:extLst>
      <p:ext uri="{BB962C8B-B14F-4D97-AF65-F5344CB8AC3E}">
        <p14:creationId xmlns:p14="http://schemas.microsoft.com/office/powerpoint/2010/main" val="3118485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2ADECF-910E-4E38-97D0-FB4FF8FCB1DD}"/>
              </a:ext>
            </a:extLst>
          </p:cNvPr>
          <p:cNvSpPr>
            <a:spLocks noGrp="1"/>
          </p:cNvSpPr>
          <p:nvPr>
            <p:ph type="dt" sz="half" idx="10"/>
          </p:nvPr>
        </p:nvSpPr>
        <p:spPr/>
        <p:txBody>
          <a:bodyPr/>
          <a:lstStyle>
            <a:lvl1pPr>
              <a:defRPr/>
            </a:lvl1pPr>
          </a:lstStyle>
          <a:p>
            <a:pPr>
              <a:defRPr/>
            </a:pPr>
            <a:fld id="{5CBEBBD1-C9E5-469D-B774-4851C8224336}" type="datetime1">
              <a:rPr lang="en-US"/>
              <a:pPr>
                <a:defRPr/>
              </a:pPr>
              <a:t>3/22/2023</a:t>
            </a:fld>
            <a:endParaRPr lang="en-US" dirty="0"/>
          </a:p>
        </p:txBody>
      </p:sp>
      <p:sp>
        <p:nvSpPr>
          <p:cNvPr id="5" name="Footer Placeholder 4">
            <a:extLst>
              <a:ext uri="{FF2B5EF4-FFF2-40B4-BE49-F238E27FC236}">
                <a16:creationId xmlns:a16="http://schemas.microsoft.com/office/drawing/2014/main" id="{FC3423F7-6BA9-4E9E-80DF-E042FA55430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E618A0B-3306-4F33-ADB1-A77549587579}"/>
              </a:ext>
            </a:extLst>
          </p:cNvPr>
          <p:cNvSpPr>
            <a:spLocks noGrp="1"/>
          </p:cNvSpPr>
          <p:nvPr>
            <p:ph type="sldNum" sz="quarter" idx="12"/>
          </p:nvPr>
        </p:nvSpPr>
        <p:spPr/>
        <p:txBody>
          <a:bodyPr/>
          <a:lstStyle>
            <a:lvl1pPr>
              <a:defRPr/>
            </a:lvl1pPr>
          </a:lstStyle>
          <a:p>
            <a:pPr>
              <a:defRPr/>
            </a:pPr>
            <a:fld id="{7F563DA6-8910-4A56-A37B-62B54BD7BC43}" type="slidenum">
              <a:rPr lang="en-US"/>
              <a:pPr>
                <a:defRPr/>
              </a:pPr>
              <a:t>‹#›</a:t>
            </a:fld>
            <a:endParaRPr lang="en-US" dirty="0"/>
          </a:p>
        </p:txBody>
      </p:sp>
    </p:spTree>
    <p:extLst>
      <p:ext uri="{BB962C8B-B14F-4D97-AF65-F5344CB8AC3E}">
        <p14:creationId xmlns:p14="http://schemas.microsoft.com/office/powerpoint/2010/main" val="178013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B1751D-D7F0-4EB1-A83A-19EC6B01ED0C}"/>
              </a:ext>
            </a:extLst>
          </p:cNvPr>
          <p:cNvSpPr>
            <a:spLocks noGrp="1"/>
          </p:cNvSpPr>
          <p:nvPr>
            <p:ph type="dt" sz="half" idx="10"/>
          </p:nvPr>
        </p:nvSpPr>
        <p:spPr/>
        <p:txBody>
          <a:bodyPr/>
          <a:lstStyle>
            <a:lvl1pPr>
              <a:defRPr/>
            </a:lvl1pPr>
          </a:lstStyle>
          <a:p>
            <a:pPr>
              <a:defRPr/>
            </a:pPr>
            <a:fld id="{415D9D12-622E-4517-8F36-C89B7DE62C8E}" type="datetime1">
              <a:rPr lang="en-US"/>
              <a:pPr>
                <a:defRPr/>
              </a:pPr>
              <a:t>3/22/2023</a:t>
            </a:fld>
            <a:endParaRPr lang="en-US" dirty="0"/>
          </a:p>
        </p:txBody>
      </p:sp>
      <p:sp>
        <p:nvSpPr>
          <p:cNvPr id="5" name="Footer Placeholder 4">
            <a:extLst>
              <a:ext uri="{FF2B5EF4-FFF2-40B4-BE49-F238E27FC236}">
                <a16:creationId xmlns:a16="http://schemas.microsoft.com/office/drawing/2014/main" id="{4C199E12-7A58-42B9-93A2-4F122EF7597F}"/>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A516285A-45C6-477C-871C-5685ECC8AEB1}"/>
              </a:ext>
            </a:extLst>
          </p:cNvPr>
          <p:cNvSpPr>
            <a:spLocks noGrp="1"/>
          </p:cNvSpPr>
          <p:nvPr>
            <p:ph type="sldNum" sz="quarter" idx="12"/>
          </p:nvPr>
        </p:nvSpPr>
        <p:spPr/>
        <p:txBody>
          <a:bodyPr/>
          <a:lstStyle>
            <a:lvl1pPr>
              <a:defRPr/>
            </a:lvl1pPr>
          </a:lstStyle>
          <a:p>
            <a:pPr>
              <a:defRPr/>
            </a:pPr>
            <a:fld id="{923EB283-CA14-472F-A6DE-E4FC249BC669}" type="slidenum">
              <a:rPr lang="en-US"/>
              <a:pPr>
                <a:defRPr/>
              </a:pPr>
              <a:t>‹#›</a:t>
            </a:fld>
            <a:endParaRPr lang="en-US" dirty="0"/>
          </a:p>
        </p:txBody>
      </p:sp>
    </p:spTree>
    <p:extLst>
      <p:ext uri="{BB962C8B-B14F-4D97-AF65-F5344CB8AC3E}">
        <p14:creationId xmlns:p14="http://schemas.microsoft.com/office/powerpoint/2010/main" val="3391963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p:nvPr>
        </p:nvSpPr>
        <p:spPr>
          <a:xfrm>
            <a:off x="0" y="0"/>
            <a:ext cx="12192000" cy="957532"/>
          </a:xfrm>
          <a:prstGeom prst="rect">
            <a:avLst/>
          </a:prstGeom>
          <a:solidFill>
            <a:schemeClr val="accent6">
              <a:lumMod val="20000"/>
              <a:lumOff val="80000"/>
            </a:schemeClr>
          </a:solidFill>
        </p:spPr>
        <p:txBody>
          <a:bodyPr>
            <a:normAutofit/>
          </a:bodyPr>
          <a:lstStyle>
            <a:lvl1pPr algn="ctr">
              <a:defRPr lang="en-US" sz="3600" b="0" kern="1200" spc="-45" dirty="0">
                <a:solidFill>
                  <a:srgbClr val="00AEEF"/>
                </a:solidFill>
                <a:latin typeface="Arial"/>
                <a:ea typeface="+mn-ea"/>
                <a:cs typeface="Arial"/>
              </a:defRPr>
            </a:lvl1pPr>
          </a:lstStyle>
          <a:p>
            <a:r>
              <a:rPr lang="en-US" dirty="0"/>
              <a:t>Click to edit Master title style</a:t>
            </a:r>
          </a:p>
        </p:txBody>
      </p:sp>
      <p:sp>
        <p:nvSpPr>
          <p:cNvPr id="4" name="Date Placeholder 3">
            <a:extLst>
              <a:ext uri="{FF2B5EF4-FFF2-40B4-BE49-F238E27FC236}">
                <a16:creationId xmlns:a16="http://schemas.microsoft.com/office/drawing/2014/main" id="{FA3091E4-1DBB-4B3E-B001-8A46EBBB2D46}"/>
              </a:ext>
            </a:extLst>
          </p:cNvPr>
          <p:cNvSpPr>
            <a:spLocks noGrp="1"/>
          </p:cNvSpPr>
          <p:nvPr>
            <p:ph type="dt" sz="half" idx="10"/>
          </p:nvPr>
        </p:nvSpPr>
        <p:spPr/>
        <p:txBody>
          <a:bodyPr/>
          <a:lstStyle>
            <a:lvl1pPr>
              <a:defRPr/>
            </a:lvl1pPr>
          </a:lstStyle>
          <a:p>
            <a:pPr>
              <a:defRPr/>
            </a:pPr>
            <a:fld id="{A9C1E0BD-2B2F-4BF0-81F7-0D39BFFDC4F4}" type="datetime1">
              <a:rPr lang="en-US"/>
              <a:pPr>
                <a:defRPr/>
              </a:pPr>
              <a:t>3/22/2023</a:t>
            </a:fld>
            <a:endParaRPr lang="en-US" dirty="0"/>
          </a:p>
        </p:txBody>
      </p:sp>
      <p:sp>
        <p:nvSpPr>
          <p:cNvPr id="5" name="Footer Placeholder 4">
            <a:extLst>
              <a:ext uri="{FF2B5EF4-FFF2-40B4-BE49-F238E27FC236}">
                <a16:creationId xmlns:a16="http://schemas.microsoft.com/office/drawing/2014/main" id="{60ABC0C9-797D-426B-9D3F-31264B65E2D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E00ABF1-9ACB-438C-8D3E-2C60E16A60AF}"/>
              </a:ext>
            </a:extLst>
          </p:cNvPr>
          <p:cNvSpPr>
            <a:spLocks noGrp="1"/>
          </p:cNvSpPr>
          <p:nvPr>
            <p:ph type="sldNum" sz="quarter" idx="12"/>
          </p:nvPr>
        </p:nvSpPr>
        <p:spPr/>
        <p:txBody>
          <a:bodyPr/>
          <a:lstStyle>
            <a:lvl1pPr>
              <a:defRPr/>
            </a:lvl1pPr>
          </a:lstStyle>
          <a:p>
            <a:pPr>
              <a:defRPr/>
            </a:pPr>
            <a:fld id="{14D11229-B121-4636-AAD1-1D8712134474}" type="slidenum">
              <a:rPr lang="en-US"/>
              <a:pPr>
                <a:defRPr/>
              </a:pPr>
              <a:t>‹#›</a:t>
            </a:fld>
            <a:endParaRPr lang="en-US" dirty="0"/>
          </a:p>
        </p:txBody>
      </p:sp>
    </p:spTree>
    <p:extLst>
      <p:ext uri="{BB962C8B-B14F-4D97-AF65-F5344CB8AC3E}">
        <p14:creationId xmlns:p14="http://schemas.microsoft.com/office/powerpoint/2010/main" val="338113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ctrTitle"/>
          </p:nvPr>
        </p:nvSpPr>
        <p:spPr>
          <a:xfrm>
            <a:off x="0" y="0"/>
            <a:ext cx="12192000" cy="957532"/>
          </a:xfrm>
          <a:prstGeom prst="rect">
            <a:avLst/>
          </a:prstGeom>
          <a:solidFill>
            <a:schemeClr val="accent6">
              <a:lumMod val="20000"/>
              <a:lumOff val="80000"/>
            </a:schemeClr>
          </a:solidFill>
        </p:spPr>
        <p:txBody>
          <a:bodyPr>
            <a:normAutofit/>
          </a:bodyPr>
          <a:lstStyle>
            <a:lvl1pPr algn="ctr" rtl="0" eaLnBrk="1" fontAlgn="base" hangingPunct="1">
              <a:lnSpc>
                <a:spcPct val="90000"/>
              </a:lnSpc>
              <a:spcBef>
                <a:spcPct val="0"/>
              </a:spcBef>
              <a:spcAft>
                <a:spcPct val="0"/>
              </a:spcAft>
              <a:defRPr lang="en-US" sz="3600" b="0" kern="1200" spc="-45" dirty="0">
                <a:solidFill>
                  <a:srgbClr val="00AEEF"/>
                </a:solidFill>
                <a:latin typeface="Arial"/>
                <a:ea typeface="+mn-ea"/>
                <a:cs typeface="Arial"/>
              </a:defRPr>
            </a:lvl1pPr>
          </a:lstStyle>
          <a:p>
            <a:r>
              <a:rPr lang="en-US" dirty="0"/>
              <a:t>Click to edit Master title style</a:t>
            </a:r>
          </a:p>
        </p:txBody>
      </p:sp>
      <p:sp>
        <p:nvSpPr>
          <p:cNvPr id="5" name="Date Placeholder 3">
            <a:extLst>
              <a:ext uri="{FF2B5EF4-FFF2-40B4-BE49-F238E27FC236}">
                <a16:creationId xmlns:a16="http://schemas.microsoft.com/office/drawing/2014/main" id="{2F007D23-C0E7-4AD5-9CBA-2D1A79CA5A72}"/>
              </a:ext>
            </a:extLst>
          </p:cNvPr>
          <p:cNvSpPr>
            <a:spLocks noGrp="1"/>
          </p:cNvSpPr>
          <p:nvPr>
            <p:ph type="dt" sz="half" idx="10"/>
          </p:nvPr>
        </p:nvSpPr>
        <p:spPr/>
        <p:txBody>
          <a:bodyPr/>
          <a:lstStyle>
            <a:lvl1pPr>
              <a:defRPr/>
            </a:lvl1pPr>
          </a:lstStyle>
          <a:p>
            <a:pPr>
              <a:defRPr/>
            </a:pPr>
            <a:fld id="{D6E00184-EA16-4C4D-AC3C-C1F57426CB11}" type="datetime1">
              <a:rPr lang="en-US"/>
              <a:pPr>
                <a:defRPr/>
              </a:pPr>
              <a:t>3/22/2023</a:t>
            </a:fld>
            <a:endParaRPr lang="en-US" dirty="0"/>
          </a:p>
        </p:txBody>
      </p:sp>
      <p:sp>
        <p:nvSpPr>
          <p:cNvPr id="6" name="Footer Placeholder 4">
            <a:extLst>
              <a:ext uri="{FF2B5EF4-FFF2-40B4-BE49-F238E27FC236}">
                <a16:creationId xmlns:a16="http://schemas.microsoft.com/office/drawing/2014/main" id="{79BE7911-04E7-4509-96B8-909A00339922}"/>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C59E294C-5DEB-4EE6-9213-411372CD8439}"/>
              </a:ext>
            </a:extLst>
          </p:cNvPr>
          <p:cNvSpPr>
            <a:spLocks noGrp="1"/>
          </p:cNvSpPr>
          <p:nvPr>
            <p:ph type="sldNum" sz="quarter" idx="12"/>
          </p:nvPr>
        </p:nvSpPr>
        <p:spPr/>
        <p:txBody>
          <a:bodyPr/>
          <a:lstStyle>
            <a:lvl1pPr>
              <a:defRPr/>
            </a:lvl1pPr>
          </a:lstStyle>
          <a:p>
            <a:pPr>
              <a:defRPr/>
            </a:pPr>
            <a:fld id="{F33BE308-E600-4908-A943-C6289AAD3D85}" type="slidenum">
              <a:rPr lang="en-US"/>
              <a:pPr>
                <a:defRPr/>
              </a:pPr>
              <a:t>‹#›</a:t>
            </a:fld>
            <a:endParaRPr lang="en-US" dirty="0"/>
          </a:p>
        </p:txBody>
      </p:sp>
    </p:spTree>
    <p:extLst>
      <p:ext uri="{BB962C8B-B14F-4D97-AF65-F5344CB8AC3E}">
        <p14:creationId xmlns:p14="http://schemas.microsoft.com/office/powerpoint/2010/main" val="4175820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AEE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231F20"/>
                </a:solidFill>
                <a:latin typeface="Montserrat-Light"/>
                <a:cs typeface="Montserrat-Light"/>
              </a:defRPr>
            </a:lvl1pPr>
          </a:lstStyle>
          <a:p>
            <a:pPr marL="12700" marR="5080">
              <a:lnSpc>
                <a:spcPct val="103299"/>
              </a:lnSpc>
              <a:spcBef>
                <a:spcPts val="105"/>
              </a:spcBef>
            </a:pPr>
            <a:r>
              <a:rPr spc="5" dirty="0"/>
              <a:t>Natural</a:t>
            </a:r>
            <a:r>
              <a:rPr spc="-70" dirty="0"/>
              <a:t> </a:t>
            </a:r>
            <a:r>
              <a:rPr dirty="0"/>
              <a:t>Precision  Agriculture</a:t>
            </a:r>
          </a:p>
        </p:txBody>
      </p:sp>
      <p:sp>
        <p:nvSpPr>
          <p:cNvPr id="6" name="Holder 6"/>
          <p:cNvSpPr>
            <a:spLocks noGrp="1"/>
          </p:cNvSpPr>
          <p:nvPr>
            <p:ph type="sldNum" sz="quarter" idx="7"/>
          </p:nvPr>
        </p:nvSpPr>
        <p:spPr/>
        <p:txBody>
          <a:bodyPr lIns="0" tIns="0" rIns="0" bIns="0"/>
          <a:lstStyle>
            <a:lvl1pPr>
              <a:defRPr sz="1250" b="1" i="0">
                <a:solidFill>
                  <a:srgbClr val="8DC63F"/>
                </a:solidFill>
                <a:latin typeface="Arial"/>
                <a:cs typeface="Arial"/>
              </a:defRPr>
            </a:lvl1pPr>
          </a:lstStyle>
          <a:p>
            <a:pPr marL="38100">
              <a:lnSpc>
                <a:spcPts val="1475"/>
              </a:lnSpc>
            </a:pPr>
            <a:fld id="{81D60167-4931-47E6-BA6A-407CBD079E47}" type="slidenum">
              <a:rPr spc="-5" dirty="0"/>
              <a:t>‹#›</a:t>
            </a:fld>
            <a:endParaRPr spc="-5"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ctrTitle"/>
          </p:nvPr>
        </p:nvSpPr>
        <p:spPr>
          <a:xfrm>
            <a:off x="0" y="0"/>
            <a:ext cx="12192000" cy="957532"/>
          </a:xfrm>
          <a:prstGeom prst="rect">
            <a:avLst/>
          </a:prstGeom>
          <a:solidFill>
            <a:schemeClr val="accent6">
              <a:lumMod val="20000"/>
              <a:lumOff val="80000"/>
            </a:schemeClr>
          </a:solidFill>
        </p:spPr>
        <p:txBody>
          <a:bodyPr>
            <a:normAutofit/>
          </a:bodyPr>
          <a:lstStyle>
            <a:lvl1pPr algn="ctr" rtl="0" eaLnBrk="1" fontAlgn="base" hangingPunct="1">
              <a:lnSpc>
                <a:spcPct val="90000"/>
              </a:lnSpc>
              <a:spcBef>
                <a:spcPct val="0"/>
              </a:spcBef>
              <a:spcAft>
                <a:spcPct val="0"/>
              </a:spcAft>
              <a:defRPr lang="en-US" sz="3600" b="0" kern="1200" spc="-45" dirty="0">
                <a:solidFill>
                  <a:srgbClr val="00AEEF"/>
                </a:solidFill>
                <a:latin typeface="Arial"/>
                <a:ea typeface="+mn-ea"/>
                <a:cs typeface="Arial"/>
              </a:defRPr>
            </a:lvl1pPr>
          </a:lstStyle>
          <a:p>
            <a:r>
              <a:rPr lang="en-US" dirty="0"/>
              <a:t>Click to edit Master title style</a:t>
            </a:r>
          </a:p>
        </p:txBody>
      </p:sp>
      <p:sp>
        <p:nvSpPr>
          <p:cNvPr id="7" name="Date Placeholder 3">
            <a:extLst>
              <a:ext uri="{FF2B5EF4-FFF2-40B4-BE49-F238E27FC236}">
                <a16:creationId xmlns:a16="http://schemas.microsoft.com/office/drawing/2014/main" id="{3F69CEE8-40E6-4B0A-A9D8-F99341A975B8}"/>
              </a:ext>
            </a:extLst>
          </p:cNvPr>
          <p:cNvSpPr>
            <a:spLocks noGrp="1"/>
          </p:cNvSpPr>
          <p:nvPr>
            <p:ph type="dt" sz="half" idx="10"/>
          </p:nvPr>
        </p:nvSpPr>
        <p:spPr/>
        <p:txBody>
          <a:bodyPr/>
          <a:lstStyle>
            <a:lvl1pPr>
              <a:defRPr/>
            </a:lvl1pPr>
          </a:lstStyle>
          <a:p>
            <a:pPr>
              <a:defRPr/>
            </a:pPr>
            <a:fld id="{C40FEF43-87FE-4006-927B-9546F93AC99E}" type="datetime1">
              <a:rPr lang="en-US"/>
              <a:pPr>
                <a:defRPr/>
              </a:pPr>
              <a:t>3/22/2023</a:t>
            </a:fld>
            <a:endParaRPr lang="en-US" dirty="0"/>
          </a:p>
        </p:txBody>
      </p:sp>
      <p:sp>
        <p:nvSpPr>
          <p:cNvPr id="8" name="Footer Placeholder 4">
            <a:extLst>
              <a:ext uri="{FF2B5EF4-FFF2-40B4-BE49-F238E27FC236}">
                <a16:creationId xmlns:a16="http://schemas.microsoft.com/office/drawing/2014/main" id="{FEBFD01D-289E-4595-9284-D23F18778904}"/>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82D55ECD-A8EE-4298-8A98-06D4FABA2786}"/>
              </a:ext>
            </a:extLst>
          </p:cNvPr>
          <p:cNvSpPr>
            <a:spLocks noGrp="1"/>
          </p:cNvSpPr>
          <p:nvPr>
            <p:ph type="sldNum" sz="quarter" idx="12"/>
          </p:nvPr>
        </p:nvSpPr>
        <p:spPr/>
        <p:txBody>
          <a:bodyPr/>
          <a:lstStyle>
            <a:lvl1pPr>
              <a:defRPr/>
            </a:lvl1pPr>
          </a:lstStyle>
          <a:p>
            <a:pPr>
              <a:defRPr/>
            </a:pPr>
            <a:fld id="{67782503-48C4-4BBC-ACF0-733A7DD03918}" type="slidenum">
              <a:rPr lang="en-US"/>
              <a:pPr>
                <a:defRPr/>
              </a:pPr>
              <a:t>‹#›</a:t>
            </a:fld>
            <a:endParaRPr lang="en-US" dirty="0"/>
          </a:p>
        </p:txBody>
      </p:sp>
    </p:spTree>
    <p:extLst>
      <p:ext uri="{BB962C8B-B14F-4D97-AF65-F5344CB8AC3E}">
        <p14:creationId xmlns:p14="http://schemas.microsoft.com/office/powerpoint/2010/main" val="1440168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1"/>
          <p:cNvSpPr>
            <a:spLocks noGrp="1"/>
          </p:cNvSpPr>
          <p:nvPr>
            <p:ph type="ctrTitle"/>
          </p:nvPr>
        </p:nvSpPr>
        <p:spPr>
          <a:xfrm>
            <a:off x="0" y="0"/>
            <a:ext cx="12192000" cy="957532"/>
          </a:xfrm>
          <a:prstGeom prst="rect">
            <a:avLst/>
          </a:prstGeom>
          <a:solidFill>
            <a:schemeClr val="accent6">
              <a:lumMod val="20000"/>
              <a:lumOff val="80000"/>
            </a:schemeClr>
          </a:solidFill>
        </p:spPr>
        <p:txBody>
          <a:bodyPr>
            <a:normAutofit/>
          </a:bodyPr>
          <a:lstStyle>
            <a:lvl1pPr algn="ctr" rtl="0" eaLnBrk="1" fontAlgn="base" hangingPunct="1">
              <a:lnSpc>
                <a:spcPct val="90000"/>
              </a:lnSpc>
              <a:spcBef>
                <a:spcPct val="0"/>
              </a:spcBef>
              <a:spcAft>
                <a:spcPct val="0"/>
              </a:spcAft>
              <a:defRPr lang="en-US" sz="3600" b="0" kern="1200" spc="-45" dirty="0">
                <a:solidFill>
                  <a:srgbClr val="00AEEF"/>
                </a:solidFill>
                <a:latin typeface="Arial"/>
                <a:ea typeface="+mn-ea"/>
                <a:cs typeface="Arial"/>
              </a:defRPr>
            </a:lvl1pPr>
          </a:lstStyle>
          <a:p>
            <a:r>
              <a:rPr lang="en-US" dirty="0"/>
              <a:t>Click to edit Master title style</a:t>
            </a:r>
          </a:p>
        </p:txBody>
      </p:sp>
      <p:sp>
        <p:nvSpPr>
          <p:cNvPr id="3" name="Date Placeholder 3">
            <a:extLst>
              <a:ext uri="{FF2B5EF4-FFF2-40B4-BE49-F238E27FC236}">
                <a16:creationId xmlns:a16="http://schemas.microsoft.com/office/drawing/2014/main" id="{72B33D7F-1FC9-4F2E-8699-38F67CC5D8D2}"/>
              </a:ext>
            </a:extLst>
          </p:cNvPr>
          <p:cNvSpPr>
            <a:spLocks noGrp="1"/>
          </p:cNvSpPr>
          <p:nvPr>
            <p:ph type="dt" sz="half" idx="10"/>
          </p:nvPr>
        </p:nvSpPr>
        <p:spPr/>
        <p:txBody>
          <a:bodyPr/>
          <a:lstStyle>
            <a:lvl1pPr>
              <a:defRPr/>
            </a:lvl1pPr>
          </a:lstStyle>
          <a:p>
            <a:pPr>
              <a:defRPr/>
            </a:pPr>
            <a:fld id="{FA9D6F43-7D09-4502-B31A-A9700CF3C086}" type="datetime1">
              <a:rPr lang="en-US"/>
              <a:pPr>
                <a:defRPr/>
              </a:pPr>
              <a:t>3/22/2023</a:t>
            </a:fld>
            <a:endParaRPr lang="en-US" dirty="0"/>
          </a:p>
        </p:txBody>
      </p:sp>
      <p:sp>
        <p:nvSpPr>
          <p:cNvPr id="4" name="Footer Placeholder 4">
            <a:extLst>
              <a:ext uri="{FF2B5EF4-FFF2-40B4-BE49-F238E27FC236}">
                <a16:creationId xmlns:a16="http://schemas.microsoft.com/office/drawing/2014/main" id="{51367DDA-898D-416D-9FF6-04E79A06ED19}"/>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3C23BAF4-F0DE-461C-AD7B-F8D24E979EC1}"/>
              </a:ext>
            </a:extLst>
          </p:cNvPr>
          <p:cNvSpPr>
            <a:spLocks noGrp="1"/>
          </p:cNvSpPr>
          <p:nvPr>
            <p:ph type="sldNum" sz="quarter" idx="12"/>
          </p:nvPr>
        </p:nvSpPr>
        <p:spPr/>
        <p:txBody>
          <a:bodyPr/>
          <a:lstStyle>
            <a:lvl1pPr>
              <a:defRPr/>
            </a:lvl1pPr>
          </a:lstStyle>
          <a:p>
            <a:pPr>
              <a:defRPr/>
            </a:pPr>
            <a:fld id="{27C73CC0-37AE-4B1A-86C2-33927D2426A3}" type="slidenum">
              <a:rPr lang="en-US"/>
              <a:pPr>
                <a:defRPr/>
              </a:pPr>
              <a:t>‹#›</a:t>
            </a:fld>
            <a:endParaRPr lang="en-US" dirty="0"/>
          </a:p>
        </p:txBody>
      </p:sp>
    </p:spTree>
    <p:extLst>
      <p:ext uri="{BB962C8B-B14F-4D97-AF65-F5344CB8AC3E}">
        <p14:creationId xmlns:p14="http://schemas.microsoft.com/office/powerpoint/2010/main" val="2026423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p:nvPr>
        </p:nvSpPr>
        <p:spPr>
          <a:xfrm>
            <a:off x="0" y="0"/>
            <a:ext cx="12192000" cy="957532"/>
          </a:xfrm>
          <a:prstGeom prst="rect">
            <a:avLst/>
          </a:prstGeom>
          <a:solidFill>
            <a:schemeClr val="accent6">
              <a:lumMod val="20000"/>
              <a:lumOff val="80000"/>
            </a:schemeClr>
          </a:solidFill>
        </p:spPr>
        <p:txBody>
          <a:bodyPr>
            <a:normAutofit/>
          </a:bodyPr>
          <a:lstStyle>
            <a:lvl1pPr algn="ctr">
              <a:defRPr lang="en-US" sz="3600" b="0" kern="1200" spc="-45" dirty="0">
                <a:solidFill>
                  <a:srgbClr val="00AEEF"/>
                </a:solidFill>
                <a:latin typeface="Arial"/>
                <a:ea typeface="+mn-ea"/>
                <a:cs typeface="Arial"/>
              </a:defRPr>
            </a:lvl1pPr>
          </a:lstStyle>
          <a:p>
            <a:r>
              <a:rPr lang="en-US" dirty="0"/>
              <a:t>Click to edit Master title style</a:t>
            </a:r>
          </a:p>
        </p:txBody>
      </p:sp>
      <p:sp>
        <p:nvSpPr>
          <p:cNvPr id="4" name="Date Placeholder 3">
            <a:extLst>
              <a:ext uri="{FF2B5EF4-FFF2-40B4-BE49-F238E27FC236}">
                <a16:creationId xmlns:a16="http://schemas.microsoft.com/office/drawing/2014/main" id="{A889B1AF-A5CA-4E4C-918D-6C14D167086F}"/>
              </a:ext>
            </a:extLst>
          </p:cNvPr>
          <p:cNvSpPr>
            <a:spLocks noGrp="1"/>
          </p:cNvSpPr>
          <p:nvPr>
            <p:ph type="dt" sz="half" idx="10"/>
          </p:nvPr>
        </p:nvSpPr>
        <p:spPr/>
        <p:txBody>
          <a:bodyPr/>
          <a:lstStyle>
            <a:lvl1pPr>
              <a:defRPr/>
            </a:lvl1pPr>
          </a:lstStyle>
          <a:p>
            <a:pPr>
              <a:defRPr/>
            </a:pPr>
            <a:fld id="{08C03A8E-88AF-418C-AEFD-E43A3A36527A}" type="datetime1">
              <a:rPr lang="en-US"/>
              <a:pPr>
                <a:defRPr/>
              </a:pPr>
              <a:t>3/22/2023</a:t>
            </a:fld>
            <a:endParaRPr lang="en-US" dirty="0"/>
          </a:p>
        </p:txBody>
      </p:sp>
      <p:sp>
        <p:nvSpPr>
          <p:cNvPr id="5" name="Footer Placeholder 4">
            <a:extLst>
              <a:ext uri="{FF2B5EF4-FFF2-40B4-BE49-F238E27FC236}">
                <a16:creationId xmlns:a16="http://schemas.microsoft.com/office/drawing/2014/main" id="{8D1CA719-0F6F-48A3-B396-E417D83A900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284EF02E-CF70-4BC4-9CC3-503A749DCC24}"/>
              </a:ext>
            </a:extLst>
          </p:cNvPr>
          <p:cNvSpPr>
            <a:spLocks noGrp="1"/>
          </p:cNvSpPr>
          <p:nvPr>
            <p:ph type="sldNum" sz="quarter" idx="12"/>
          </p:nvPr>
        </p:nvSpPr>
        <p:spPr/>
        <p:txBody>
          <a:bodyPr/>
          <a:lstStyle>
            <a:lvl1pPr>
              <a:defRPr/>
            </a:lvl1pPr>
          </a:lstStyle>
          <a:p>
            <a:pPr>
              <a:defRPr/>
            </a:pPr>
            <a:fld id="{FDD7AB4B-049D-4656-9C1E-4E9812AE87CE}" type="slidenum">
              <a:rPr lang="en-US"/>
              <a:pPr>
                <a:defRPr/>
              </a:pPr>
              <a:t>‹#›</a:t>
            </a:fld>
            <a:endParaRPr lang="en-US" dirty="0"/>
          </a:p>
        </p:txBody>
      </p:sp>
    </p:spTree>
    <p:extLst>
      <p:ext uri="{BB962C8B-B14F-4D97-AF65-F5344CB8AC3E}">
        <p14:creationId xmlns:p14="http://schemas.microsoft.com/office/powerpoint/2010/main" val="417717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AEEF"/>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rgbClr val="231F20"/>
                </a:solidFill>
                <a:latin typeface="Montserrat-Light"/>
                <a:cs typeface="Montserrat-Light"/>
              </a:defRPr>
            </a:lvl1pPr>
          </a:lstStyle>
          <a:p>
            <a:pPr marL="12700" marR="5080">
              <a:lnSpc>
                <a:spcPct val="103299"/>
              </a:lnSpc>
              <a:spcBef>
                <a:spcPts val="105"/>
              </a:spcBef>
            </a:pPr>
            <a:r>
              <a:rPr spc="5" dirty="0"/>
              <a:t>Natural</a:t>
            </a:r>
            <a:r>
              <a:rPr spc="-70" dirty="0"/>
              <a:t> </a:t>
            </a:r>
            <a:r>
              <a:rPr dirty="0"/>
              <a:t>Precision  Agriculture</a:t>
            </a:r>
          </a:p>
        </p:txBody>
      </p:sp>
      <p:sp>
        <p:nvSpPr>
          <p:cNvPr id="7" name="Holder 7"/>
          <p:cNvSpPr>
            <a:spLocks noGrp="1"/>
          </p:cNvSpPr>
          <p:nvPr>
            <p:ph type="sldNum" sz="quarter" idx="7"/>
          </p:nvPr>
        </p:nvSpPr>
        <p:spPr/>
        <p:txBody>
          <a:bodyPr lIns="0" tIns="0" rIns="0" bIns="0"/>
          <a:lstStyle>
            <a:lvl1pPr>
              <a:defRPr sz="1250" b="1" i="0">
                <a:solidFill>
                  <a:srgbClr val="8DC63F"/>
                </a:solidFill>
                <a:latin typeface="Arial"/>
                <a:cs typeface="Arial"/>
              </a:defRPr>
            </a:lvl1pPr>
          </a:lstStyle>
          <a:p>
            <a:pPr marL="38100">
              <a:lnSpc>
                <a:spcPts val="1475"/>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AEE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00" b="0" i="0">
                <a:solidFill>
                  <a:srgbClr val="231F20"/>
                </a:solidFill>
                <a:latin typeface="Montserrat-Light"/>
                <a:cs typeface="Montserrat-Light"/>
              </a:defRPr>
            </a:lvl1pPr>
          </a:lstStyle>
          <a:p>
            <a:pPr marL="12700" marR="5080">
              <a:lnSpc>
                <a:spcPct val="103299"/>
              </a:lnSpc>
              <a:spcBef>
                <a:spcPts val="105"/>
              </a:spcBef>
            </a:pPr>
            <a:r>
              <a:rPr spc="5" dirty="0"/>
              <a:t>Natural</a:t>
            </a:r>
            <a:r>
              <a:rPr spc="-70" dirty="0"/>
              <a:t> </a:t>
            </a:r>
            <a:r>
              <a:rPr dirty="0"/>
              <a:t>Precision  Agriculture</a:t>
            </a:r>
          </a:p>
        </p:txBody>
      </p:sp>
      <p:sp>
        <p:nvSpPr>
          <p:cNvPr id="5" name="Holder 5"/>
          <p:cNvSpPr>
            <a:spLocks noGrp="1"/>
          </p:cNvSpPr>
          <p:nvPr>
            <p:ph type="sldNum" sz="quarter" idx="7"/>
          </p:nvPr>
        </p:nvSpPr>
        <p:spPr/>
        <p:txBody>
          <a:bodyPr lIns="0" tIns="0" rIns="0" bIns="0"/>
          <a:lstStyle>
            <a:lvl1pPr>
              <a:defRPr sz="1250" b="1" i="0">
                <a:solidFill>
                  <a:srgbClr val="8DC63F"/>
                </a:solidFill>
                <a:latin typeface="Arial"/>
                <a:cs typeface="Arial"/>
              </a:defRPr>
            </a:lvl1pPr>
          </a:lstStyle>
          <a:p>
            <a:pPr marL="38100">
              <a:lnSpc>
                <a:spcPts val="1475"/>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rgbClr val="231F20"/>
                </a:solidFill>
                <a:latin typeface="Montserrat-Light"/>
                <a:cs typeface="Montserrat-Light"/>
              </a:defRPr>
            </a:lvl1pPr>
          </a:lstStyle>
          <a:p>
            <a:pPr marL="12700" marR="5080">
              <a:lnSpc>
                <a:spcPct val="103299"/>
              </a:lnSpc>
              <a:spcBef>
                <a:spcPts val="105"/>
              </a:spcBef>
            </a:pPr>
            <a:r>
              <a:rPr spc="5" dirty="0"/>
              <a:t>Natural</a:t>
            </a:r>
            <a:r>
              <a:rPr spc="-70" dirty="0"/>
              <a:t> </a:t>
            </a:r>
            <a:r>
              <a:rPr dirty="0"/>
              <a:t>Precision  Agriculture</a:t>
            </a:r>
          </a:p>
        </p:txBody>
      </p:sp>
      <p:sp>
        <p:nvSpPr>
          <p:cNvPr id="4" name="Holder 4"/>
          <p:cNvSpPr>
            <a:spLocks noGrp="1"/>
          </p:cNvSpPr>
          <p:nvPr>
            <p:ph type="sldNum" sz="quarter" idx="7"/>
          </p:nvPr>
        </p:nvSpPr>
        <p:spPr/>
        <p:txBody>
          <a:bodyPr lIns="0" tIns="0" rIns="0" bIns="0"/>
          <a:lstStyle>
            <a:lvl1pPr>
              <a:defRPr sz="1250" b="1" i="0">
                <a:solidFill>
                  <a:srgbClr val="8DC63F"/>
                </a:solidFill>
                <a:latin typeface="Arial"/>
                <a:cs typeface="Arial"/>
              </a:defRPr>
            </a:lvl1pPr>
          </a:lstStyle>
          <a:p>
            <a:pPr marL="38100">
              <a:lnSpc>
                <a:spcPts val="1475"/>
              </a:lnSpc>
            </a:pPr>
            <a:fld id="{81D60167-4931-47E6-BA6A-407CBD079E47}" type="slidenum">
              <a:rPr spc="-5" dirty="0"/>
              <a:t>‹#›</a:t>
            </a:fld>
            <a:endParaRPr spc="-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E5ECF-3192-459C-BB24-660EF8DCC86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A29D33B-67E3-42A4-99D9-FDA073E79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E9057A9-3896-4EDE-86F4-E4C145AFFB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39C64A1-8B64-4670-BF4D-75E8D29E3E18}"/>
              </a:ext>
            </a:extLst>
          </p:cNvPr>
          <p:cNvSpPr>
            <a:spLocks noGrp="1"/>
          </p:cNvSpPr>
          <p:nvPr>
            <p:ph type="dt" sz="half" idx="10"/>
          </p:nvPr>
        </p:nvSpPr>
        <p:spPr/>
        <p:txBody>
          <a:bodyPr/>
          <a:lstStyle/>
          <a:p>
            <a:fld id="{6DE36F76-8356-4C7A-A22A-53A6814A889F}" type="datetimeFigureOut">
              <a:rPr lang="en-CA" smtClean="0"/>
              <a:t>2023-03-22</a:t>
            </a:fld>
            <a:endParaRPr lang="en-CA" dirty="0"/>
          </a:p>
        </p:txBody>
      </p:sp>
      <p:sp>
        <p:nvSpPr>
          <p:cNvPr id="6" name="Footer Placeholder 5">
            <a:extLst>
              <a:ext uri="{FF2B5EF4-FFF2-40B4-BE49-F238E27FC236}">
                <a16:creationId xmlns:a16="http://schemas.microsoft.com/office/drawing/2014/main" id="{9007E274-76D8-4A69-9404-3DBF538BCFEC}"/>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171C5441-8C17-4E79-80C2-BDF174F959BD}"/>
              </a:ext>
            </a:extLst>
          </p:cNvPr>
          <p:cNvSpPr>
            <a:spLocks noGrp="1"/>
          </p:cNvSpPr>
          <p:nvPr>
            <p:ph type="sldNum" sz="quarter" idx="12"/>
          </p:nvPr>
        </p:nvSpPr>
        <p:spPr/>
        <p:txBody>
          <a:bodyPr/>
          <a:lstStyle/>
          <a:p>
            <a:fld id="{F94DA55D-D27C-47D4-858C-66BC7FDC5DFD}" type="slidenum">
              <a:rPr lang="en-CA" smtClean="0"/>
              <a:t>‹#›</a:t>
            </a:fld>
            <a:endParaRPr lang="en-CA" dirty="0"/>
          </a:p>
        </p:txBody>
      </p:sp>
    </p:spTree>
    <p:extLst>
      <p:ext uri="{BB962C8B-B14F-4D97-AF65-F5344CB8AC3E}">
        <p14:creationId xmlns:p14="http://schemas.microsoft.com/office/powerpoint/2010/main" val="359396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4C7489-7C94-4454-B972-BC5DEB5062F4}"/>
              </a:ext>
            </a:extLst>
          </p:cNvPr>
          <p:cNvSpPr>
            <a:spLocks noGrp="1"/>
          </p:cNvSpPr>
          <p:nvPr>
            <p:ph type="dt" sz="half" idx="10"/>
          </p:nvPr>
        </p:nvSpPr>
        <p:spPr/>
        <p:txBody>
          <a:bodyPr/>
          <a:lstStyle>
            <a:lvl1pPr>
              <a:defRPr/>
            </a:lvl1pPr>
          </a:lstStyle>
          <a:p>
            <a:pPr>
              <a:defRPr/>
            </a:pPr>
            <a:fld id="{9C23241C-A710-4F8F-B67B-ABE064916224}" type="datetime1">
              <a:rPr lang="en-US"/>
              <a:pPr>
                <a:defRPr/>
              </a:pPr>
              <a:t>3/22/2023</a:t>
            </a:fld>
            <a:endParaRPr lang="en-US" dirty="0"/>
          </a:p>
        </p:txBody>
      </p:sp>
      <p:sp>
        <p:nvSpPr>
          <p:cNvPr id="5" name="Footer Placeholder 4">
            <a:extLst>
              <a:ext uri="{FF2B5EF4-FFF2-40B4-BE49-F238E27FC236}">
                <a16:creationId xmlns:a16="http://schemas.microsoft.com/office/drawing/2014/main" id="{A13D37ED-3E59-491B-87ED-F9E7A3529D67}"/>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91C71B6-A7AF-41ED-83D8-1D008DE18073}"/>
              </a:ext>
            </a:extLst>
          </p:cNvPr>
          <p:cNvSpPr>
            <a:spLocks noGrp="1"/>
          </p:cNvSpPr>
          <p:nvPr>
            <p:ph type="sldNum" sz="quarter" idx="12"/>
          </p:nvPr>
        </p:nvSpPr>
        <p:spPr/>
        <p:txBody>
          <a:bodyPr/>
          <a:lstStyle>
            <a:lvl1pPr>
              <a:defRPr/>
            </a:lvl1pPr>
          </a:lstStyle>
          <a:p>
            <a:pPr>
              <a:defRPr/>
            </a:pPr>
            <a:fld id="{A72BFFC6-D183-4591-A670-537AF82D042A}" type="slidenum">
              <a:rPr lang="en-US"/>
              <a:pPr>
                <a:defRPr/>
              </a:pPr>
              <a:t>‹#›</a:t>
            </a:fld>
            <a:endParaRPr lang="en-US" dirty="0"/>
          </a:p>
        </p:txBody>
      </p:sp>
    </p:spTree>
    <p:extLst>
      <p:ext uri="{BB962C8B-B14F-4D97-AF65-F5344CB8AC3E}">
        <p14:creationId xmlns:p14="http://schemas.microsoft.com/office/powerpoint/2010/main" val="321203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7DF5A-97B0-4B79-97A3-9C1C6CCDF56F}"/>
              </a:ext>
            </a:extLst>
          </p:cNvPr>
          <p:cNvSpPr>
            <a:spLocks noGrp="1"/>
          </p:cNvSpPr>
          <p:nvPr>
            <p:ph type="dt" sz="half" idx="10"/>
          </p:nvPr>
        </p:nvSpPr>
        <p:spPr/>
        <p:txBody>
          <a:bodyPr/>
          <a:lstStyle>
            <a:lvl1pPr>
              <a:defRPr/>
            </a:lvl1pPr>
          </a:lstStyle>
          <a:p>
            <a:pPr>
              <a:defRPr/>
            </a:pPr>
            <a:fld id="{755CE3C1-7B1B-46B4-A496-76C3B15ECB1D}" type="datetime1">
              <a:rPr lang="en-US"/>
              <a:pPr>
                <a:defRPr/>
              </a:pPr>
              <a:t>3/22/2023</a:t>
            </a:fld>
            <a:endParaRPr lang="en-US" dirty="0"/>
          </a:p>
        </p:txBody>
      </p:sp>
      <p:sp>
        <p:nvSpPr>
          <p:cNvPr id="5" name="Footer Placeholder 4">
            <a:extLst>
              <a:ext uri="{FF2B5EF4-FFF2-40B4-BE49-F238E27FC236}">
                <a16:creationId xmlns:a16="http://schemas.microsoft.com/office/drawing/2014/main" id="{411BA675-14AE-4605-873E-074DA3F49C1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2D46CB1-1508-4355-B59B-C668C1664C04}"/>
              </a:ext>
            </a:extLst>
          </p:cNvPr>
          <p:cNvSpPr>
            <a:spLocks noGrp="1"/>
          </p:cNvSpPr>
          <p:nvPr>
            <p:ph type="sldNum" sz="quarter" idx="12"/>
          </p:nvPr>
        </p:nvSpPr>
        <p:spPr/>
        <p:txBody>
          <a:bodyPr/>
          <a:lstStyle>
            <a:lvl1pPr>
              <a:defRPr/>
            </a:lvl1pPr>
          </a:lstStyle>
          <a:p>
            <a:pPr>
              <a:defRPr/>
            </a:pPr>
            <a:fld id="{50E7F581-0FA2-470C-A2EE-772DBBC775F6}" type="slidenum">
              <a:rPr lang="en-US"/>
              <a:pPr>
                <a:defRPr/>
              </a:pPr>
              <a:t>‹#›</a:t>
            </a:fld>
            <a:endParaRPr lang="en-US" dirty="0"/>
          </a:p>
        </p:txBody>
      </p:sp>
    </p:spTree>
    <p:extLst>
      <p:ext uri="{BB962C8B-B14F-4D97-AF65-F5344CB8AC3E}">
        <p14:creationId xmlns:p14="http://schemas.microsoft.com/office/powerpoint/2010/main" val="102501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543DC9-61D0-438D-97A1-85CC25020622}"/>
              </a:ext>
            </a:extLst>
          </p:cNvPr>
          <p:cNvSpPr>
            <a:spLocks noGrp="1"/>
          </p:cNvSpPr>
          <p:nvPr>
            <p:ph type="dt" sz="half" idx="10"/>
          </p:nvPr>
        </p:nvSpPr>
        <p:spPr/>
        <p:txBody>
          <a:bodyPr/>
          <a:lstStyle>
            <a:lvl1pPr>
              <a:defRPr/>
            </a:lvl1pPr>
          </a:lstStyle>
          <a:p>
            <a:pPr>
              <a:defRPr/>
            </a:pPr>
            <a:fld id="{2B3CBE18-45FB-419B-8A78-8AC722773EC5}" type="datetime1">
              <a:rPr lang="en-US"/>
              <a:pPr>
                <a:defRPr/>
              </a:pPr>
              <a:t>3/22/2023</a:t>
            </a:fld>
            <a:endParaRPr lang="en-US" dirty="0"/>
          </a:p>
        </p:txBody>
      </p:sp>
      <p:sp>
        <p:nvSpPr>
          <p:cNvPr id="5" name="Footer Placeholder 4">
            <a:extLst>
              <a:ext uri="{FF2B5EF4-FFF2-40B4-BE49-F238E27FC236}">
                <a16:creationId xmlns:a16="http://schemas.microsoft.com/office/drawing/2014/main" id="{AB73B83F-9F54-4FDD-A91A-D1D98CD62B04}"/>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BD0A503-DFBB-4EEE-AE52-77F75CB922EC}"/>
              </a:ext>
            </a:extLst>
          </p:cNvPr>
          <p:cNvSpPr>
            <a:spLocks noGrp="1"/>
          </p:cNvSpPr>
          <p:nvPr>
            <p:ph type="sldNum" sz="quarter" idx="12"/>
          </p:nvPr>
        </p:nvSpPr>
        <p:spPr/>
        <p:txBody>
          <a:bodyPr/>
          <a:lstStyle>
            <a:lvl1pPr>
              <a:defRPr/>
            </a:lvl1pPr>
          </a:lstStyle>
          <a:p>
            <a:pPr>
              <a:defRPr/>
            </a:pPr>
            <a:fld id="{92070877-701D-4079-97FB-FAD70DCB688D}" type="slidenum">
              <a:rPr lang="en-US"/>
              <a:pPr>
                <a:defRPr/>
              </a:pPr>
              <a:t>‹#›</a:t>
            </a:fld>
            <a:endParaRPr lang="en-US" dirty="0"/>
          </a:p>
        </p:txBody>
      </p:sp>
    </p:spTree>
    <p:extLst>
      <p:ext uri="{BB962C8B-B14F-4D97-AF65-F5344CB8AC3E}">
        <p14:creationId xmlns:p14="http://schemas.microsoft.com/office/powerpoint/2010/main" val="415430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2.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8946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rgbClr val="E1F4FD"/>
          </a:solidFill>
        </p:spPr>
        <p:txBody>
          <a:bodyPr wrap="square" lIns="0" tIns="0" rIns="0" bIns="0" rtlCol="0"/>
          <a:lstStyle/>
          <a:p>
            <a:endParaRPr dirty="0"/>
          </a:p>
        </p:txBody>
      </p:sp>
      <p:sp>
        <p:nvSpPr>
          <p:cNvPr id="17" name="bk object 17"/>
          <p:cNvSpPr/>
          <p:nvPr/>
        </p:nvSpPr>
        <p:spPr>
          <a:xfrm>
            <a:off x="443483" y="6235727"/>
            <a:ext cx="544075" cy="412756"/>
          </a:xfrm>
          <a:prstGeom prst="rect">
            <a:avLst/>
          </a:prstGeom>
          <a:blipFill>
            <a:blip r:embed="rId8"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1450281" y="320154"/>
            <a:ext cx="9291436" cy="1082040"/>
          </a:xfrm>
          <a:prstGeom prst="rect">
            <a:avLst/>
          </a:prstGeom>
        </p:spPr>
        <p:txBody>
          <a:bodyPr wrap="square" lIns="0" tIns="0" rIns="0" bIns="0">
            <a:spAutoFit/>
          </a:bodyPr>
          <a:lstStyle>
            <a:lvl1pPr>
              <a:defRPr sz="3600" b="1" i="0">
                <a:solidFill>
                  <a:srgbClr val="00AEEF"/>
                </a:solidFill>
                <a:latin typeface="Arial"/>
                <a:cs typeface="Arial"/>
              </a:defRPr>
            </a:lvl1pPr>
          </a:lstStyle>
          <a:p>
            <a:endParaRPr/>
          </a:p>
        </p:txBody>
      </p:sp>
      <p:sp>
        <p:nvSpPr>
          <p:cNvPr id="3" name="Holder 3"/>
          <p:cNvSpPr>
            <a:spLocks noGrp="1"/>
          </p:cNvSpPr>
          <p:nvPr>
            <p:ph type="body" idx="1"/>
          </p:nvPr>
        </p:nvSpPr>
        <p:spPr>
          <a:xfrm>
            <a:off x="457198" y="2111353"/>
            <a:ext cx="11277602" cy="30918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217167" y="6307097"/>
            <a:ext cx="1115695" cy="349884"/>
          </a:xfrm>
          <a:prstGeom prst="rect">
            <a:avLst/>
          </a:prstGeom>
        </p:spPr>
        <p:txBody>
          <a:bodyPr wrap="square" lIns="0" tIns="0" rIns="0" bIns="0">
            <a:spAutoFit/>
          </a:bodyPr>
          <a:lstStyle>
            <a:lvl1pPr>
              <a:defRPr sz="1000" b="0" i="0">
                <a:solidFill>
                  <a:srgbClr val="231F20"/>
                </a:solidFill>
                <a:latin typeface="Montserrat-Light"/>
                <a:cs typeface="Montserrat-Light"/>
              </a:defRPr>
            </a:lvl1pPr>
          </a:lstStyle>
          <a:p>
            <a:pPr marL="12700" marR="5080">
              <a:lnSpc>
                <a:spcPct val="103299"/>
              </a:lnSpc>
              <a:spcBef>
                <a:spcPts val="105"/>
              </a:spcBef>
            </a:pPr>
            <a:r>
              <a:rPr spc="5" dirty="0"/>
              <a:t>Natural</a:t>
            </a:r>
            <a:r>
              <a:rPr spc="-70" dirty="0"/>
              <a:t> </a:t>
            </a:r>
            <a:r>
              <a:rPr dirty="0"/>
              <a:t>Precision  Agriculture</a:t>
            </a:r>
          </a:p>
        </p:txBody>
      </p:sp>
      <p:sp>
        <p:nvSpPr>
          <p:cNvPr id="6" name="Holder 6"/>
          <p:cNvSpPr>
            <a:spLocks noGrp="1"/>
          </p:cNvSpPr>
          <p:nvPr>
            <p:ph type="sldNum" sz="quarter" idx="7"/>
          </p:nvPr>
        </p:nvSpPr>
        <p:spPr>
          <a:xfrm>
            <a:off x="11604039" y="6452561"/>
            <a:ext cx="251459" cy="201929"/>
          </a:xfrm>
          <a:prstGeom prst="rect">
            <a:avLst/>
          </a:prstGeom>
        </p:spPr>
        <p:txBody>
          <a:bodyPr wrap="square" lIns="0" tIns="0" rIns="0" bIns="0">
            <a:spAutoFit/>
          </a:bodyPr>
          <a:lstStyle>
            <a:lvl1pPr>
              <a:defRPr sz="1250" b="1" i="0">
                <a:solidFill>
                  <a:srgbClr val="8DC63F"/>
                </a:solidFill>
                <a:latin typeface="Arial"/>
                <a:cs typeface="Arial"/>
              </a:defRPr>
            </a:lvl1pPr>
          </a:lstStyle>
          <a:p>
            <a:pPr marL="38100">
              <a:lnSpc>
                <a:spcPts val="1475"/>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64D72-1603-4225-8B0B-AECEBC12AA3E}"/>
              </a:ext>
            </a:extLst>
          </p:cNvPr>
          <p:cNvSpPr>
            <a:spLocks noGrp="1"/>
          </p:cNvSpPr>
          <p:nvPr>
            <p:ph type="title"/>
          </p:nvPr>
        </p:nvSpPr>
        <p:spPr>
          <a:xfrm>
            <a:off x="0" y="3175"/>
            <a:ext cx="12192000" cy="868363"/>
          </a:xfrm>
          <a:prstGeom prst="rect">
            <a:avLst/>
          </a:prstGeom>
          <a:noFill/>
        </p:spPr>
        <p:txBody>
          <a:bodyPr vert="horz" lIns="91440" tIns="45720" rIns="91440" bIns="45720" rtlCol="0" anchor="ctr">
            <a:normAutofit/>
          </a:bodyPr>
          <a:lstStyle/>
          <a:p>
            <a:r>
              <a:rPr lang="en-US" dirty="0"/>
              <a:t>Click to edit Master title style</a:t>
            </a:r>
          </a:p>
        </p:txBody>
      </p:sp>
      <p:sp>
        <p:nvSpPr>
          <p:cNvPr id="1027" name="Text Placeholder 2">
            <a:extLst>
              <a:ext uri="{FF2B5EF4-FFF2-40B4-BE49-F238E27FC236}">
                <a16:creationId xmlns:a16="http://schemas.microsoft.com/office/drawing/2014/main" id="{61853727-793C-40F2-954D-AC50EC2282C7}"/>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3243AAC-73DB-4C0E-991A-D9DB9AC96A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282EF65-BB47-4581-9948-A1D99BE8E8C1}" type="datetime1">
              <a:rPr lang="en-US"/>
              <a:pPr>
                <a:defRPr/>
              </a:pPr>
              <a:t>3/22/2023</a:t>
            </a:fld>
            <a:endParaRPr lang="en-US" dirty="0"/>
          </a:p>
        </p:txBody>
      </p:sp>
      <p:sp>
        <p:nvSpPr>
          <p:cNvPr id="5" name="Footer Placeholder 4">
            <a:extLst>
              <a:ext uri="{FF2B5EF4-FFF2-40B4-BE49-F238E27FC236}">
                <a16:creationId xmlns:a16="http://schemas.microsoft.com/office/drawing/2014/main" id="{D0688F55-3AF8-418A-AD2D-872E9CD0AE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F5E218A2-AC37-4C36-BA1C-A73E526D7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C32A39E-A376-42A1-B1BE-EB20C5799D72}" type="slidenum">
              <a:rPr lang="en-US"/>
              <a:pPr>
                <a:defRPr/>
              </a:pPr>
              <a:t>‹#›</a:t>
            </a:fld>
            <a:endParaRPr lang="en-US" dirty="0"/>
          </a:p>
        </p:txBody>
      </p:sp>
      <p:pic>
        <p:nvPicPr>
          <p:cNvPr id="1031" name="Picture 5">
            <a:extLst>
              <a:ext uri="{FF2B5EF4-FFF2-40B4-BE49-F238E27FC236}">
                <a16:creationId xmlns:a16="http://schemas.microsoft.com/office/drawing/2014/main" id="{1118005D-34E3-4317-86F1-FB2A6F86F878}"/>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73038" y="6092825"/>
            <a:ext cx="9461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51886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Lst>
  <p:hf hdr="0" ftr="0" dt="0"/>
  <p:txStyles>
    <p:titleStyle>
      <a:lvl1pPr algn="ctr" rtl="0" eaLnBrk="1" fontAlgn="base" hangingPunct="1">
        <a:lnSpc>
          <a:spcPct val="90000"/>
        </a:lnSpc>
        <a:spcBef>
          <a:spcPct val="0"/>
        </a:spcBef>
        <a:spcAft>
          <a:spcPct val="0"/>
        </a:spcAft>
        <a:defRPr lang="en-US" sz="3600" b="0" kern="1200" spc="-45" dirty="0">
          <a:solidFill>
            <a:srgbClr val="00AEEF"/>
          </a:solidFill>
          <a:latin typeface="Arial"/>
          <a:ea typeface="+mn-ea"/>
          <a:cs typeface="Arial"/>
        </a:defRPr>
      </a:lvl1pPr>
      <a:lvl2pPr algn="ctr" rtl="0" eaLnBrk="1" fontAlgn="base" hangingPunct="1">
        <a:lnSpc>
          <a:spcPct val="90000"/>
        </a:lnSpc>
        <a:spcBef>
          <a:spcPct val="0"/>
        </a:spcBef>
        <a:spcAft>
          <a:spcPct val="0"/>
        </a:spcAft>
        <a:defRPr sz="3600">
          <a:solidFill>
            <a:srgbClr val="595959"/>
          </a:solidFill>
          <a:latin typeface="Calibri Light" panose="020F0302020204030204" pitchFamily="34" charset="0"/>
        </a:defRPr>
      </a:lvl2pPr>
      <a:lvl3pPr algn="ctr" rtl="0" eaLnBrk="1" fontAlgn="base" hangingPunct="1">
        <a:lnSpc>
          <a:spcPct val="90000"/>
        </a:lnSpc>
        <a:spcBef>
          <a:spcPct val="0"/>
        </a:spcBef>
        <a:spcAft>
          <a:spcPct val="0"/>
        </a:spcAft>
        <a:defRPr sz="3600">
          <a:solidFill>
            <a:srgbClr val="595959"/>
          </a:solidFill>
          <a:latin typeface="Calibri Light" panose="020F0302020204030204" pitchFamily="34" charset="0"/>
        </a:defRPr>
      </a:lvl3pPr>
      <a:lvl4pPr algn="ctr" rtl="0" eaLnBrk="1" fontAlgn="base" hangingPunct="1">
        <a:lnSpc>
          <a:spcPct val="90000"/>
        </a:lnSpc>
        <a:spcBef>
          <a:spcPct val="0"/>
        </a:spcBef>
        <a:spcAft>
          <a:spcPct val="0"/>
        </a:spcAft>
        <a:defRPr sz="3600">
          <a:solidFill>
            <a:srgbClr val="595959"/>
          </a:solidFill>
          <a:latin typeface="Calibri Light" panose="020F0302020204030204" pitchFamily="34" charset="0"/>
        </a:defRPr>
      </a:lvl4pPr>
      <a:lvl5pPr algn="ctr" rtl="0" eaLnBrk="1" fontAlgn="base" hangingPunct="1">
        <a:lnSpc>
          <a:spcPct val="90000"/>
        </a:lnSpc>
        <a:spcBef>
          <a:spcPct val="0"/>
        </a:spcBef>
        <a:spcAft>
          <a:spcPct val="0"/>
        </a:spcAft>
        <a:defRPr sz="3600">
          <a:solidFill>
            <a:srgbClr val="595959"/>
          </a:solidFill>
          <a:latin typeface="Calibri Light" panose="020F0302020204030204" pitchFamily="34" charset="0"/>
        </a:defRPr>
      </a:lvl5pPr>
      <a:lvl6pPr marL="457200" algn="ctr" rtl="0" eaLnBrk="1" fontAlgn="base" hangingPunct="1">
        <a:lnSpc>
          <a:spcPct val="90000"/>
        </a:lnSpc>
        <a:spcBef>
          <a:spcPct val="0"/>
        </a:spcBef>
        <a:spcAft>
          <a:spcPct val="0"/>
        </a:spcAft>
        <a:defRPr sz="3600">
          <a:solidFill>
            <a:srgbClr val="595959"/>
          </a:solidFill>
          <a:latin typeface="Calibri Light" panose="020F0302020204030204" pitchFamily="34" charset="0"/>
        </a:defRPr>
      </a:lvl6pPr>
      <a:lvl7pPr marL="914400" algn="ctr" rtl="0" eaLnBrk="1" fontAlgn="base" hangingPunct="1">
        <a:lnSpc>
          <a:spcPct val="90000"/>
        </a:lnSpc>
        <a:spcBef>
          <a:spcPct val="0"/>
        </a:spcBef>
        <a:spcAft>
          <a:spcPct val="0"/>
        </a:spcAft>
        <a:defRPr sz="3600">
          <a:solidFill>
            <a:srgbClr val="595959"/>
          </a:solidFill>
          <a:latin typeface="Calibri Light" panose="020F0302020204030204" pitchFamily="34" charset="0"/>
        </a:defRPr>
      </a:lvl7pPr>
      <a:lvl8pPr marL="1371600" algn="ctr" rtl="0" eaLnBrk="1" fontAlgn="base" hangingPunct="1">
        <a:lnSpc>
          <a:spcPct val="90000"/>
        </a:lnSpc>
        <a:spcBef>
          <a:spcPct val="0"/>
        </a:spcBef>
        <a:spcAft>
          <a:spcPct val="0"/>
        </a:spcAft>
        <a:defRPr sz="3600">
          <a:solidFill>
            <a:srgbClr val="595959"/>
          </a:solidFill>
          <a:latin typeface="Calibri Light" panose="020F0302020204030204" pitchFamily="34" charset="0"/>
        </a:defRPr>
      </a:lvl8pPr>
      <a:lvl9pPr marL="1828800" algn="ctr" rtl="0" eaLnBrk="1" fontAlgn="base" hangingPunct="1">
        <a:lnSpc>
          <a:spcPct val="90000"/>
        </a:lnSpc>
        <a:spcBef>
          <a:spcPct val="0"/>
        </a:spcBef>
        <a:spcAft>
          <a:spcPct val="0"/>
        </a:spcAft>
        <a:defRPr sz="3600">
          <a:solidFill>
            <a:srgbClr val="595959"/>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3.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11.png"/><Relationship Id="rId5" Type="http://schemas.openxmlformats.org/officeDocument/2006/relationships/image" Target="../media/image48.pn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51.jpe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3.png"/><Relationship Id="rId9" Type="http://schemas.openxmlformats.org/officeDocument/2006/relationships/image" Target="../media/image54.jp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3" Type="http://schemas.openxmlformats.org/officeDocument/2006/relationships/image" Target="../media/image1.png"/><Relationship Id="rId7" Type="http://schemas.openxmlformats.org/officeDocument/2006/relationships/image" Target="../media/image66.png"/><Relationship Id="rId12" Type="http://schemas.openxmlformats.org/officeDocument/2006/relationships/image" Target="../media/image7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jp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9.png"/><Relationship Id="rId10" Type="http://schemas.openxmlformats.org/officeDocument/2006/relationships/image" Target="../media/image77.png"/><Relationship Id="rId4" Type="http://schemas.openxmlformats.org/officeDocument/2006/relationships/image" Target="../media/image8.pn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png"/><Relationship Id="rId7"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89.jpeg"/><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hyperlink" Target="mailto:bee@rbmilestone.com" TargetMode="External"/><Relationship Id="rId2" Type="http://schemas.openxmlformats.org/officeDocument/2006/relationships/image" Target="../media/image100.jp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hyperlink" Target="mailto:info@virtusadvisory.com" TargetMode="External"/><Relationship Id="rId4" Type="http://schemas.openxmlformats.org/officeDocument/2006/relationships/hyperlink" Target="mailto:amalik@beev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image" Target="../media/image29.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A8E26A49-9EDE-40C3-B6B2-27CDE0204EE2}"/>
              </a:ext>
            </a:extLst>
          </p:cNvPr>
          <p:cNvSpPr>
            <a:spLocks noChangeAspect="1"/>
          </p:cNvSpPr>
          <p:nvPr/>
        </p:nvSpPr>
        <p:spPr>
          <a:xfrm>
            <a:off x="0" y="-5741"/>
            <a:ext cx="12192000" cy="7008125"/>
          </a:xfrm>
          <a:prstGeom prst="rect">
            <a:avLst/>
          </a:prstGeom>
          <a:blipFill>
            <a:blip r:embed="rId3" cstate="print"/>
            <a:srcRect/>
            <a:stretch>
              <a:fillRect l="-29439" r="-23855" b="-50048"/>
            </a:stretch>
          </a:blipFill>
        </p:spPr>
        <p:txBody>
          <a:bodyPr wrap="square" lIns="0" tIns="0" rIns="0" bIns="0" rtlCol="0"/>
          <a:lstStyle/>
          <a:p>
            <a:endParaRPr dirty="0"/>
          </a:p>
        </p:txBody>
      </p:sp>
      <p:sp>
        <p:nvSpPr>
          <p:cNvPr id="3" name="object 3"/>
          <p:cNvSpPr txBox="1">
            <a:spLocks noGrp="1"/>
          </p:cNvSpPr>
          <p:nvPr>
            <p:ph type="title"/>
          </p:nvPr>
        </p:nvSpPr>
        <p:spPr>
          <a:xfrm>
            <a:off x="841236" y="2205668"/>
            <a:ext cx="10586720" cy="689932"/>
          </a:xfrm>
          <a:prstGeom prst="rect">
            <a:avLst/>
          </a:prstGeom>
          <a:noFill/>
        </p:spPr>
        <p:txBody>
          <a:bodyPr vert="horz" wrap="square" lIns="0" tIns="12700" rIns="0" bIns="0" rtlCol="0">
            <a:spAutoFit/>
          </a:bodyPr>
          <a:lstStyle/>
          <a:p>
            <a:pPr marL="12700" algn="ctr">
              <a:lnSpc>
                <a:spcPct val="100000"/>
              </a:lnSpc>
              <a:spcBef>
                <a:spcPts val="100"/>
              </a:spcBef>
            </a:pPr>
            <a:r>
              <a:rPr sz="4400" spc="-90" dirty="0">
                <a:solidFill>
                  <a:srgbClr val="3CA262"/>
                </a:solidFill>
              </a:rPr>
              <a:t>Bee </a:t>
            </a:r>
            <a:r>
              <a:rPr sz="4400" spc="-160" dirty="0">
                <a:solidFill>
                  <a:srgbClr val="3CA262"/>
                </a:solidFill>
              </a:rPr>
              <a:t>Vectoring</a:t>
            </a:r>
            <a:r>
              <a:rPr sz="4400" spc="-555" dirty="0">
                <a:solidFill>
                  <a:srgbClr val="3CA262"/>
                </a:solidFill>
              </a:rPr>
              <a:t> </a:t>
            </a:r>
            <a:r>
              <a:rPr sz="4400" spc="-175" dirty="0">
                <a:solidFill>
                  <a:srgbClr val="3CA262"/>
                </a:solidFill>
              </a:rPr>
              <a:t>Technologies</a:t>
            </a:r>
            <a:endParaRPr sz="4400" dirty="0"/>
          </a:p>
        </p:txBody>
      </p:sp>
      <p:sp>
        <p:nvSpPr>
          <p:cNvPr id="4" name="object 4"/>
          <p:cNvSpPr/>
          <p:nvPr/>
        </p:nvSpPr>
        <p:spPr>
          <a:xfrm>
            <a:off x="805862" y="3747674"/>
            <a:ext cx="3404870" cy="0"/>
          </a:xfrm>
          <a:custGeom>
            <a:avLst/>
            <a:gdLst/>
            <a:ahLst/>
            <a:cxnLst/>
            <a:rect l="l" t="t" r="r" b="b"/>
            <a:pathLst>
              <a:path w="3404870">
                <a:moveTo>
                  <a:pt x="3404400" y="0"/>
                </a:moveTo>
                <a:lnTo>
                  <a:pt x="0" y="0"/>
                </a:lnTo>
              </a:path>
            </a:pathLst>
          </a:custGeom>
          <a:ln w="13081">
            <a:solidFill>
              <a:srgbClr val="3CA262"/>
            </a:solidFill>
          </a:ln>
        </p:spPr>
        <p:txBody>
          <a:bodyPr wrap="square" lIns="0" tIns="0" rIns="0" bIns="0" rtlCol="0"/>
          <a:lstStyle/>
          <a:p>
            <a:endParaRPr dirty="0"/>
          </a:p>
        </p:txBody>
      </p:sp>
      <p:sp>
        <p:nvSpPr>
          <p:cNvPr id="5" name="object 5"/>
          <p:cNvSpPr/>
          <p:nvPr/>
        </p:nvSpPr>
        <p:spPr>
          <a:xfrm>
            <a:off x="7978689" y="3747674"/>
            <a:ext cx="3404870" cy="0"/>
          </a:xfrm>
          <a:custGeom>
            <a:avLst/>
            <a:gdLst/>
            <a:ahLst/>
            <a:cxnLst/>
            <a:rect l="l" t="t" r="r" b="b"/>
            <a:pathLst>
              <a:path w="3404870">
                <a:moveTo>
                  <a:pt x="3404400" y="0"/>
                </a:moveTo>
                <a:lnTo>
                  <a:pt x="0" y="0"/>
                </a:lnTo>
              </a:path>
            </a:pathLst>
          </a:custGeom>
          <a:ln w="13081">
            <a:solidFill>
              <a:srgbClr val="3CA262"/>
            </a:solidFill>
          </a:ln>
        </p:spPr>
        <p:txBody>
          <a:bodyPr wrap="square" lIns="0" tIns="0" rIns="0" bIns="0" rtlCol="0"/>
          <a:lstStyle/>
          <a:p>
            <a:endParaRPr dirty="0"/>
          </a:p>
        </p:txBody>
      </p:sp>
      <p:sp>
        <p:nvSpPr>
          <p:cNvPr id="6" name="object 6"/>
          <p:cNvSpPr txBox="1"/>
          <p:nvPr/>
        </p:nvSpPr>
        <p:spPr>
          <a:xfrm>
            <a:off x="4092397" y="3528646"/>
            <a:ext cx="4084399" cy="2071721"/>
          </a:xfrm>
          <a:prstGeom prst="rect">
            <a:avLst/>
          </a:prstGeom>
        </p:spPr>
        <p:txBody>
          <a:bodyPr vert="horz" wrap="square" lIns="0" tIns="17145" rIns="0" bIns="0" rtlCol="0">
            <a:spAutoFit/>
          </a:bodyPr>
          <a:lstStyle/>
          <a:p>
            <a:pPr algn="ctr">
              <a:lnSpc>
                <a:spcPct val="100000"/>
              </a:lnSpc>
              <a:spcBef>
                <a:spcPts val="135"/>
              </a:spcBef>
              <a:tabLst>
                <a:tab pos="1902460" algn="l"/>
                <a:tab pos="2600325" algn="l"/>
              </a:tabLst>
            </a:pPr>
            <a:r>
              <a:rPr lang="en-US" sz="2500" spc="285" dirty="0">
                <a:solidFill>
                  <a:srgbClr val="3CA262"/>
                </a:solidFill>
                <a:latin typeface="Arial"/>
                <a:cs typeface="Arial"/>
              </a:rPr>
              <a:t>March 23, </a:t>
            </a:r>
            <a:r>
              <a:rPr lang="en-US" sz="2500" spc="254" dirty="0">
                <a:solidFill>
                  <a:srgbClr val="3CA262"/>
                </a:solidFill>
                <a:latin typeface="Arial"/>
                <a:cs typeface="Arial"/>
              </a:rPr>
              <a:t>2023</a:t>
            </a:r>
            <a:r>
              <a:rPr sz="2500" spc="-380" dirty="0">
                <a:solidFill>
                  <a:srgbClr val="3CA262"/>
                </a:solidFill>
                <a:latin typeface="Arial"/>
                <a:cs typeface="Arial"/>
              </a:rPr>
              <a:t> </a:t>
            </a:r>
            <a:endParaRPr sz="2500" dirty="0">
              <a:latin typeface="Arial"/>
              <a:cs typeface="Arial"/>
            </a:endParaRPr>
          </a:p>
          <a:p>
            <a:pPr>
              <a:lnSpc>
                <a:spcPct val="100000"/>
              </a:lnSpc>
              <a:spcBef>
                <a:spcPts val="20"/>
              </a:spcBef>
            </a:pPr>
            <a:endParaRPr sz="3200" dirty="0">
              <a:latin typeface="Arial"/>
              <a:cs typeface="Arial"/>
            </a:endParaRPr>
          </a:p>
          <a:p>
            <a:pPr marR="7620" algn="ctr"/>
            <a:r>
              <a:rPr lang="en-US" sz="2000" b="1" dirty="0">
                <a:solidFill>
                  <a:srgbClr val="231F20"/>
                </a:solidFill>
                <a:latin typeface="Arial"/>
                <a:cs typeface="Arial"/>
              </a:rPr>
              <a:t>CSE:</a:t>
            </a:r>
            <a:r>
              <a:rPr lang="en-US" sz="2000" b="1" spc="10" dirty="0">
                <a:solidFill>
                  <a:srgbClr val="231F20"/>
                </a:solidFill>
                <a:latin typeface="Arial"/>
                <a:cs typeface="Arial"/>
              </a:rPr>
              <a:t> </a:t>
            </a:r>
            <a:r>
              <a:rPr lang="en-US" sz="2000" spc="5" dirty="0">
                <a:solidFill>
                  <a:srgbClr val="231F20"/>
                </a:solidFill>
                <a:latin typeface="Arial"/>
                <a:cs typeface="Arial"/>
              </a:rPr>
              <a:t>BEE	</a:t>
            </a:r>
            <a:r>
              <a:rPr lang="en-US" sz="2000" b="1" spc="5" dirty="0">
                <a:solidFill>
                  <a:srgbClr val="231F20"/>
                </a:solidFill>
                <a:latin typeface="Arial"/>
                <a:cs typeface="Arial"/>
              </a:rPr>
              <a:t>OTCQB</a:t>
            </a:r>
            <a:r>
              <a:rPr lang="en-US" sz="2000" spc="5" dirty="0">
                <a:solidFill>
                  <a:srgbClr val="231F20"/>
                </a:solidFill>
                <a:latin typeface="Arial"/>
                <a:cs typeface="Arial"/>
              </a:rPr>
              <a:t>:</a:t>
            </a:r>
            <a:r>
              <a:rPr lang="en-US" sz="2000" spc="-10" dirty="0">
                <a:solidFill>
                  <a:srgbClr val="231F20"/>
                </a:solidFill>
                <a:latin typeface="Arial"/>
                <a:cs typeface="Arial"/>
              </a:rPr>
              <a:t> </a:t>
            </a:r>
            <a:r>
              <a:rPr lang="en-US" sz="2000" spc="5" dirty="0">
                <a:solidFill>
                  <a:srgbClr val="231F20"/>
                </a:solidFill>
                <a:latin typeface="Arial"/>
                <a:cs typeface="Arial"/>
              </a:rPr>
              <a:t>BEVVF</a:t>
            </a:r>
            <a:endParaRPr lang="en-US" sz="2000" dirty="0">
              <a:latin typeface="Arial"/>
              <a:cs typeface="Arial"/>
            </a:endParaRPr>
          </a:p>
          <a:p>
            <a:pPr>
              <a:spcBef>
                <a:spcPts val="50"/>
              </a:spcBef>
            </a:pPr>
            <a:endParaRPr lang="en-US" sz="1800" spc="165" dirty="0">
              <a:solidFill>
                <a:srgbClr val="231F20"/>
              </a:solidFill>
              <a:latin typeface="Arial"/>
              <a:cs typeface="Arial"/>
            </a:endParaRPr>
          </a:p>
          <a:p>
            <a:pPr algn="ctr">
              <a:spcBef>
                <a:spcPts val="50"/>
              </a:spcBef>
            </a:pPr>
            <a:r>
              <a:rPr lang="en-US" sz="1800" spc="165" dirty="0">
                <a:solidFill>
                  <a:srgbClr val="231F20"/>
                </a:solidFill>
                <a:latin typeface="Arial"/>
                <a:cs typeface="Arial"/>
              </a:rPr>
              <a:t>Ashish </a:t>
            </a:r>
            <a:r>
              <a:rPr lang="en-US" sz="1800" spc="160" dirty="0">
                <a:solidFill>
                  <a:srgbClr val="231F20"/>
                </a:solidFill>
                <a:latin typeface="Arial"/>
                <a:cs typeface="Arial"/>
              </a:rPr>
              <a:t>Malik,</a:t>
            </a:r>
            <a:r>
              <a:rPr lang="en-US" sz="1800" spc="-114" dirty="0">
                <a:solidFill>
                  <a:srgbClr val="231F20"/>
                </a:solidFill>
                <a:latin typeface="Arial"/>
                <a:cs typeface="Arial"/>
              </a:rPr>
              <a:t> </a:t>
            </a:r>
            <a:r>
              <a:rPr lang="en-US" sz="1800" spc="135" dirty="0">
                <a:solidFill>
                  <a:srgbClr val="231F20"/>
                </a:solidFill>
                <a:latin typeface="Arial"/>
                <a:cs typeface="Arial"/>
              </a:rPr>
              <a:t>CEO</a:t>
            </a:r>
            <a:r>
              <a:rPr lang="en-US" sz="1800" spc="-340" dirty="0">
                <a:solidFill>
                  <a:srgbClr val="231F20"/>
                </a:solidFill>
                <a:latin typeface="Arial"/>
                <a:cs typeface="Arial"/>
              </a:rPr>
              <a:t> </a:t>
            </a:r>
            <a:endParaRPr lang="en-US" sz="1800" dirty="0">
              <a:latin typeface="Arial"/>
              <a:cs typeface="Arial"/>
            </a:endParaRPr>
          </a:p>
          <a:p>
            <a:pPr>
              <a:lnSpc>
                <a:spcPct val="100000"/>
              </a:lnSpc>
              <a:spcBef>
                <a:spcPts val="50"/>
              </a:spcBef>
            </a:pPr>
            <a:endParaRPr sz="1800" dirty="0">
              <a:latin typeface="Arial"/>
              <a:cs typeface="Arial"/>
            </a:endParaRPr>
          </a:p>
        </p:txBody>
      </p:sp>
      <p:sp>
        <p:nvSpPr>
          <p:cNvPr id="7" name="object 7"/>
          <p:cNvSpPr/>
          <p:nvPr/>
        </p:nvSpPr>
        <p:spPr>
          <a:xfrm>
            <a:off x="4392276" y="4826490"/>
            <a:ext cx="3404870" cy="0"/>
          </a:xfrm>
          <a:custGeom>
            <a:avLst/>
            <a:gdLst/>
            <a:ahLst/>
            <a:cxnLst/>
            <a:rect l="l" t="t" r="r" b="b"/>
            <a:pathLst>
              <a:path w="3404870">
                <a:moveTo>
                  <a:pt x="3404400" y="0"/>
                </a:moveTo>
                <a:lnTo>
                  <a:pt x="0" y="0"/>
                </a:lnTo>
              </a:path>
            </a:pathLst>
          </a:custGeom>
          <a:ln w="6350">
            <a:solidFill>
              <a:srgbClr val="231F20"/>
            </a:solidFill>
          </a:ln>
        </p:spPr>
        <p:txBody>
          <a:bodyPr wrap="square" lIns="0" tIns="0" rIns="0" bIns="0" rtlCol="0"/>
          <a:lstStyle/>
          <a:p>
            <a:endParaRPr dirty="0"/>
          </a:p>
        </p:txBody>
      </p:sp>
      <p:sp>
        <p:nvSpPr>
          <p:cNvPr id="8" name="object 8"/>
          <p:cNvSpPr/>
          <p:nvPr/>
        </p:nvSpPr>
        <p:spPr>
          <a:xfrm>
            <a:off x="3893822" y="473529"/>
            <a:ext cx="4401309" cy="966217"/>
          </a:xfrm>
          <a:prstGeom prst="rect">
            <a:avLst/>
          </a:prstGeom>
          <a:blipFill>
            <a:blip r:embed="rId4"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308354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ject 19"/>
          <p:cNvPicPr/>
          <p:nvPr/>
        </p:nvPicPr>
        <p:blipFill>
          <a:blip r:embed="rId2" cstate="print"/>
          <a:stretch>
            <a:fillRect/>
          </a:stretch>
        </p:blipFill>
        <p:spPr>
          <a:xfrm>
            <a:off x="132588" y="247929"/>
            <a:ext cx="1505635" cy="1146632"/>
          </a:xfrm>
          <a:prstGeom prst="rect">
            <a:avLst/>
          </a:prstGeom>
        </p:spPr>
      </p:pic>
      <p:pic>
        <p:nvPicPr>
          <p:cNvPr id="20" name="object 20"/>
          <p:cNvPicPr/>
          <p:nvPr/>
        </p:nvPicPr>
        <p:blipFill>
          <a:blip r:embed="rId3" cstate="print"/>
          <a:stretch>
            <a:fillRect/>
          </a:stretch>
        </p:blipFill>
        <p:spPr>
          <a:xfrm>
            <a:off x="443483" y="6235727"/>
            <a:ext cx="544075" cy="412756"/>
          </a:xfrm>
          <a:prstGeom prst="rect">
            <a:avLst/>
          </a:prstGeom>
        </p:spPr>
      </p:pic>
      <p:sp>
        <p:nvSpPr>
          <p:cNvPr id="188" name="object 188"/>
          <p:cNvSpPr txBox="1">
            <a:spLocks noGrp="1"/>
          </p:cNvSpPr>
          <p:nvPr>
            <p:ph type="ftr" sz="quarter" idx="5"/>
          </p:nvPr>
        </p:nvSpPr>
        <p:spPr>
          <a:prstGeom prst="rect">
            <a:avLst/>
          </a:prstGeom>
        </p:spPr>
        <p:txBody>
          <a:bodyPr vert="horz" wrap="square" lIns="0" tIns="13335" rIns="0" bIns="0" rtlCol="0">
            <a:spAutoFit/>
          </a:bodyPr>
          <a:lstStyle/>
          <a:p>
            <a:pPr marL="12700" marR="5080">
              <a:lnSpc>
                <a:spcPct val="103299"/>
              </a:lnSpc>
              <a:spcBef>
                <a:spcPts val="105"/>
              </a:spcBef>
            </a:pPr>
            <a:r>
              <a:rPr dirty="0"/>
              <a:t>Natural</a:t>
            </a:r>
            <a:r>
              <a:rPr spc="25" dirty="0"/>
              <a:t> </a:t>
            </a:r>
            <a:r>
              <a:rPr spc="-10" dirty="0"/>
              <a:t>Precision Agriculture</a:t>
            </a:r>
          </a:p>
        </p:txBody>
      </p:sp>
      <p:grpSp>
        <p:nvGrpSpPr>
          <p:cNvPr id="200" name="Group 199">
            <a:extLst>
              <a:ext uri="{FF2B5EF4-FFF2-40B4-BE49-F238E27FC236}">
                <a16:creationId xmlns:a16="http://schemas.microsoft.com/office/drawing/2014/main" id="{830673BB-2DB9-D18F-CEC7-A7B3F22BA2BB}"/>
              </a:ext>
            </a:extLst>
          </p:cNvPr>
          <p:cNvGrpSpPr/>
          <p:nvPr/>
        </p:nvGrpSpPr>
        <p:grpSpPr>
          <a:xfrm>
            <a:off x="2133600" y="1402200"/>
            <a:ext cx="1287145" cy="1161468"/>
            <a:chOff x="1886084" y="2682708"/>
            <a:chExt cx="1287145" cy="1161468"/>
          </a:xfrm>
        </p:grpSpPr>
        <p:sp>
          <p:nvSpPr>
            <p:cNvPr id="201" name="object 23">
              <a:extLst>
                <a:ext uri="{FF2B5EF4-FFF2-40B4-BE49-F238E27FC236}">
                  <a16:creationId xmlns:a16="http://schemas.microsoft.com/office/drawing/2014/main" id="{58416B06-2D32-ECD6-C6E0-DDE5F9F617AF}"/>
                </a:ext>
              </a:extLst>
            </p:cNvPr>
            <p:cNvSpPr txBox="1"/>
            <p:nvPr/>
          </p:nvSpPr>
          <p:spPr>
            <a:xfrm>
              <a:off x="1886084" y="3340448"/>
              <a:ext cx="1287145" cy="503728"/>
            </a:xfrm>
            <a:prstGeom prst="rect">
              <a:avLst/>
            </a:prstGeom>
          </p:spPr>
          <p:txBody>
            <a:bodyPr vert="horz" wrap="square" lIns="0" tIns="11430" rIns="0" bIns="0" rtlCol="0">
              <a:spAutoFit/>
            </a:bodyPr>
            <a:lstStyle/>
            <a:p>
              <a:pPr marL="46990" marR="5080" indent="-34925">
                <a:lnSpc>
                  <a:spcPct val="110500"/>
                </a:lnSpc>
                <a:spcBef>
                  <a:spcPts val="90"/>
                </a:spcBef>
              </a:pPr>
              <a:r>
                <a:rPr sz="1500" dirty="0">
                  <a:solidFill>
                    <a:srgbClr val="415568"/>
                  </a:solidFill>
                  <a:latin typeface="Arial"/>
                  <a:cs typeface="Arial"/>
                </a:rPr>
                <a:t>Trials</a:t>
              </a:r>
              <a:r>
                <a:rPr sz="1500" spc="45" dirty="0">
                  <a:solidFill>
                    <a:srgbClr val="415568"/>
                  </a:solidFill>
                  <a:latin typeface="Arial"/>
                  <a:cs typeface="Arial"/>
                </a:rPr>
                <a:t> </a:t>
              </a:r>
              <a:r>
                <a:rPr sz="1500" dirty="0">
                  <a:solidFill>
                    <a:srgbClr val="415568"/>
                  </a:solidFill>
                  <a:latin typeface="Arial"/>
                  <a:cs typeface="Arial"/>
                </a:rPr>
                <a:t>are</a:t>
              </a:r>
              <a:r>
                <a:rPr sz="1500" spc="45" dirty="0">
                  <a:solidFill>
                    <a:srgbClr val="415568"/>
                  </a:solidFill>
                  <a:latin typeface="Arial"/>
                  <a:cs typeface="Arial"/>
                </a:rPr>
                <a:t> </a:t>
              </a:r>
              <a:r>
                <a:rPr sz="1500" spc="-20" dirty="0">
                  <a:solidFill>
                    <a:srgbClr val="415568"/>
                  </a:solidFill>
                  <a:latin typeface="Arial"/>
                  <a:cs typeface="Arial"/>
                </a:rPr>
                <a:t>from </a:t>
              </a:r>
              <a:r>
                <a:rPr sz="1500" dirty="0">
                  <a:solidFill>
                    <a:srgbClr val="415568"/>
                  </a:solidFill>
                  <a:latin typeface="Arial"/>
                  <a:cs typeface="Arial"/>
                </a:rPr>
                <a:t>2017</a:t>
              </a:r>
              <a:r>
                <a:rPr sz="1500" spc="15" dirty="0">
                  <a:solidFill>
                    <a:srgbClr val="415568"/>
                  </a:solidFill>
                  <a:latin typeface="Arial"/>
                  <a:cs typeface="Arial"/>
                </a:rPr>
                <a:t> </a:t>
              </a:r>
              <a:r>
                <a:rPr sz="1500" dirty="0">
                  <a:solidFill>
                    <a:srgbClr val="415568"/>
                  </a:solidFill>
                  <a:latin typeface="Arial"/>
                  <a:cs typeface="Arial"/>
                </a:rPr>
                <a:t>to</a:t>
              </a:r>
              <a:r>
                <a:rPr sz="1500" spc="20" dirty="0">
                  <a:solidFill>
                    <a:srgbClr val="415568"/>
                  </a:solidFill>
                  <a:latin typeface="Arial"/>
                  <a:cs typeface="Arial"/>
                </a:rPr>
                <a:t> </a:t>
              </a:r>
              <a:r>
                <a:rPr sz="1500" spc="-10" dirty="0">
                  <a:solidFill>
                    <a:srgbClr val="415568"/>
                  </a:solidFill>
                  <a:latin typeface="Arial"/>
                  <a:cs typeface="Arial"/>
                </a:rPr>
                <a:t>2022</a:t>
              </a:r>
              <a:endParaRPr sz="1500" dirty="0">
                <a:latin typeface="Arial"/>
                <a:cs typeface="Arial"/>
              </a:endParaRPr>
            </a:p>
          </p:txBody>
        </p:sp>
        <p:pic>
          <p:nvPicPr>
            <p:cNvPr id="202" name="Picture 201">
              <a:extLst>
                <a:ext uri="{FF2B5EF4-FFF2-40B4-BE49-F238E27FC236}">
                  <a16:creationId xmlns:a16="http://schemas.microsoft.com/office/drawing/2014/main" id="{C672825D-72C7-4A64-256E-43D2E3126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5656" y="2682708"/>
              <a:ext cx="508000" cy="520700"/>
            </a:xfrm>
            <a:prstGeom prst="rect">
              <a:avLst/>
            </a:prstGeom>
          </p:spPr>
        </p:pic>
      </p:grpSp>
      <p:grpSp>
        <p:nvGrpSpPr>
          <p:cNvPr id="203" name="Group 202">
            <a:extLst>
              <a:ext uri="{FF2B5EF4-FFF2-40B4-BE49-F238E27FC236}">
                <a16:creationId xmlns:a16="http://schemas.microsoft.com/office/drawing/2014/main" id="{AA95D1A1-87E0-9D87-87D6-F8A45A659556}"/>
              </a:ext>
            </a:extLst>
          </p:cNvPr>
          <p:cNvGrpSpPr/>
          <p:nvPr/>
        </p:nvGrpSpPr>
        <p:grpSpPr>
          <a:xfrm>
            <a:off x="4477385" y="1402200"/>
            <a:ext cx="2304415" cy="1161468"/>
            <a:chOff x="4412200" y="2682708"/>
            <a:chExt cx="2304415" cy="1161468"/>
          </a:xfrm>
        </p:grpSpPr>
        <p:sp>
          <p:nvSpPr>
            <p:cNvPr id="204" name="object 24">
              <a:extLst>
                <a:ext uri="{FF2B5EF4-FFF2-40B4-BE49-F238E27FC236}">
                  <a16:creationId xmlns:a16="http://schemas.microsoft.com/office/drawing/2014/main" id="{FD9D79A2-6E88-76EA-C739-B23933784FFC}"/>
                </a:ext>
              </a:extLst>
            </p:cNvPr>
            <p:cNvSpPr txBox="1"/>
            <p:nvPr/>
          </p:nvSpPr>
          <p:spPr>
            <a:xfrm>
              <a:off x="4412200" y="3340448"/>
              <a:ext cx="2304415" cy="503728"/>
            </a:xfrm>
            <a:prstGeom prst="rect">
              <a:avLst/>
            </a:prstGeom>
          </p:spPr>
          <p:txBody>
            <a:bodyPr vert="horz" wrap="square" lIns="0" tIns="11430" rIns="0" bIns="0" rtlCol="0">
              <a:spAutoFit/>
            </a:bodyPr>
            <a:lstStyle/>
            <a:p>
              <a:pPr marL="451484" marR="5080" indent="-439420">
                <a:lnSpc>
                  <a:spcPct val="110500"/>
                </a:lnSpc>
                <a:spcBef>
                  <a:spcPts val="90"/>
                </a:spcBef>
              </a:pPr>
              <a:r>
                <a:rPr sz="1500" dirty="0">
                  <a:solidFill>
                    <a:srgbClr val="415568"/>
                  </a:solidFill>
                  <a:latin typeface="Arial"/>
                  <a:cs typeface="Arial"/>
                </a:rPr>
                <a:t>Trials</a:t>
              </a:r>
              <a:r>
                <a:rPr sz="1500" spc="80" dirty="0">
                  <a:solidFill>
                    <a:srgbClr val="415568"/>
                  </a:solidFill>
                  <a:latin typeface="Arial"/>
                  <a:cs typeface="Arial"/>
                </a:rPr>
                <a:t> </a:t>
              </a:r>
              <a:r>
                <a:rPr sz="1500" dirty="0">
                  <a:solidFill>
                    <a:srgbClr val="415568"/>
                  </a:solidFill>
                  <a:latin typeface="Arial"/>
                  <a:cs typeface="Arial"/>
                </a:rPr>
                <a:t>include</a:t>
              </a:r>
              <a:r>
                <a:rPr sz="1500" spc="85" dirty="0">
                  <a:solidFill>
                    <a:srgbClr val="415568"/>
                  </a:solidFill>
                  <a:latin typeface="Arial"/>
                  <a:cs typeface="Arial"/>
                </a:rPr>
                <a:t> </a:t>
              </a:r>
              <a:r>
                <a:rPr sz="1500" spc="-10" dirty="0">
                  <a:solidFill>
                    <a:srgbClr val="415568"/>
                  </a:solidFill>
                  <a:latin typeface="Arial"/>
                  <a:cs typeface="Arial"/>
                </a:rPr>
                <a:t>bumblebees </a:t>
              </a:r>
              <a:r>
                <a:rPr sz="1500" dirty="0">
                  <a:solidFill>
                    <a:srgbClr val="415568"/>
                  </a:solidFill>
                  <a:latin typeface="Arial"/>
                  <a:cs typeface="Arial"/>
                </a:rPr>
                <a:t>and</a:t>
              </a:r>
              <a:r>
                <a:rPr sz="1500" spc="95" dirty="0">
                  <a:solidFill>
                    <a:srgbClr val="415568"/>
                  </a:solidFill>
                  <a:latin typeface="Arial"/>
                  <a:cs typeface="Arial"/>
                </a:rPr>
                <a:t> </a:t>
              </a:r>
              <a:r>
                <a:rPr sz="1500" spc="-10" dirty="0">
                  <a:solidFill>
                    <a:srgbClr val="415568"/>
                  </a:solidFill>
                  <a:latin typeface="Arial"/>
                  <a:cs typeface="Arial"/>
                </a:rPr>
                <a:t>honeybees</a:t>
              </a:r>
              <a:endParaRPr sz="1500" dirty="0">
                <a:latin typeface="Arial"/>
                <a:cs typeface="Arial"/>
              </a:endParaRPr>
            </a:p>
          </p:txBody>
        </p:sp>
        <p:pic>
          <p:nvPicPr>
            <p:cNvPr id="205" name="Picture 204">
              <a:extLst>
                <a:ext uri="{FF2B5EF4-FFF2-40B4-BE49-F238E27FC236}">
                  <a16:creationId xmlns:a16="http://schemas.microsoft.com/office/drawing/2014/main" id="{4F954E89-2C6F-6FE4-9B45-D4835820D4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0407" y="2682708"/>
              <a:ext cx="508000" cy="520700"/>
            </a:xfrm>
            <a:prstGeom prst="rect">
              <a:avLst/>
            </a:prstGeom>
          </p:spPr>
        </p:pic>
      </p:grpSp>
      <p:grpSp>
        <p:nvGrpSpPr>
          <p:cNvPr id="206" name="Group 205">
            <a:extLst>
              <a:ext uri="{FF2B5EF4-FFF2-40B4-BE49-F238E27FC236}">
                <a16:creationId xmlns:a16="http://schemas.microsoft.com/office/drawing/2014/main" id="{BE411F2B-60EE-6B36-B032-0ABDE037C501}"/>
              </a:ext>
            </a:extLst>
          </p:cNvPr>
          <p:cNvGrpSpPr/>
          <p:nvPr/>
        </p:nvGrpSpPr>
        <p:grpSpPr>
          <a:xfrm>
            <a:off x="7209155" y="1402200"/>
            <a:ext cx="3458845" cy="1169123"/>
            <a:chOff x="7438642" y="2685920"/>
            <a:chExt cx="3458845" cy="1169123"/>
          </a:xfrm>
        </p:grpSpPr>
        <p:sp>
          <p:nvSpPr>
            <p:cNvPr id="207" name="object 25">
              <a:extLst>
                <a:ext uri="{FF2B5EF4-FFF2-40B4-BE49-F238E27FC236}">
                  <a16:creationId xmlns:a16="http://schemas.microsoft.com/office/drawing/2014/main" id="{FC6AD9FC-86A0-943E-DA2C-0841BCBBE67E}"/>
                </a:ext>
              </a:extLst>
            </p:cNvPr>
            <p:cNvSpPr txBox="1"/>
            <p:nvPr/>
          </p:nvSpPr>
          <p:spPr>
            <a:xfrm>
              <a:off x="7438642" y="3351315"/>
              <a:ext cx="3458845" cy="503728"/>
            </a:xfrm>
            <a:prstGeom prst="rect">
              <a:avLst/>
            </a:prstGeom>
          </p:spPr>
          <p:txBody>
            <a:bodyPr vert="horz" wrap="square" lIns="0" tIns="11430" rIns="0" bIns="0" rtlCol="0">
              <a:spAutoFit/>
            </a:bodyPr>
            <a:lstStyle/>
            <a:p>
              <a:pPr marL="12700" marR="5080" algn="ctr">
                <a:lnSpc>
                  <a:spcPct val="110500"/>
                </a:lnSpc>
                <a:spcBef>
                  <a:spcPts val="90"/>
                </a:spcBef>
              </a:pPr>
              <a:r>
                <a:rPr sz="1500" dirty="0">
                  <a:solidFill>
                    <a:srgbClr val="415568"/>
                  </a:solidFill>
                  <a:latin typeface="Arial"/>
                  <a:cs typeface="Arial"/>
                </a:rPr>
                <a:t>Trials</a:t>
              </a:r>
              <a:r>
                <a:rPr sz="1500" spc="110" dirty="0">
                  <a:solidFill>
                    <a:srgbClr val="415568"/>
                  </a:solidFill>
                  <a:latin typeface="Arial"/>
                  <a:cs typeface="Arial"/>
                </a:rPr>
                <a:t> </a:t>
              </a:r>
              <a:r>
                <a:rPr sz="1500" dirty="0">
                  <a:solidFill>
                    <a:srgbClr val="415568"/>
                  </a:solidFill>
                  <a:latin typeface="Arial"/>
                  <a:cs typeface="Arial"/>
                </a:rPr>
                <a:t>were</a:t>
              </a:r>
              <a:r>
                <a:rPr sz="1500" spc="110" dirty="0">
                  <a:solidFill>
                    <a:srgbClr val="415568"/>
                  </a:solidFill>
                  <a:latin typeface="Arial"/>
                  <a:cs typeface="Arial"/>
                </a:rPr>
                <a:t> </a:t>
              </a:r>
              <a:r>
                <a:rPr sz="1500" dirty="0">
                  <a:solidFill>
                    <a:srgbClr val="415568"/>
                  </a:solidFill>
                  <a:latin typeface="Arial"/>
                  <a:cs typeface="Arial"/>
                </a:rPr>
                <a:t>conducted</a:t>
              </a:r>
              <a:r>
                <a:rPr sz="1500" spc="110" dirty="0">
                  <a:solidFill>
                    <a:srgbClr val="415568"/>
                  </a:solidFill>
                  <a:latin typeface="Arial"/>
                  <a:cs typeface="Arial"/>
                </a:rPr>
                <a:t> </a:t>
              </a:r>
              <a:r>
                <a:rPr sz="1500" spc="-25" dirty="0">
                  <a:solidFill>
                    <a:srgbClr val="415568"/>
                  </a:solidFill>
                  <a:latin typeface="Arial"/>
                  <a:cs typeface="Arial"/>
                </a:rPr>
                <a:t>in </a:t>
              </a:r>
              <a:r>
                <a:rPr sz="1500" dirty="0">
                  <a:solidFill>
                    <a:srgbClr val="415568"/>
                  </a:solidFill>
                  <a:latin typeface="Arial"/>
                  <a:cs typeface="Arial"/>
                </a:rPr>
                <a:t>the</a:t>
              </a:r>
              <a:r>
                <a:rPr sz="1500" spc="120" dirty="0">
                  <a:solidFill>
                    <a:srgbClr val="415568"/>
                  </a:solidFill>
                  <a:latin typeface="Arial"/>
                  <a:cs typeface="Arial"/>
                </a:rPr>
                <a:t> </a:t>
              </a:r>
              <a:r>
                <a:rPr sz="1500" dirty="0">
                  <a:solidFill>
                    <a:srgbClr val="415568"/>
                  </a:solidFill>
                  <a:latin typeface="Arial"/>
                  <a:cs typeface="Arial"/>
                </a:rPr>
                <a:t>United</a:t>
              </a:r>
              <a:r>
                <a:rPr sz="1500" spc="120" dirty="0">
                  <a:solidFill>
                    <a:srgbClr val="415568"/>
                  </a:solidFill>
                  <a:latin typeface="Arial"/>
                  <a:cs typeface="Arial"/>
                </a:rPr>
                <a:t> </a:t>
              </a:r>
              <a:r>
                <a:rPr sz="1500" dirty="0">
                  <a:solidFill>
                    <a:srgbClr val="415568"/>
                  </a:solidFill>
                  <a:latin typeface="Arial"/>
                  <a:cs typeface="Arial"/>
                </a:rPr>
                <a:t>States,</a:t>
              </a:r>
              <a:r>
                <a:rPr sz="1500" spc="125" dirty="0">
                  <a:solidFill>
                    <a:srgbClr val="415568"/>
                  </a:solidFill>
                  <a:latin typeface="Arial"/>
                  <a:cs typeface="Arial"/>
                </a:rPr>
                <a:t> </a:t>
              </a:r>
              <a:r>
                <a:rPr sz="1500" spc="-10" dirty="0">
                  <a:solidFill>
                    <a:srgbClr val="415568"/>
                  </a:solidFill>
                  <a:latin typeface="Arial"/>
                  <a:cs typeface="Arial"/>
                </a:rPr>
                <a:t>Canada, </a:t>
              </a:r>
              <a:r>
                <a:rPr sz="1500" dirty="0">
                  <a:solidFill>
                    <a:srgbClr val="415568"/>
                  </a:solidFill>
                  <a:latin typeface="Arial"/>
                  <a:cs typeface="Arial"/>
                </a:rPr>
                <a:t>Mexico,</a:t>
              </a:r>
              <a:r>
                <a:rPr sz="1500" spc="120" dirty="0">
                  <a:solidFill>
                    <a:srgbClr val="415568"/>
                  </a:solidFill>
                  <a:latin typeface="Arial"/>
                  <a:cs typeface="Arial"/>
                </a:rPr>
                <a:t> </a:t>
              </a:r>
              <a:r>
                <a:rPr sz="1500" dirty="0">
                  <a:solidFill>
                    <a:srgbClr val="415568"/>
                  </a:solidFill>
                  <a:latin typeface="Arial"/>
                  <a:cs typeface="Arial"/>
                </a:rPr>
                <a:t>and</a:t>
              </a:r>
              <a:r>
                <a:rPr sz="1500" spc="125" dirty="0">
                  <a:solidFill>
                    <a:srgbClr val="415568"/>
                  </a:solidFill>
                  <a:latin typeface="Arial"/>
                  <a:cs typeface="Arial"/>
                </a:rPr>
                <a:t> </a:t>
              </a:r>
              <a:r>
                <a:rPr sz="1500" spc="-10" dirty="0">
                  <a:solidFill>
                    <a:srgbClr val="415568"/>
                  </a:solidFill>
                  <a:latin typeface="Arial"/>
                  <a:cs typeface="Arial"/>
                </a:rPr>
                <a:t>Europe</a:t>
              </a:r>
              <a:endParaRPr sz="1500" dirty="0">
                <a:latin typeface="Arial"/>
                <a:cs typeface="Arial"/>
              </a:endParaRPr>
            </a:p>
          </p:txBody>
        </p:sp>
        <p:pic>
          <p:nvPicPr>
            <p:cNvPr id="208" name="Picture 207">
              <a:extLst>
                <a:ext uri="{FF2B5EF4-FFF2-40B4-BE49-F238E27FC236}">
                  <a16:creationId xmlns:a16="http://schemas.microsoft.com/office/drawing/2014/main" id="{FCED187A-63C5-F528-FC90-93489C653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4219" y="2685920"/>
              <a:ext cx="508000" cy="520700"/>
            </a:xfrm>
            <a:prstGeom prst="rect">
              <a:avLst/>
            </a:prstGeom>
          </p:spPr>
        </p:pic>
      </p:grpSp>
      <p:pic>
        <p:nvPicPr>
          <p:cNvPr id="23" name="Picture 22">
            <a:extLst>
              <a:ext uri="{FF2B5EF4-FFF2-40B4-BE49-F238E27FC236}">
                <a16:creationId xmlns:a16="http://schemas.microsoft.com/office/drawing/2014/main" id="{C40DBE1A-3741-2C10-E235-960CC7A23E49}"/>
              </a:ext>
            </a:extLst>
          </p:cNvPr>
          <p:cNvPicPr>
            <a:picLocks noChangeAspect="1"/>
          </p:cNvPicPr>
          <p:nvPr/>
        </p:nvPicPr>
        <p:blipFill>
          <a:blip r:embed="rId5"/>
          <a:stretch>
            <a:fillRect/>
          </a:stretch>
        </p:blipFill>
        <p:spPr>
          <a:xfrm>
            <a:off x="6081864" y="3014663"/>
            <a:ext cx="5271936" cy="3309937"/>
          </a:xfrm>
          <a:prstGeom prst="rect">
            <a:avLst/>
          </a:prstGeom>
        </p:spPr>
      </p:pic>
      <p:pic>
        <p:nvPicPr>
          <p:cNvPr id="27" name="Picture 26">
            <a:extLst>
              <a:ext uri="{FF2B5EF4-FFF2-40B4-BE49-F238E27FC236}">
                <a16:creationId xmlns:a16="http://schemas.microsoft.com/office/drawing/2014/main" id="{C42FBBC1-6ABA-9177-C4A5-2372FA3D5B17}"/>
              </a:ext>
            </a:extLst>
          </p:cNvPr>
          <p:cNvPicPr>
            <a:picLocks noChangeAspect="1"/>
          </p:cNvPicPr>
          <p:nvPr/>
        </p:nvPicPr>
        <p:blipFill>
          <a:blip r:embed="rId6"/>
          <a:stretch>
            <a:fillRect/>
          </a:stretch>
        </p:blipFill>
        <p:spPr>
          <a:xfrm>
            <a:off x="566738" y="3062288"/>
            <a:ext cx="4995862" cy="2576512"/>
          </a:xfrm>
          <a:prstGeom prst="rect">
            <a:avLst/>
          </a:prstGeom>
        </p:spPr>
      </p:pic>
      <p:sp>
        <p:nvSpPr>
          <p:cNvPr id="2" name="object 2">
            <a:extLst>
              <a:ext uri="{FF2B5EF4-FFF2-40B4-BE49-F238E27FC236}">
                <a16:creationId xmlns:a16="http://schemas.microsoft.com/office/drawing/2014/main" id="{1F5231EE-4016-334B-C120-FC01FF59C2FA}"/>
              </a:ext>
            </a:extLst>
          </p:cNvPr>
          <p:cNvSpPr txBox="1">
            <a:spLocks/>
          </p:cNvSpPr>
          <p:nvPr/>
        </p:nvSpPr>
        <p:spPr>
          <a:xfrm>
            <a:off x="228600" y="320154"/>
            <a:ext cx="11734797" cy="672467"/>
          </a:xfrm>
          <a:prstGeom prst="rect">
            <a:avLst/>
          </a:prstGeom>
        </p:spPr>
        <p:txBody>
          <a:bodyPr vert="horz" wrap="square" lIns="0" tIns="117323" rIns="0" bIns="0" rtlCol="0">
            <a:spAutoFit/>
          </a:bodyPr>
          <a:lstStyle>
            <a:lvl1pPr>
              <a:defRPr sz="3600" b="1" i="0">
                <a:solidFill>
                  <a:srgbClr val="00AEEF"/>
                </a:solidFill>
                <a:latin typeface="Arial"/>
                <a:ea typeface="+mj-ea"/>
                <a:cs typeface="Arial"/>
              </a:defRPr>
            </a:lvl1pPr>
          </a:lstStyle>
          <a:p>
            <a:pPr marL="12700" algn="ctr">
              <a:spcBef>
                <a:spcPts val="100"/>
              </a:spcBef>
            </a:pPr>
            <a:r>
              <a:rPr lang="en-CA" kern="0" spc="-10" dirty="0">
                <a:solidFill>
                  <a:srgbClr val="0070C0"/>
                </a:solidFill>
              </a:rPr>
              <a:t>   Blueberry Trials – Across Diverse Markets</a:t>
            </a:r>
          </a:p>
        </p:txBody>
      </p:sp>
      <p:sp>
        <p:nvSpPr>
          <p:cNvPr id="3" name="object 28">
            <a:extLst>
              <a:ext uri="{FF2B5EF4-FFF2-40B4-BE49-F238E27FC236}">
                <a16:creationId xmlns:a16="http://schemas.microsoft.com/office/drawing/2014/main" id="{F1785C7E-64F0-5CD8-C4FE-9567189CC8CA}"/>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a:lnSpc>
                <a:spcPts val="1475"/>
              </a:lnSpc>
            </a:pPr>
            <a:fld id="{81D60167-4931-47E6-BA6A-407CBD079E47}" type="slidenum">
              <a:rPr spc="-5" dirty="0"/>
              <a:t>10</a:t>
            </a:fld>
            <a:endParaRPr spc="-5" dirty="0"/>
          </a:p>
        </p:txBody>
      </p:sp>
    </p:spTree>
    <p:extLst>
      <p:ext uri="{BB962C8B-B14F-4D97-AF65-F5344CB8AC3E}">
        <p14:creationId xmlns:p14="http://schemas.microsoft.com/office/powerpoint/2010/main" val="2780136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3B3EB97-C132-C1DB-39DA-047166FBAF16}"/>
              </a:ext>
            </a:extLst>
          </p:cNvPr>
          <p:cNvGrpSpPr/>
          <p:nvPr/>
        </p:nvGrpSpPr>
        <p:grpSpPr>
          <a:xfrm>
            <a:off x="6394824" y="5562600"/>
            <a:ext cx="5209215" cy="738034"/>
            <a:chOff x="6394824" y="5680979"/>
            <a:chExt cx="5209215" cy="738034"/>
          </a:xfrm>
        </p:grpSpPr>
        <p:sp>
          <p:nvSpPr>
            <p:cNvPr id="4" name="Rectangle 3">
              <a:extLst>
                <a:ext uri="{FF2B5EF4-FFF2-40B4-BE49-F238E27FC236}">
                  <a16:creationId xmlns:a16="http://schemas.microsoft.com/office/drawing/2014/main" id="{77F0E398-77DA-C86E-0745-2B74ECE2BB66}"/>
                </a:ext>
              </a:extLst>
            </p:cNvPr>
            <p:cNvSpPr/>
            <p:nvPr/>
          </p:nvSpPr>
          <p:spPr>
            <a:xfrm>
              <a:off x="6400800" y="5680979"/>
              <a:ext cx="5203239" cy="369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Isosceles Triangle 4">
              <a:extLst>
                <a:ext uri="{FF2B5EF4-FFF2-40B4-BE49-F238E27FC236}">
                  <a16:creationId xmlns:a16="http://schemas.microsoft.com/office/drawing/2014/main" id="{0EF0BC18-D9F1-C9AD-8867-C1E663AF4490}"/>
                </a:ext>
              </a:extLst>
            </p:cNvPr>
            <p:cNvSpPr/>
            <p:nvPr/>
          </p:nvSpPr>
          <p:spPr>
            <a:xfrm rot="10800000">
              <a:off x="6394824" y="6049682"/>
              <a:ext cx="5203238" cy="36933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 name="object 2"/>
          <p:cNvSpPr/>
          <p:nvPr/>
        </p:nvSpPr>
        <p:spPr>
          <a:xfrm>
            <a:off x="443483" y="6235727"/>
            <a:ext cx="544075" cy="412756"/>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object 26"/>
          <p:cNvSpPr/>
          <p:nvPr/>
        </p:nvSpPr>
        <p:spPr>
          <a:xfrm>
            <a:off x="1068301" y="1549470"/>
            <a:ext cx="1205712" cy="1205725"/>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object 27"/>
          <p:cNvSpPr/>
          <p:nvPr/>
        </p:nvSpPr>
        <p:spPr>
          <a:xfrm>
            <a:off x="966790" y="1447800"/>
            <a:ext cx="1409065" cy="1409065"/>
          </a:xfrm>
          <a:custGeom>
            <a:avLst/>
            <a:gdLst/>
            <a:ahLst/>
            <a:cxnLst/>
            <a:rect l="l" t="t" r="r" b="b"/>
            <a:pathLst>
              <a:path w="1409065" h="1409064">
                <a:moveTo>
                  <a:pt x="704367" y="1408734"/>
                </a:move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close/>
              </a:path>
            </a:pathLst>
          </a:custGeom>
          <a:ln w="36296">
            <a:solidFill>
              <a:srgbClr val="3A9D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object 30"/>
          <p:cNvSpPr txBox="1"/>
          <p:nvPr/>
        </p:nvSpPr>
        <p:spPr>
          <a:xfrm>
            <a:off x="1373101" y="3031283"/>
            <a:ext cx="1023619" cy="382156"/>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5" normalizeH="0" baseline="0" noProof="0" dirty="0">
                <a:ln>
                  <a:noFill/>
                </a:ln>
                <a:solidFill>
                  <a:srgbClr val="3CA262"/>
                </a:solidFill>
                <a:effectLst/>
                <a:uLnTx/>
                <a:uFillTx/>
                <a:latin typeface="Arial"/>
                <a:ea typeface="+mn-ea"/>
                <a:cs typeface="Arial"/>
              </a:rPr>
              <a:t>Bumble</a:t>
            </a:r>
            <a:r>
              <a:rPr kumimoji="0" sz="1200" b="1" i="0" u="none" strike="noStrike" kern="1200" cap="none" spc="-20" normalizeH="0" baseline="0" noProof="0" dirty="0">
                <a:ln>
                  <a:noFill/>
                </a:ln>
                <a:solidFill>
                  <a:srgbClr val="3CA262"/>
                </a:solidFill>
                <a:effectLst/>
                <a:uLnTx/>
                <a:uFillTx/>
                <a:latin typeface="Arial"/>
                <a:ea typeface="+mn-ea"/>
                <a:cs typeface="Arial"/>
              </a:rPr>
              <a:t> </a:t>
            </a:r>
            <a:r>
              <a:rPr kumimoji="0" sz="1200" b="1" i="0" u="none" strike="noStrike" kern="1200" cap="none" spc="20" normalizeH="0" baseline="0" noProof="0" dirty="0">
                <a:ln>
                  <a:noFill/>
                </a:ln>
                <a:solidFill>
                  <a:srgbClr val="3CA262"/>
                </a:solidFill>
                <a:effectLst/>
                <a:uLnTx/>
                <a:uFillTx/>
                <a:latin typeface="Arial"/>
                <a:ea typeface="+mn-ea"/>
                <a:cs typeface="Arial"/>
              </a:rPr>
              <a:t>Bee</a:t>
            </a:r>
            <a:r>
              <a:rPr kumimoji="0" lang="en-US" sz="1200" b="1" i="0" u="none" strike="noStrike" kern="1200" cap="none" spc="20" normalizeH="0" baseline="0" noProof="0" dirty="0">
                <a:ln>
                  <a:noFill/>
                </a:ln>
                <a:solidFill>
                  <a:srgbClr val="3CA262"/>
                </a:solidFill>
                <a:effectLst/>
                <a:uLnTx/>
                <a:uFillTx/>
                <a:latin typeface="Arial"/>
                <a:ea typeface="+mn-ea"/>
                <a:cs typeface="Arial"/>
              </a:rPr>
              <a:t> Vectoring</a:t>
            </a:r>
            <a:endParaRPr kumimoji="0" sz="1200" b="0" i="0" u="none" strike="noStrike" kern="1200" cap="none" spc="0" normalizeH="0" baseline="0" noProof="0" dirty="0">
              <a:ln>
                <a:noFill/>
              </a:ln>
              <a:solidFill>
                <a:srgbClr val="3CA262"/>
              </a:solidFill>
              <a:effectLst/>
              <a:uLnTx/>
              <a:uFillTx/>
              <a:latin typeface="Arial"/>
              <a:ea typeface="+mn-ea"/>
              <a:cs typeface="Arial"/>
            </a:endParaRPr>
          </a:p>
        </p:txBody>
      </p:sp>
      <p:sp>
        <p:nvSpPr>
          <p:cNvPr id="31" name="object 31"/>
          <p:cNvSpPr/>
          <p:nvPr/>
        </p:nvSpPr>
        <p:spPr>
          <a:xfrm>
            <a:off x="796354" y="3037396"/>
            <a:ext cx="499046" cy="375144"/>
          </a:xfrm>
          <a:prstGeom prst="rect">
            <a:avLst/>
          </a:prstGeom>
          <a:blipFill>
            <a:blip r:embed="rId5"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object 25"/>
          <p:cNvSpPr/>
          <p:nvPr/>
        </p:nvSpPr>
        <p:spPr>
          <a:xfrm>
            <a:off x="3808871" y="1549470"/>
            <a:ext cx="1205712" cy="1205725"/>
          </a:xfrm>
          <a:prstGeom prst="rect">
            <a:avLst/>
          </a:prstGeom>
          <a:blipFill>
            <a:blip r:embed="rId6"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object 28"/>
          <p:cNvSpPr/>
          <p:nvPr/>
        </p:nvSpPr>
        <p:spPr>
          <a:xfrm>
            <a:off x="3707360" y="1447800"/>
            <a:ext cx="1409065" cy="1409065"/>
          </a:xfrm>
          <a:custGeom>
            <a:avLst/>
            <a:gdLst/>
            <a:ahLst/>
            <a:cxnLst/>
            <a:rect l="l" t="t" r="r" b="b"/>
            <a:pathLst>
              <a:path w="1409065" h="1409064">
                <a:moveTo>
                  <a:pt x="704367" y="1408734"/>
                </a:move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close/>
              </a:path>
            </a:pathLst>
          </a:custGeom>
          <a:ln w="36296">
            <a:solidFill>
              <a:srgbClr val="3A9D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object 29"/>
          <p:cNvSpPr txBox="1"/>
          <p:nvPr/>
        </p:nvSpPr>
        <p:spPr>
          <a:xfrm>
            <a:off x="4180840" y="3031283"/>
            <a:ext cx="924560" cy="394980"/>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10" normalizeH="0" baseline="0" noProof="0" dirty="0">
                <a:ln>
                  <a:noFill/>
                </a:ln>
                <a:solidFill>
                  <a:srgbClr val="3CA262"/>
                </a:solidFill>
                <a:effectLst/>
                <a:uLnTx/>
                <a:uFillTx/>
                <a:latin typeface="Arial"/>
                <a:ea typeface="+mn-ea"/>
                <a:cs typeface="Arial"/>
              </a:rPr>
              <a:t>Honeybee</a:t>
            </a:r>
            <a:endParaRPr kumimoji="0" lang="en-US" sz="1200" b="1" i="0" u="none" strike="noStrike" kern="1200" cap="none" spc="20" normalizeH="0" baseline="0" noProof="0" dirty="0">
              <a:ln>
                <a:noFill/>
              </a:ln>
              <a:solidFill>
                <a:srgbClr val="3CA262"/>
              </a:solidFill>
              <a:effectLst/>
              <a:uLnTx/>
              <a:uFillTx/>
              <a:latin typeface="Arial"/>
              <a:ea typeface="+mn-ea"/>
              <a:cs typeface="Arial"/>
            </a:endParaRP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20" normalizeH="0" baseline="0" noProof="0" dirty="0">
                <a:ln>
                  <a:noFill/>
                </a:ln>
                <a:solidFill>
                  <a:srgbClr val="3CA262"/>
                </a:solidFill>
                <a:effectLst/>
                <a:uLnTx/>
                <a:uFillTx/>
                <a:latin typeface="Arial"/>
                <a:ea typeface="+mn-ea"/>
                <a:cs typeface="Arial"/>
              </a:rPr>
              <a:t>Vectoring</a:t>
            </a:r>
            <a:endParaRPr kumimoji="0" sz="1200" b="0" i="0" u="none" strike="noStrike" kern="1200" cap="none" spc="0" normalizeH="0" baseline="0" noProof="0" dirty="0">
              <a:ln>
                <a:noFill/>
              </a:ln>
              <a:solidFill>
                <a:srgbClr val="3CA262"/>
              </a:solidFill>
              <a:effectLst/>
              <a:uLnTx/>
              <a:uFillTx/>
              <a:latin typeface="Arial"/>
              <a:ea typeface="+mn-ea"/>
              <a:cs typeface="Arial"/>
            </a:endParaRPr>
          </a:p>
        </p:txBody>
      </p:sp>
      <p:sp>
        <p:nvSpPr>
          <p:cNvPr id="32" name="object 32"/>
          <p:cNvSpPr/>
          <p:nvPr/>
        </p:nvSpPr>
        <p:spPr>
          <a:xfrm>
            <a:off x="3563059" y="3055775"/>
            <a:ext cx="551741" cy="338387"/>
          </a:xfrm>
          <a:prstGeom prst="rect">
            <a:avLst/>
          </a:prstGeom>
          <a:blipFill>
            <a:blip r:embed="rId7"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object 33"/>
          <p:cNvSpPr txBox="1">
            <a:spLocks noGrp="1"/>
          </p:cNvSpPr>
          <p:nvPr>
            <p:ph type="ftr" sz="quarter" idx="5"/>
          </p:nvPr>
        </p:nvSpPr>
        <p:spPr>
          <a:xfrm>
            <a:off x="1217167" y="6307097"/>
            <a:ext cx="1373633" cy="322524"/>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3299"/>
              </a:lnSpc>
              <a:spcBef>
                <a:spcPts val="10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rPr>
              <a:t>Natural</a:t>
            </a:r>
            <a:r>
              <a:rPr kumimoji="0" sz="1000" b="0" i="0" u="none" strike="noStrike" kern="1200" cap="none" spc="-70" normalizeH="0" baseline="0" noProof="0" dirty="0">
                <a:ln>
                  <a:noFill/>
                </a:ln>
                <a:solidFill>
                  <a:srgbClr val="231F20"/>
                </a:solidFill>
                <a:effectLst/>
                <a:uLnTx/>
                <a:uFillTx/>
                <a:latin typeface="Montserrat-Light"/>
                <a:ea typeface="+mn-ea"/>
              </a:rPr>
              <a:t> </a:t>
            </a:r>
            <a:r>
              <a:rPr kumimoji="0" sz="1000" b="0" i="0" u="none" strike="noStrike" kern="1200" cap="none" spc="0" normalizeH="0" baseline="0" noProof="0" dirty="0">
                <a:ln>
                  <a:noFill/>
                </a:ln>
                <a:solidFill>
                  <a:srgbClr val="231F20"/>
                </a:solidFill>
                <a:effectLst/>
                <a:uLnTx/>
                <a:uFillTx/>
                <a:latin typeface="Montserrat-Light"/>
                <a:ea typeface="+mn-ea"/>
              </a:rPr>
              <a:t>Precision  Agriculture</a:t>
            </a:r>
          </a:p>
        </p:txBody>
      </p:sp>
      <p:sp>
        <p:nvSpPr>
          <p:cNvPr id="39" name="object 28">
            <a:extLst>
              <a:ext uri="{FF2B5EF4-FFF2-40B4-BE49-F238E27FC236}">
                <a16:creationId xmlns:a16="http://schemas.microsoft.com/office/drawing/2014/main" id="{7AF12661-6430-4C7D-92AC-0985DF3F55CE}"/>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sz="1250" b="1" i="0" u="none" strike="noStrike" kern="1200" cap="none" spc="-5" normalizeH="0" baseline="0" noProof="0" dirty="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11</a:t>
            </a:fld>
            <a:endParaRPr kumimoji="0" sz="1250" b="1" i="0" u="none" strike="noStrike" kern="1200" cap="none" spc="-5" normalizeH="0" baseline="0" noProof="0" dirty="0">
              <a:ln>
                <a:noFill/>
              </a:ln>
              <a:solidFill>
                <a:srgbClr val="8DC63F"/>
              </a:solidFill>
              <a:effectLst/>
              <a:uLnTx/>
              <a:uFillTx/>
              <a:latin typeface="Arial"/>
              <a:ea typeface="+mn-ea"/>
              <a:cs typeface="Arial"/>
            </a:endParaRPr>
          </a:p>
        </p:txBody>
      </p:sp>
      <p:sp>
        <p:nvSpPr>
          <p:cNvPr id="7" name="object 28">
            <a:extLst>
              <a:ext uri="{FF2B5EF4-FFF2-40B4-BE49-F238E27FC236}">
                <a16:creationId xmlns:a16="http://schemas.microsoft.com/office/drawing/2014/main" id="{E0702CBC-D5E7-F8B4-54B6-2047ADDFAF12}"/>
              </a:ext>
            </a:extLst>
          </p:cNvPr>
          <p:cNvSpPr/>
          <p:nvPr/>
        </p:nvSpPr>
        <p:spPr>
          <a:xfrm>
            <a:off x="6591935" y="1447800"/>
            <a:ext cx="1409065" cy="1409065"/>
          </a:xfrm>
          <a:custGeom>
            <a:avLst/>
            <a:gdLst/>
            <a:ahLst/>
            <a:cxnLst/>
            <a:rect l="l" t="t" r="r" b="b"/>
            <a:pathLst>
              <a:path w="1409065" h="1409064">
                <a:moveTo>
                  <a:pt x="704367" y="1408734"/>
                </a:move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close/>
              </a:path>
            </a:pathLst>
          </a:custGeom>
          <a:ln w="36296">
            <a:solidFill>
              <a:srgbClr val="3A9D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val 9">
            <a:extLst>
              <a:ext uri="{FF2B5EF4-FFF2-40B4-BE49-F238E27FC236}">
                <a16:creationId xmlns:a16="http://schemas.microsoft.com/office/drawing/2014/main" id="{023F4674-16B4-C36C-FEF6-1B0FA2A965BD}"/>
              </a:ext>
            </a:extLst>
          </p:cNvPr>
          <p:cNvSpPr>
            <a:spLocks/>
          </p:cNvSpPr>
          <p:nvPr/>
        </p:nvSpPr>
        <p:spPr>
          <a:xfrm>
            <a:off x="6688194" y="1543939"/>
            <a:ext cx="1216787" cy="1216787"/>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object 28">
            <a:extLst>
              <a:ext uri="{FF2B5EF4-FFF2-40B4-BE49-F238E27FC236}">
                <a16:creationId xmlns:a16="http://schemas.microsoft.com/office/drawing/2014/main" id="{864408C0-613F-61E8-E008-25481D2DD5C7}"/>
              </a:ext>
            </a:extLst>
          </p:cNvPr>
          <p:cNvSpPr/>
          <p:nvPr/>
        </p:nvSpPr>
        <p:spPr>
          <a:xfrm>
            <a:off x="9563735" y="1447800"/>
            <a:ext cx="1409065" cy="1409065"/>
          </a:xfrm>
          <a:custGeom>
            <a:avLst/>
            <a:gdLst/>
            <a:ahLst/>
            <a:cxnLst/>
            <a:rect l="l" t="t" r="r" b="b"/>
            <a:pathLst>
              <a:path w="1409065" h="1409064">
                <a:moveTo>
                  <a:pt x="704367" y="1408734"/>
                </a:move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close/>
              </a:path>
            </a:pathLst>
          </a:custGeom>
          <a:ln w="36296">
            <a:solidFill>
              <a:srgbClr val="3A9D5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Oval 36">
            <a:extLst>
              <a:ext uri="{FF2B5EF4-FFF2-40B4-BE49-F238E27FC236}">
                <a16:creationId xmlns:a16="http://schemas.microsoft.com/office/drawing/2014/main" id="{B09D192A-BC3C-5D28-6D80-AFBC06F505D3}"/>
              </a:ext>
            </a:extLst>
          </p:cNvPr>
          <p:cNvSpPr>
            <a:spLocks/>
          </p:cNvSpPr>
          <p:nvPr/>
        </p:nvSpPr>
        <p:spPr>
          <a:xfrm>
            <a:off x="9634860" y="1521286"/>
            <a:ext cx="1266813" cy="1262092"/>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object 30">
            <a:extLst>
              <a:ext uri="{FF2B5EF4-FFF2-40B4-BE49-F238E27FC236}">
                <a16:creationId xmlns:a16="http://schemas.microsoft.com/office/drawing/2014/main" id="{2710B386-6FC8-41D5-3C87-EA67B90FDD5F}"/>
              </a:ext>
            </a:extLst>
          </p:cNvPr>
          <p:cNvSpPr txBox="1"/>
          <p:nvPr/>
        </p:nvSpPr>
        <p:spPr>
          <a:xfrm>
            <a:off x="9602555" y="3031283"/>
            <a:ext cx="1145217" cy="382156"/>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15" normalizeH="0" baseline="0" noProof="0" dirty="0">
                <a:ln>
                  <a:noFill/>
                </a:ln>
                <a:solidFill>
                  <a:srgbClr val="3CA262"/>
                </a:solidFill>
                <a:effectLst/>
                <a:uLnTx/>
                <a:uFillTx/>
                <a:latin typeface="Arial"/>
                <a:ea typeface="+mn-ea"/>
                <a:cs typeface="Arial"/>
              </a:rPr>
              <a:t>CR-7 for Seed Treatment</a:t>
            </a:r>
            <a:endParaRPr kumimoji="0" sz="1200" b="0" i="0" u="none" strike="noStrike" kern="1200" cap="none" spc="0" normalizeH="0" baseline="0" noProof="0" dirty="0">
              <a:ln>
                <a:noFill/>
              </a:ln>
              <a:solidFill>
                <a:srgbClr val="3CA262"/>
              </a:solidFill>
              <a:effectLst/>
              <a:uLnTx/>
              <a:uFillTx/>
              <a:latin typeface="Arial"/>
              <a:ea typeface="+mn-ea"/>
              <a:cs typeface="Arial"/>
            </a:endParaRPr>
          </a:p>
        </p:txBody>
      </p:sp>
      <p:sp>
        <p:nvSpPr>
          <p:cNvPr id="41" name="object 30">
            <a:extLst>
              <a:ext uri="{FF2B5EF4-FFF2-40B4-BE49-F238E27FC236}">
                <a16:creationId xmlns:a16="http://schemas.microsoft.com/office/drawing/2014/main" id="{CFEE0640-80D9-D1A3-79D9-AD417BD58D88}"/>
              </a:ext>
            </a:extLst>
          </p:cNvPr>
          <p:cNvSpPr txBox="1"/>
          <p:nvPr/>
        </p:nvSpPr>
        <p:spPr>
          <a:xfrm>
            <a:off x="6748781" y="3031283"/>
            <a:ext cx="1023619" cy="382156"/>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200" b="1" i="0" u="none" strike="noStrike" kern="1200" cap="none" spc="15" normalizeH="0" baseline="0" noProof="0" dirty="0">
                <a:ln>
                  <a:noFill/>
                </a:ln>
                <a:solidFill>
                  <a:srgbClr val="3CA262"/>
                </a:solidFill>
                <a:effectLst/>
                <a:uLnTx/>
                <a:uFillTx/>
                <a:latin typeface="Arial"/>
                <a:ea typeface="+mn-ea"/>
                <a:cs typeface="Arial"/>
              </a:rPr>
              <a:t>CR-7 for Foliar/Drench</a:t>
            </a:r>
          </a:p>
        </p:txBody>
      </p:sp>
      <p:sp>
        <p:nvSpPr>
          <p:cNvPr id="42" name="TextBox 41">
            <a:extLst>
              <a:ext uri="{FF2B5EF4-FFF2-40B4-BE49-F238E27FC236}">
                <a16:creationId xmlns:a16="http://schemas.microsoft.com/office/drawing/2014/main" id="{5ED15E38-3659-D711-AC56-39E4EFC2502E}"/>
              </a:ext>
            </a:extLst>
          </p:cNvPr>
          <p:cNvSpPr txBox="1"/>
          <p:nvPr/>
        </p:nvSpPr>
        <p:spPr>
          <a:xfrm>
            <a:off x="1217166" y="4085272"/>
            <a:ext cx="5326997" cy="1477328"/>
          </a:xfrm>
          <a:prstGeom prst="rect">
            <a:avLst/>
          </a:prstGeom>
          <a:noFill/>
        </p:spPr>
        <p:txBody>
          <a:bodyPr wrap="square" rtlCol="0">
            <a:spAutoFit/>
          </a:bodyPr>
          <a:lstStyle>
            <a:defPPr>
              <a:defRPr lang="en-US"/>
            </a:defPPr>
            <a:lvl1pPr marL="285750" marR="735965" indent="-285750">
              <a:spcAft>
                <a:spcPts val="600"/>
              </a:spcAft>
              <a:buFont typeface="Arial" panose="020B0604020202020204" pitchFamily="34" charset="0"/>
              <a:buChar char="•"/>
              <a:defRPr sz="1400" spc="10">
                <a:solidFill>
                  <a:srgbClr val="415568"/>
                </a:solidFill>
                <a:latin typeface="Arial"/>
                <a:cs typeface="Arial"/>
              </a:defRPr>
            </a:lvl1pPr>
            <a:lvl2pPr marL="742950" marR="735965" lvl="1" indent="-285750">
              <a:spcAft>
                <a:spcPts val="600"/>
              </a:spcAft>
              <a:buFont typeface="Arial" panose="020B0604020202020204" pitchFamily="34" charset="0"/>
              <a:buChar char="•"/>
              <a:defRPr sz="1100" spc="10">
                <a:solidFill>
                  <a:srgbClr val="415568"/>
                </a:solidFill>
                <a:latin typeface="Arial"/>
                <a:cs typeface="Arial"/>
              </a:defRPr>
            </a:lvl2pPr>
          </a:lstStyle>
          <a:p>
            <a:pPr marL="0" marR="735965" lvl="0" indent="0" algn="l" defTabSz="914400" rtl="0" eaLnBrk="1" fontAlgn="auto" latinLnBrk="0" hangingPunct="1">
              <a:lnSpc>
                <a:spcPct val="100000"/>
              </a:lnSpc>
              <a:spcBef>
                <a:spcPts val="0"/>
              </a:spcBef>
              <a:spcAft>
                <a:spcPts val="1200"/>
              </a:spcAft>
              <a:buClr>
                <a:srgbClr val="3CA262"/>
              </a:buClr>
              <a:buSzTx/>
              <a:buNone/>
              <a:tabLst/>
              <a:defRPr/>
            </a:pPr>
            <a:r>
              <a:rPr kumimoji="0" lang="en-US" sz="1200" b="0" i="0" u="none" strike="noStrike" kern="1200" cap="none" spc="10" normalizeH="0" baseline="0" noProof="0" dirty="0">
                <a:ln>
                  <a:noFill/>
                </a:ln>
                <a:solidFill>
                  <a:srgbClr val="415568"/>
                </a:solidFill>
                <a:effectLst/>
                <a:uLnTx/>
                <a:uFillTx/>
                <a:latin typeface="Arial"/>
                <a:ea typeface="+mn-ea"/>
                <a:cs typeface="Arial"/>
              </a:rPr>
              <a:t>Gives access to wide diversity of indoor and outdoor crops</a:t>
            </a:r>
          </a:p>
          <a:p>
            <a:pPr marL="0" marR="735965" lvl="0" indent="0" algn="l" defTabSz="914400" rtl="0" eaLnBrk="1" fontAlgn="auto" latinLnBrk="0" hangingPunct="1">
              <a:lnSpc>
                <a:spcPct val="100000"/>
              </a:lnSpc>
              <a:spcBef>
                <a:spcPts val="0"/>
              </a:spcBef>
              <a:spcAft>
                <a:spcPts val="1200"/>
              </a:spcAft>
              <a:buClr>
                <a:srgbClr val="3CA262"/>
              </a:buClr>
              <a:buSzTx/>
              <a:buNone/>
              <a:tabLst/>
              <a:defRPr/>
            </a:pPr>
            <a:r>
              <a:rPr kumimoji="0" lang="en-US" sz="1200" b="0" i="0" u="none" strike="noStrike" kern="1200" cap="none" spc="10" normalizeH="0" baseline="0" noProof="0" dirty="0">
                <a:ln>
                  <a:noFill/>
                </a:ln>
                <a:solidFill>
                  <a:srgbClr val="415568"/>
                </a:solidFill>
                <a:effectLst/>
                <a:uLnTx/>
                <a:uFillTx/>
                <a:latin typeface="Arial"/>
                <a:ea typeface="+mn-ea"/>
                <a:cs typeface="Arial"/>
              </a:rPr>
              <a:t>BVT is commercial with both systems in USA using BVT CR-7</a:t>
            </a:r>
          </a:p>
          <a:p>
            <a:pPr marL="0" marR="735965" lvl="0" indent="0" algn="l" defTabSz="914400" rtl="0" eaLnBrk="1" fontAlgn="auto" latinLnBrk="0" hangingPunct="1">
              <a:lnSpc>
                <a:spcPct val="100000"/>
              </a:lnSpc>
              <a:spcBef>
                <a:spcPts val="0"/>
              </a:spcBef>
              <a:spcAft>
                <a:spcPts val="1200"/>
              </a:spcAft>
              <a:buClr>
                <a:srgbClr val="3CA262"/>
              </a:buClr>
              <a:buSzTx/>
              <a:buNone/>
              <a:tabLst/>
              <a:defRPr/>
            </a:pPr>
            <a:r>
              <a:rPr kumimoji="0" lang="en-US" sz="1200" b="0" i="0" u="none" strike="noStrike" kern="1200" cap="none" spc="10" normalizeH="0" baseline="0" noProof="0" dirty="0">
                <a:ln>
                  <a:noFill/>
                </a:ln>
                <a:solidFill>
                  <a:srgbClr val="415568"/>
                </a:solidFill>
                <a:effectLst/>
                <a:uLnTx/>
                <a:uFillTx/>
                <a:latin typeface="Arial"/>
                <a:ea typeface="+mn-ea"/>
                <a:cs typeface="Arial"/>
              </a:rPr>
              <a:t>BVT has started geographic expansions</a:t>
            </a:r>
          </a:p>
          <a:p>
            <a:pPr marL="0" marR="735965" lvl="0" indent="0" algn="l" defTabSz="914400" rtl="0" eaLnBrk="1" fontAlgn="auto" latinLnBrk="0" hangingPunct="1">
              <a:lnSpc>
                <a:spcPct val="100000"/>
              </a:lnSpc>
              <a:spcBef>
                <a:spcPts val="0"/>
              </a:spcBef>
              <a:spcAft>
                <a:spcPts val="1200"/>
              </a:spcAft>
              <a:buClr>
                <a:srgbClr val="3CA262"/>
              </a:buClr>
              <a:buSzTx/>
              <a:buNone/>
              <a:tabLst/>
              <a:defRPr/>
            </a:pPr>
            <a:r>
              <a:rPr kumimoji="0" lang="en-US" sz="1200" b="0" i="0" u="none" strike="noStrike" kern="1200" cap="none" spc="10" normalizeH="0" baseline="0" noProof="0" dirty="0">
                <a:ln>
                  <a:noFill/>
                </a:ln>
                <a:solidFill>
                  <a:srgbClr val="415568"/>
                </a:solidFill>
                <a:effectLst/>
                <a:uLnTx/>
                <a:uFillTx/>
                <a:latin typeface="Arial"/>
                <a:ea typeface="+mn-ea"/>
                <a:cs typeface="Arial"/>
              </a:rPr>
              <a:t>Developing solutions based on other biological strains to control additional pests</a:t>
            </a:r>
          </a:p>
        </p:txBody>
      </p:sp>
      <p:sp>
        <p:nvSpPr>
          <p:cNvPr id="43" name="Left Brace 42">
            <a:extLst>
              <a:ext uri="{FF2B5EF4-FFF2-40B4-BE49-F238E27FC236}">
                <a16:creationId xmlns:a16="http://schemas.microsoft.com/office/drawing/2014/main" id="{82AF6CDC-49A6-34C2-839B-7F3BE3C352FA}"/>
              </a:ext>
            </a:extLst>
          </p:cNvPr>
          <p:cNvSpPr/>
          <p:nvPr/>
        </p:nvSpPr>
        <p:spPr>
          <a:xfrm rot="16200000">
            <a:off x="3170119" y="1544447"/>
            <a:ext cx="290666" cy="4494300"/>
          </a:xfrm>
          <a:prstGeom prst="leftBrace">
            <a:avLst/>
          </a:prstGeom>
          <a:ln w="19050">
            <a:solidFill>
              <a:srgbClr val="3CA262"/>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90B6ECCD-F479-A4CB-6D83-7EB06ECD5350}"/>
              </a:ext>
            </a:extLst>
          </p:cNvPr>
          <p:cNvSpPr txBox="1"/>
          <p:nvPr/>
        </p:nvSpPr>
        <p:spPr>
          <a:xfrm>
            <a:off x="6508489" y="4085272"/>
            <a:ext cx="3168911" cy="1169551"/>
          </a:xfrm>
          <a:prstGeom prst="rect">
            <a:avLst/>
          </a:prstGeom>
          <a:noFill/>
        </p:spPr>
        <p:txBody>
          <a:bodyPr wrap="square" rtlCol="0">
            <a:spAutoFit/>
          </a:bodyPr>
          <a:lstStyle>
            <a:defPPr>
              <a:defRPr lang="en-US"/>
            </a:defPPr>
            <a:lvl1pPr marL="285750" marR="735965" indent="-285750">
              <a:spcAft>
                <a:spcPts val="600"/>
              </a:spcAft>
              <a:buFont typeface="Arial" panose="020B0604020202020204" pitchFamily="34" charset="0"/>
              <a:buChar char="•"/>
              <a:defRPr sz="1400" spc="10">
                <a:solidFill>
                  <a:srgbClr val="415568"/>
                </a:solidFill>
                <a:latin typeface="Arial"/>
                <a:cs typeface="Arial"/>
              </a:defRPr>
            </a:lvl1pPr>
            <a:lvl2pPr marL="742950" marR="735965" lvl="1" indent="-285750">
              <a:spcAft>
                <a:spcPts val="600"/>
              </a:spcAft>
              <a:buFont typeface="Arial" panose="020B0604020202020204" pitchFamily="34" charset="0"/>
              <a:buChar char="•"/>
              <a:defRPr sz="1100" spc="10">
                <a:solidFill>
                  <a:srgbClr val="415568"/>
                </a:solidFill>
                <a:latin typeface="Arial"/>
                <a:cs typeface="Arial"/>
              </a:defRPr>
            </a:lvl2pPr>
          </a:lstStyle>
          <a:p>
            <a:pPr marL="0" marR="735965" lvl="0" indent="0" algn="l" defTabSz="914400" rtl="0" eaLnBrk="1" fontAlgn="auto" latinLnBrk="0" hangingPunct="1">
              <a:lnSpc>
                <a:spcPct val="100000"/>
              </a:lnSpc>
              <a:spcBef>
                <a:spcPts val="0"/>
              </a:spcBef>
              <a:spcAft>
                <a:spcPts val="1200"/>
              </a:spcAft>
              <a:buClr>
                <a:srgbClr val="3CA262"/>
              </a:buClr>
              <a:buSzTx/>
              <a:buNone/>
              <a:tabLst/>
              <a:defRPr/>
            </a:pPr>
            <a:r>
              <a:rPr kumimoji="0" lang="en-US" sz="1200" b="0" i="0" u="none" strike="noStrike" kern="1200" cap="none" spc="10" normalizeH="0" baseline="0" noProof="0" dirty="0">
                <a:ln>
                  <a:noFill/>
                </a:ln>
                <a:solidFill>
                  <a:srgbClr val="415568"/>
                </a:solidFill>
                <a:effectLst/>
                <a:uLnTx/>
                <a:uFillTx/>
                <a:latin typeface="Arial"/>
                <a:ea typeface="+mn-ea"/>
                <a:cs typeface="Arial"/>
              </a:rPr>
              <a:t>Broad spectrum biological fungicide</a:t>
            </a:r>
          </a:p>
          <a:p>
            <a:pPr marL="0" marR="735965" lvl="0" indent="0" algn="l" defTabSz="914400" rtl="0" eaLnBrk="1" fontAlgn="auto" latinLnBrk="0" hangingPunct="1">
              <a:lnSpc>
                <a:spcPct val="100000"/>
              </a:lnSpc>
              <a:spcBef>
                <a:spcPts val="0"/>
              </a:spcBef>
              <a:spcAft>
                <a:spcPts val="1200"/>
              </a:spcAft>
              <a:buClr>
                <a:srgbClr val="3CA262"/>
              </a:buClr>
              <a:buSzTx/>
              <a:buNone/>
              <a:tabLst/>
              <a:defRPr/>
            </a:pPr>
            <a:r>
              <a:rPr kumimoji="0" lang="en-US" sz="1200" b="0" i="0" u="none" strike="noStrike" kern="1200" cap="none" spc="10" normalizeH="0" baseline="0" noProof="0" dirty="0">
                <a:ln>
                  <a:noFill/>
                </a:ln>
                <a:solidFill>
                  <a:srgbClr val="415568"/>
                </a:solidFill>
                <a:effectLst/>
                <a:uLnTx/>
                <a:uFillTx/>
                <a:latin typeface="Arial"/>
                <a:ea typeface="+mn-ea"/>
                <a:cs typeface="Arial"/>
              </a:rPr>
              <a:t>Ideal product for “low/no chemical” spray programs (incl. for European Green Deal)</a:t>
            </a:r>
          </a:p>
        </p:txBody>
      </p:sp>
      <p:sp>
        <p:nvSpPr>
          <p:cNvPr id="45" name="TextBox 44">
            <a:extLst>
              <a:ext uri="{FF2B5EF4-FFF2-40B4-BE49-F238E27FC236}">
                <a16:creationId xmlns:a16="http://schemas.microsoft.com/office/drawing/2014/main" id="{AC9F5F20-D2B1-0626-CE20-9F4571AA00A5}"/>
              </a:ext>
            </a:extLst>
          </p:cNvPr>
          <p:cNvSpPr txBox="1"/>
          <p:nvPr/>
        </p:nvSpPr>
        <p:spPr>
          <a:xfrm>
            <a:off x="9320230" y="4085272"/>
            <a:ext cx="3252770" cy="984885"/>
          </a:xfrm>
          <a:prstGeom prst="rect">
            <a:avLst/>
          </a:prstGeom>
          <a:noFill/>
        </p:spPr>
        <p:txBody>
          <a:bodyPr wrap="square" rtlCol="0">
            <a:spAutoFit/>
          </a:bodyPr>
          <a:lstStyle>
            <a:defPPr>
              <a:defRPr lang="en-US"/>
            </a:defPPr>
            <a:lvl1pPr marL="285750" marR="735965" indent="-285750">
              <a:spcAft>
                <a:spcPts val="600"/>
              </a:spcAft>
              <a:buFont typeface="Arial" panose="020B0604020202020204" pitchFamily="34" charset="0"/>
              <a:buChar char="•"/>
              <a:defRPr sz="1400" spc="10">
                <a:solidFill>
                  <a:srgbClr val="415568"/>
                </a:solidFill>
                <a:latin typeface="Arial"/>
                <a:cs typeface="Arial"/>
              </a:defRPr>
            </a:lvl1pPr>
            <a:lvl2pPr marL="742950" marR="735965" lvl="1" indent="-285750">
              <a:spcAft>
                <a:spcPts val="600"/>
              </a:spcAft>
              <a:buFont typeface="Arial" panose="020B0604020202020204" pitchFamily="34" charset="0"/>
              <a:buChar char="•"/>
              <a:defRPr sz="1100" spc="10">
                <a:solidFill>
                  <a:srgbClr val="415568"/>
                </a:solidFill>
                <a:latin typeface="Arial"/>
                <a:cs typeface="Arial"/>
              </a:defRPr>
            </a:lvl2pPr>
          </a:lstStyle>
          <a:p>
            <a:pPr marL="0" marR="735965" lvl="0" indent="0" algn="l" defTabSz="914400" rtl="0" eaLnBrk="1" fontAlgn="auto" latinLnBrk="0" hangingPunct="1">
              <a:lnSpc>
                <a:spcPct val="100000"/>
              </a:lnSpc>
              <a:spcBef>
                <a:spcPts val="0"/>
              </a:spcBef>
              <a:spcAft>
                <a:spcPts val="1200"/>
              </a:spcAft>
              <a:buClr>
                <a:srgbClr val="3CA262"/>
              </a:buClr>
              <a:buSzTx/>
              <a:buNone/>
              <a:tabLst/>
              <a:defRPr/>
            </a:pPr>
            <a:r>
              <a:rPr kumimoji="0" lang="en-US" sz="1200" b="0" i="0" u="none" strike="noStrike" kern="1200" cap="none" spc="10" normalizeH="0" baseline="0" noProof="0" dirty="0">
                <a:ln>
                  <a:noFill/>
                </a:ln>
                <a:solidFill>
                  <a:srgbClr val="415568"/>
                </a:solidFill>
                <a:effectLst/>
                <a:uLnTx/>
                <a:uFillTx/>
                <a:latin typeface="Arial"/>
                <a:ea typeface="+mn-ea"/>
                <a:cs typeface="Arial"/>
              </a:rPr>
              <a:t>Combination yield enhancer and disease control</a:t>
            </a:r>
          </a:p>
          <a:p>
            <a:pPr marL="0" marR="735965" lvl="0" indent="0" algn="l" defTabSz="914400" rtl="0" eaLnBrk="1" fontAlgn="auto" latinLnBrk="0" hangingPunct="1">
              <a:lnSpc>
                <a:spcPct val="100000"/>
              </a:lnSpc>
              <a:spcBef>
                <a:spcPts val="0"/>
              </a:spcBef>
              <a:spcAft>
                <a:spcPts val="1200"/>
              </a:spcAft>
              <a:buClr>
                <a:srgbClr val="3CA262"/>
              </a:buClr>
              <a:buSzTx/>
              <a:buNone/>
              <a:tabLst/>
              <a:defRPr/>
            </a:pPr>
            <a:r>
              <a:rPr kumimoji="0" lang="en-US" sz="1200" b="0" i="0" u="none" strike="noStrike" kern="1200" cap="none" spc="10" normalizeH="0" baseline="0" noProof="0" dirty="0">
                <a:ln>
                  <a:noFill/>
                </a:ln>
                <a:solidFill>
                  <a:srgbClr val="415568"/>
                </a:solidFill>
                <a:effectLst/>
                <a:uLnTx/>
                <a:uFillTx/>
                <a:latin typeface="Arial"/>
                <a:ea typeface="+mn-ea"/>
                <a:cs typeface="Arial"/>
              </a:rPr>
              <a:t>Have positive results in soybeans which is driving partner interest</a:t>
            </a:r>
          </a:p>
        </p:txBody>
      </p:sp>
      <p:sp>
        <p:nvSpPr>
          <p:cNvPr id="3" name="TextBox 2">
            <a:extLst>
              <a:ext uri="{FF2B5EF4-FFF2-40B4-BE49-F238E27FC236}">
                <a16:creationId xmlns:a16="http://schemas.microsoft.com/office/drawing/2014/main" id="{D4B3E7C7-FE6A-AAE0-0FD5-30EB27EE95D5}"/>
              </a:ext>
            </a:extLst>
          </p:cNvPr>
          <p:cNvSpPr txBox="1"/>
          <p:nvPr/>
        </p:nvSpPr>
        <p:spPr>
          <a:xfrm>
            <a:off x="7817965" y="5638800"/>
            <a:ext cx="23928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Through Partners</a:t>
            </a:r>
          </a:p>
        </p:txBody>
      </p:sp>
      <p:sp>
        <p:nvSpPr>
          <p:cNvPr id="11" name="Title 1">
            <a:extLst>
              <a:ext uri="{FF2B5EF4-FFF2-40B4-BE49-F238E27FC236}">
                <a16:creationId xmlns:a16="http://schemas.microsoft.com/office/drawing/2014/main" id="{3736C41C-8A36-57FA-157D-05EB336C1B00}"/>
              </a:ext>
            </a:extLst>
          </p:cNvPr>
          <p:cNvSpPr>
            <a:spLocks noGrp="1" noChangeArrowheads="1"/>
          </p:cNvSpPr>
          <p:nvPr>
            <p:ph type="title"/>
          </p:nvPr>
        </p:nvSpPr>
        <p:spPr bwMode="auto">
          <a:xfrm>
            <a:off x="304801" y="304800"/>
            <a:ext cx="11299238" cy="868363"/>
          </a:xfrm>
        </p:spPr>
        <p:txBody>
          <a:bodyPr wrap="square" numCol="1" anchorCtr="0" compatLnSpc="1">
            <a:prstTxWarp prst="textNoShape">
              <a:avLst/>
            </a:prstTxWarp>
            <a:noAutofit/>
          </a:bodyPr>
          <a:lstStyle/>
          <a:p>
            <a:pPr algn="ctr"/>
            <a:r>
              <a:rPr lang="en-US" altLang="en-US" spc="165" dirty="0">
                <a:solidFill>
                  <a:srgbClr val="0070C0"/>
                </a:solidFill>
                <a:latin typeface="Arial"/>
                <a:ea typeface="+mn-ea"/>
                <a:cs typeface="Arial"/>
              </a:rPr>
              <a:t>BVT</a:t>
            </a:r>
            <a:r>
              <a:rPr lang="en-US" altLang="en-US" spc="165" dirty="0">
                <a:solidFill>
                  <a:srgbClr val="0070C0"/>
                </a:solidFill>
                <a:ea typeface="+mn-ea"/>
              </a:rPr>
              <a:t> is Developing 4 Market Segments</a:t>
            </a:r>
            <a:endParaRPr lang="en-US" altLang="en-US" spc="165" dirty="0">
              <a:solidFill>
                <a:srgbClr val="0070C0"/>
              </a:solidFill>
              <a:latin typeface="Arial"/>
              <a:ea typeface="+mn-ea"/>
              <a:cs typeface="Arial"/>
            </a:endParaRPr>
          </a:p>
        </p:txBody>
      </p:sp>
      <p:pic>
        <p:nvPicPr>
          <p:cNvPr id="13" name="object 10">
            <a:extLst>
              <a:ext uri="{FF2B5EF4-FFF2-40B4-BE49-F238E27FC236}">
                <a16:creationId xmlns:a16="http://schemas.microsoft.com/office/drawing/2014/main" id="{F9C0FFDF-D65B-D697-74E8-2F2A590864F0}"/>
              </a:ext>
            </a:extLst>
          </p:cNvPr>
          <p:cNvPicPr/>
          <p:nvPr/>
        </p:nvPicPr>
        <p:blipFill>
          <a:blip r:embed="rId10" cstate="print"/>
          <a:stretch>
            <a:fillRect/>
          </a:stretch>
        </p:blipFill>
        <p:spPr>
          <a:xfrm>
            <a:off x="967730" y="4124691"/>
            <a:ext cx="201142" cy="201142"/>
          </a:xfrm>
          <a:prstGeom prst="rect">
            <a:avLst/>
          </a:prstGeom>
        </p:spPr>
      </p:pic>
      <p:pic>
        <p:nvPicPr>
          <p:cNvPr id="14" name="object 11">
            <a:extLst>
              <a:ext uri="{FF2B5EF4-FFF2-40B4-BE49-F238E27FC236}">
                <a16:creationId xmlns:a16="http://schemas.microsoft.com/office/drawing/2014/main" id="{D52C9DEE-36C7-20D7-C303-BD3188857AE0}"/>
              </a:ext>
            </a:extLst>
          </p:cNvPr>
          <p:cNvPicPr/>
          <p:nvPr/>
        </p:nvPicPr>
        <p:blipFill>
          <a:blip r:embed="rId10" cstate="print"/>
          <a:stretch>
            <a:fillRect/>
          </a:stretch>
        </p:blipFill>
        <p:spPr>
          <a:xfrm>
            <a:off x="967730" y="4480066"/>
            <a:ext cx="201142" cy="201142"/>
          </a:xfrm>
          <a:prstGeom prst="rect">
            <a:avLst/>
          </a:prstGeom>
        </p:spPr>
      </p:pic>
      <p:pic>
        <p:nvPicPr>
          <p:cNvPr id="15" name="object 12">
            <a:extLst>
              <a:ext uri="{FF2B5EF4-FFF2-40B4-BE49-F238E27FC236}">
                <a16:creationId xmlns:a16="http://schemas.microsoft.com/office/drawing/2014/main" id="{DC018072-C0C3-8D7B-8517-E6154802C6E0}"/>
              </a:ext>
            </a:extLst>
          </p:cNvPr>
          <p:cNvPicPr/>
          <p:nvPr/>
        </p:nvPicPr>
        <p:blipFill>
          <a:blip r:embed="rId11" cstate="print"/>
          <a:stretch>
            <a:fillRect/>
          </a:stretch>
        </p:blipFill>
        <p:spPr>
          <a:xfrm>
            <a:off x="967730" y="4828058"/>
            <a:ext cx="201142" cy="201142"/>
          </a:xfrm>
          <a:prstGeom prst="rect">
            <a:avLst/>
          </a:prstGeom>
        </p:spPr>
      </p:pic>
      <p:pic>
        <p:nvPicPr>
          <p:cNvPr id="16" name="object 12">
            <a:extLst>
              <a:ext uri="{FF2B5EF4-FFF2-40B4-BE49-F238E27FC236}">
                <a16:creationId xmlns:a16="http://schemas.microsoft.com/office/drawing/2014/main" id="{CFFD8E0A-284A-77AA-C0CC-BB3E09AEB433}"/>
              </a:ext>
            </a:extLst>
          </p:cNvPr>
          <p:cNvPicPr/>
          <p:nvPr/>
        </p:nvPicPr>
        <p:blipFill>
          <a:blip r:embed="rId11" cstate="print"/>
          <a:stretch>
            <a:fillRect/>
          </a:stretch>
        </p:blipFill>
        <p:spPr>
          <a:xfrm>
            <a:off x="979076" y="5176050"/>
            <a:ext cx="201142" cy="201142"/>
          </a:xfrm>
          <a:prstGeom prst="rect">
            <a:avLst/>
          </a:prstGeom>
        </p:spPr>
      </p:pic>
      <p:pic>
        <p:nvPicPr>
          <p:cNvPr id="17" name="object 10">
            <a:extLst>
              <a:ext uri="{FF2B5EF4-FFF2-40B4-BE49-F238E27FC236}">
                <a16:creationId xmlns:a16="http://schemas.microsoft.com/office/drawing/2014/main" id="{5B36D19F-3B7E-E390-1A58-7BB389E9B2C0}"/>
              </a:ext>
            </a:extLst>
          </p:cNvPr>
          <p:cNvPicPr/>
          <p:nvPr/>
        </p:nvPicPr>
        <p:blipFill>
          <a:blip r:embed="rId10" cstate="print"/>
          <a:stretch>
            <a:fillRect/>
          </a:stretch>
        </p:blipFill>
        <p:spPr>
          <a:xfrm>
            <a:off x="6275858" y="4114800"/>
            <a:ext cx="201142" cy="201142"/>
          </a:xfrm>
          <a:prstGeom prst="rect">
            <a:avLst/>
          </a:prstGeom>
        </p:spPr>
      </p:pic>
      <p:pic>
        <p:nvPicPr>
          <p:cNvPr id="18" name="object 11">
            <a:extLst>
              <a:ext uri="{FF2B5EF4-FFF2-40B4-BE49-F238E27FC236}">
                <a16:creationId xmlns:a16="http://schemas.microsoft.com/office/drawing/2014/main" id="{0036F982-FAFF-1482-662B-15BF161B3E6B}"/>
              </a:ext>
            </a:extLst>
          </p:cNvPr>
          <p:cNvPicPr/>
          <p:nvPr/>
        </p:nvPicPr>
        <p:blipFill>
          <a:blip r:embed="rId10" cstate="print"/>
          <a:stretch>
            <a:fillRect/>
          </a:stretch>
        </p:blipFill>
        <p:spPr>
          <a:xfrm>
            <a:off x="6275858" y="4648200"/>
            <a:ext cx="201142" cy="201142"/>
          </a:xfrm>
          <a:prstGeom prst="rect">
            <a:avLst/>
          </a:prstGeom>
        </p:spPr>
      </p:pic>
      <p:pic>
        <p:nvPicPr>
          <p:cNvPr id="19" name="object 10">
            <a:extLst>
              <a:ext uri="{FF2B5EF4-FFF2-40B4-BE49-F238E27FC236}">
                <a16:creationId xmlns:a16="http://schemas.microsoft.com/office/drawing/2014/main" id="{4204A24A-DF27-F0F4-C235-3593ECB80E48}"/>
              </a:ext>
            </a:extLst>
          </p:cNvPr>
          <p:cNvPicPr/>
          <p:nvPr/>
        </p:nvPicPr>
        <p:blipFill>
          <a:blip r:embed="rId10" cstate="print"/>
          <a:stretch>
            <a:fillRect/>
          </a:stretch>
        </p:blipFill>
        <p:spPr>
          <a:xfrm>
            <a:off x="9095258" y="4114800"/>
            <a:ext cx="201142" cy="201142"/>
          </a:xfrm>
          <a:prstGeom prst="rect">
            <a:avLst/>
          </a:prstGeom>
        </p:spPr>
      </p:pic>
      <p:pic>
        <p:nvPicPr>
          <p:cNvPr id="20" name="object 11">
            <a:extLst>
              <a:ext uri="{FF2B5EF4-FFF2-40B4-BE49-F238E27FC236}">
                <a16:creationId xmlns:a16="http://schemas.microsoft.com/office/drawing/2014/main" id="{901C217B-4E51-25D7-9F06-A004991C1CAF}"/>
              </a:ext>
            </a:extLst>
          </p:cNvPr>
          <p:cNvPicPr/>
          <p:nvPr/>
        </p:nvPicPr>
        <p:blipFill>
          <a:blip r:embed="rId10" cstate="print"/>
          <a:stretch>
            <a:fillRect/>
          </a:stretch>
        </p:blipFill>
        <p:spPr>
          <a:xfrm>
            <a:off x="9095258" y="4675658"/>
            <a:ext cx="201142" cy="201142"/>
          </a:xfrm>
          <a:prstGeom prst="rect">
            <a:avLst/>
          </a:prstGeom>
        </p:spPr>
      </p:pic>
    </p:spTree>
    <p:extLst>
      <p:ext uri="{BB962C8B-B14F-4D97-AF65-F5344CB8AC3E}">
        <p14:creationId xmlns:p14="http://schemas.microsoft.com/office/powerpoint/2010/main" val="684724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3483" y="6235727"/>
            <a:ext cx="544075" cy="412756"/>
          </a:xfrm>
          <a:prstGeom prst="rect">
            <a:avLst/>
          </a:prstGeom>
          <a:blipFill>
            <a:blip r:embed="rId2" cstate="print"/>
            <a:stretch>
              <a:fillRect/>
            </a:stretch>
          </a:blipFill>
        </p:spPr>
        <p:txBody>
          <a:bodyPr wrap="square" lIns="0" tIns="0" rIns="0" bIns="0" rtlCol="0"/>
          <a:lstStyle/>
          <a:p>
            <a:endParaRPr dirty="0"/>
          </a:p>
        </p:txBody>
      </p:sp>
      <p:sp>
        <p:nvSpPr>
          <p:cNvPr id="11" name="object 11"/>
          <p:cNvSpPr txBox="1"/>
          <p:nvPr/>
        </p:nvSpPr>
        <p:spPr>
          <a:xfrm>
            <a:off x="1133254" y="1312733"/>
            <a:ext cx="2681682" cy="266098"/>
          </a:xfrm>
          <a:prstGeom prst="rect">
            <a:avLst/>
          </a:prstGeom>
        </p:spPr>
        <p:txBody>
          <a:bodyPr vert="horz" wrap="square" lIns="0" tIns="12065" rIns="0" bIns="0" rtlCol="0">
            <a:spAutoFit/>
          </a:bodyPr>
          <a:lstStyle/>
          <a:p>
            <a:pPr marL="12700" algn="ctr">
              <a:lnSpc>
                <a:spcPct val="100000"/>
              </a:lnSpc>
              <a:spcBef>
                <a:spcPts val="95"/>
              </a:spcBef>
            </a:pPr>
            <a:r>
              <a:rPr sz="1650" b="1" spc="5" dirty="0">
                <a:solidFill>
                  <a:srgbClr val="415568"/>
                </a:solidFill>
                <a:latin typeface="Arial"/>
                <a:cs typeface="Arial"/>
              </a:rPr>
              <a:t>Biological</a:t>
            </a:r>
            <a:r>
              <a:rPr sz="1650" b="1" spc="45" dirty="0">
                <a:solidFill>
                  <a:srgbClr val="415568"/>
                </a:solidFill>
                <a:latin typeface="Arial"/>
                <a:cs typeface="Arial"/>
              </a:rPr>
              <a:t> </a:t>
            </a:r>
            <a:r>
              <a:rPr sz="1650" b="1" spc="5" dirty="0">
                <a:solidFill>
                  <a:srgbClr val="415568"/>
                </a:solidFill>
                <a:latin typeface="Arial"/>
                <a:cs typeface="Arial"/>
              </a:rPr>
              <a:t>Control</a:t>
            </a:r>
            <a:r>
              <a:rPr sz="1650" b="1" spc="45" dirty="0">
                <a:solidFill>
                  <a:srgbClr val="415568"/>
                </a:solidFill>
                <a:latin typeface="Arial"/>
                <a:cs typeface="Arial"/>
              </a:rPr>
              <a:t> </a:t>
            </a:r>
            <a:r>
              <a:rPr sz="1650" b="1" spc="5" dirty="0">
                <a:solidFill>
                  <a:srgbClr val="415568"/>
                </a:solidFill>
                <a:latin typeface="Arial"/>
                <a:cs typeface="Arial"/>
              </a:rPr>
              <a:t>Agents</a:t>
            </a:r>
            <a:endParaRPr sz="1650" dirty="0">
              <a:solidFill>
                <a:srgbClr val="415568"/>
              </a:solidFill>
              <a:latin typeface="Arial"/>
              <a:cs typeface="Arial"/>
            </a:endParaRPr>
          </a:p>
        </p:txBody>
      </p:sp>
      <p:sp>
        <p:nvSpPr>
          <p:cNvPr id="13" name="object 13"/>
          <p:cNvSpPr/>
          <p:nvPr/>
        </p:nvSpPr>
        <p:spPr>
          <a:xfrm>
            <a:off x="7670875" y="4092416"/>
            <a:ext cx="1205713" cy="1205718"/>
          </a:xfrm>
          <a:prstGeom prst="rect">
            <a:avLst/>
          </a:prstGeom>
          <a:blipFill>
            <a:blip r:embed="rId3" cstate="print"/>
            <a:stretch>
              <a:fillRect/>
            </a:stretch>
          </a:blipFill>
        </p:spPr>
        <p:txBody>
          <a:bodyPr wrap="square" lIns="0" tIns="0" rIns="0" bIns="0" rtlCol="0"/>
          <a:lstStyle/>
          <a:p>
            <a:endParaRPr dirty="0"/>
          </a:p>
        </p:txBody>
      </p:sp>
      <p:sp>
        <p:nvSpPr>
          <p:cNvPr id="15" name="object 15"/>
          <p:cNvSpPr/>
          <p:nvPr/>
        </p:nvSpPr>
        <p:spPr>
          <a:xfrm>
            <a:off x="9392601" y="4092416"/>
            <a:ext cx="1205713" cy="1205718"/>
          </a:xfrm>
          <a:prstGeom prst="rect">
            <a:avLst/>
          </a:prstGeom>
          <a:blipFill>
            <a:blip r:embed="rId4" cstate="print"/>
            <a:stretch>
              <a:fillRect/>
            </a:stretch>
          </a:blipFill>
        </p:spPr>
        <p:txBody>
          <a:bodyPr wrap="square" lIns="0" tIns="0" rIns="0" bIns="0" rtlCol="0"/>
          <a:lstStyle/>
          <a:p>
            <a:endParaRPr dirty="0"/>
          </a:p>
        </p:txBody>
      </p:sp>
      <p:sp>
        <p:nvSpPr>
          <p:cNvPr id="16" name="object 16"/>
          <p:cNvSpPr txBox="1"/>
          <p:nvPr/>
        </p:nvSpPr>
        <p:spPr>
          <a:xfrm>
            <a:off x="8145109" y="5457178"/>
            <a:ext cx="1979295" cy="495300"/>
          </a:xfrm>
          <a:prstGeom prst="rect">
            <a:avLst/>
          </a:prstGeom>
        </p:spPr>
        <p:txBody>
          <a:bodyPr vert="horz" wrap="square" lIns="0" tIns="64769" rIns="0" bIns="0" rtlCol="0">
            <a:spAutoFit/>
          </a:bodyPr>
          <a:lstStyle/>
          <a:p>
            <a:pPr algn="ctr">
              <a:lnSpc>
                <a:spcPct val="100000"/>
              </a:lnSpc>
              <a:spcBef>
                <a:spcPts val="509"/>
              </a:spcBef>
            </a:pPr>
            <a:r>
              <a:rPr sz="1200" b="1" spc="15" dirty="0">
                <a:solidFill>
                  <a:srgbClr val="415568"/>
                </a:solidFill>
                <a:latin typeface="Arial"/>
                <a:cs typeface="Arial"/>
              </a:rPr>
              <a:t>Bee Vectoring</a:t>
            </a:r>
            <a:r>
              <a:rPr sz="1200" b="1" spc="35" dirty="0">
                <a:solidFill>
                  <a:srgbClr val="415568"/>
                </a:solidFill>
                <a:latin typeface="Arial"/>
                <a:cs typeface="Arial"/>
              </a:rPr>
              <a:t> </a:t>
            </a:r>
            <a:r>
              <a:rPr lang="en-US" sz="1200" b="1" spc="15" dirty="0">
                <a:solidFill>
                  <a:srgbClr val="415568"/>
                </a:solidFill>
                <a:latin typeface="Arial"/>
                <a:cs typeface="Arial"/>
              </a:rPr>
              <a:t>S</a:t>
            </a:r>
            <a:r>
              <a:rPr sz="1200" b="1" spc="15" dirty="0">
                <a:solidFill>
                  <a:srgbClr val="415568"/>
                </a:solidFill>
                <a:latin typeface="Arial"/>
                <a:cs typeface="Arial"/>
              </a:rPr>
              <a:t>ystems</a:t>
            </a:r>
            <a:endParaRPr sz="1200" dirty="0">
              <a:solidFill>
                <a:srgbClr val="415568"/>
              </a:solidFill>
              <a:latin typeface="Arial"/>
              <a:cs typeface="Arial"/>
            </a:endParaRPr>
          </a:p>
          <a:p>
            <a:pPr algn="ctr">
              <a:lnSpc>
                <a:spcPct val="100000"/>
              </a:lnSpc>
              <a:spcBef>
                <a:spcPts val="409"/>
              </a:spcBef>
            </a:pPr>
            <a:r>
              <a:rPr sz="1200" spc="10" dirty="0">
                <a:solidFill>
                  <a:srgbClr val="415568"/>
                </a:solidFill>
                <a:latin typeface="Arial"/>
                <a:cs typeface="Arial"/>
              </a:rPr>
              <a:t>(</a:t>
            </a:r>
            <a:r>
              <a:rPr sz="1200" spc="5" dirty="0">
                <a:solidFill>
                  <a:srgbClr val="415568"/>
                </a:solidFill>
                <a:latin typeface="Arial"/>
                <a:cs typeface="Arial"/>
              </a:rPr>
              <a:t>honeybees</a:t>
            </a:r>
            <a:r>
              <a:rPr lang="en-US" sz="1200" spc="5" dirty="0">
                <a:solidFill>
                  <a:srgbClr val="415568"/>
                </a:solidFill>
                <a:latin typeface="Arial"/>
                <a:cs typeface="Arial"/>
              </a:rPr>
              <a:t> &amp; bumble bees</a:t>
            </a:r>
            <a:r>
              <a:rPr sz="1200" spc="5" dirty="0">
                <a:solidFill>
                  <a:srgbClr val="415568"/>
                </a:solidFill>
                <a:latin typeface="Arial"/>
                <a:cs typeface="Arial"/>
              </a:rPr>
              <a:t>)</a:t>
            </a:r>
            <a:endParaRPr sz="1200" dirty="0">
              <a:solidFill>
                <a:srgbClr val="415568"/>
              </a:solidFill>
              <a:latin typeface="Arial"/>
              <a:cs typeface="Arial"/>
            </a:endParaRPr>
          </a:p>
        </p:txBody>
      </p:sp>
      <p:grpSp>
        <p:nvGrpSpPr>
          <p:cNvPr id="50" name="Group 49">
            <a:extLst>
              <a:ext uri="{FF2B5EF4-FFF2-40B4-BE49-F238E27FC236}">
                <a16:creationId xmlns:a16="http://schemas.microsoft.com/office/drawing/2014/main" id="{750E11C4-185D-4A6E-A26F-D1A3321E69A0}"/>
              </a:ext>
            </a:extLst>
          </p:cNvPr>
          <p:cNvGrpSpPr/>
          <p:nvPr/>
        </p:nvGrpSpPr>
        <p:grpSpPr>
          <a:xfrm>
            <a:off x="4343400" y="4831436"/>
            <a:ext cx="3023897" cy="224398"/>
            <a:chOff x="4367503" y="4195202"/>
            <a:chExt cx="3023897" cy="224398"/>
          </a:xfrm>
        </p:grpSpPr>
        <p:sp>
          <p:nvSpPr>
            <p:cNvPr id="17" name="object 17"/>
            <p:cNvSpPr/>
            <p:nvPr/>
          </p:nvSpPr>
          <p:spPr>
            <a:xfrm>
              <a:off x="4367503" y="4307233"/>
              <a:ext cx="3001010" cy="0"/>
            </a:xfrm>
            <a:custGeom>
              <a:avLst/>
              <a:gdLst/>
              <a:ahLst/>
              <a:cxnLst/>
              <a:rect l="l" t="t" r="r" b="b"/>
              <a:pathLst>
                <a:path w="3001009">
                  <a:moveTo>
                    <a:pt x="0" y="0"/>
                  </a:moveTo>
                  <a:lnTo>
                    <a:pt x="3000959" y="0"/>
                  </a:lnTo>
                </a:path>
              </a:pathLst>
            </a:custGeom>
            <a:ln w="41275">
              <a:solidFill>
                <a:srgbClr val="E30613">
                  <a:alpha val="15000"/>
                </a:srgbClr>
              </a:solidFill>
            </a:ln>
          </p:spPr>
          <p:txBody>
            <a:bodyPr wrap="square" lIns="0" tIns="0" rIns="0" bIns="0" rtlCol="0"/>
            <a:lstStyle/>
            <a:p>
              <a:endParaRPr dirty="0"/>
            </a:p>
          </p:txBody>
        </p:sp>
        <p:grpSp>
          <p:nvGrpSpPr>
            <p:cNvPr id="49" name="Group 48">
              <a:extLst>
                <a:ext uri="{FF2B5EF4-FFF2-40B4-BE49-F238E27FC236}">
                  <a16:creationId xmlns:a16="http://schemas.microsoft.com/office/drawing/2014/main" id="{07CFD172-03ED-4462-8EDF-040EDCF2EF41}"/>
                </a:ext>
              </a:extLst>
            </p:cNvPr>
            <p:cNvGrpSpPr/>
            <p:nvPr/>
          </p:nvGrpSpPr>
          <p:grpSpPr>
            <a:xfrm>
              <a:off x="7266299" y="4195202"/>
              <a:ext cx="125101" cy="224398"/>
              <a:chOff x="7113748" y="4124579"/>
              <a:chExt cx="125101" cy="224398"/>
            </a:xfrm>
          </p:grpSpPr>
          <p:sp>
            <p:nvSpPr>
              <p:cNvPr id="18" name="object 18"/>
              <p:cNvSpPr/>
              <p:nvPr/>
            </p:nvSpPr>
            <p:spPr>
              <a:xfrm>
                <a:off x="7113754" y="4124579"/>
                <a:ext cx="125095" cy="125095"/>
              </a:xfrm>
              <a:custGeom>
                <a:avLst/>
                <a:gdLst/>
                <a:ahLst/>
                <a:cxnLst/>
                <a:rect l="l" t="t" r="r" b="b"/>
                <a:pathLst>
                  <a:path w="125095" h="125095">
                    <a:moveTo>
                      <a:pt x="0" y="0"/>
                    </a:moveTo>
                    <a:lnTo>
                      <a:pt x="124739" y="124739"/>
                    </a:lnTo>
                  </a:path>
                </a:pathLst>
              </a:custGeom>
              <a:ln w="36296">
                <a:solidFill>
                  <a:srgbClr val="E30613">
                    <a:alpha val="15000"/>
                  </a:srgbClr>
                </a:solidFill>
              </a:ln>
            </p:spPr>
            <p:txBody>
              <a:bodyPr wrap="square" lIns="0" tIns="0" rIns="0" bIns="0" rtlCol="0"/>
              <a:lstStyle/>
              <a:p>
                <a:endParaRPr dirty="0"/>
              </a:p>
            </p:txBody>
          </p:sp>
          <p:sp>
            <p:nvSpPr>
              <p:cNvPr id="19" name="object 19"/>
              <p:cNvSpPr/>
              <p:nvPr/>
            </p:nvSpPr>
            <p:spPr>
              <a:xfrm>
                <a:off x="7113748" y="4223882"/>
                <a:ext cx="125095" cy="125095"/>
              </a:xfrm>
              <a:custGeom>
                <a:avLst/>
                <a:gdLst/>
                <a:ahLst/>
                <a:cxnLst/>
                <a:rect l="l" t="t" r="r" b="b"/>
                <a:pathLst>
                  <a:path w="125095" h="125095">
                    <a:moveTo>
                      <a:pt x="0" y="124739"/>
                    </a:moveTo>
                    <a:lnTo>
                      <a:pt x="124739" y="0"/>
                    </a:lnTo>
                  </a:path>
                </a:pathLst>
              </a:custGeom>
              <a:ln w="36296">
                <a:solidFill>
                  <a:srgbClr val="E30613">
                    <a:alpha val="15000"/>
                  </a:srgbClr>
                </a:solidFill>
              </a:ln>
            </p:spPr>
            <p:txBody>
              <a:bodyPr wrap="square" lIns="0" tIns="0" rIns="0" bIns="0" rtlCol="0"/>
              <a:lstStyle/>
              <a:p>
                <a:endParaRPr dirty="0"/>
              </a:p>
            </p:txBody>
          </p:sp>
        </p:grpSp>
      </p:grpSp>
      <p:grpSp>
        <p:nvGrpSpPr>
          <p:cNvPr id="53" name="Group 52">
            <a:extLst>
              <a:ext uri="{FF2B5EF4-FFF2-40B4-BE49-F238E27FC236}">
                <a16:creationId xmlns:a16="http://schemas.microsoft.com/office/drawing/2014/main" id="{64F9D226-F478-403A-AF92-A2E583BABFBA}"/>
              </a:ext>
            </a:extLst>
          </p:cNvPr>
          <p:cNvGrpSpPr/>
          <p:nvPr/>
        </p:nvGrpSpPr>
        <p:grpSpPr>
          <a:xfrm>
            <a:off x="4432300" y="3459019"/>
            <a:ext cx="2927290" cy="883880"/>
            <a:chOff x="4432300" y="3459019"/>
            <a:chExt cx="2927290" cy="883880"/>
          </a:xfrm>
        </p:grpSpPr>
        <p:sp>
          <p:nvSpPr>
            <p:cNvPr id="20" name="object 20"/>
            <p:cNvSpPr/>
            <p:nvPr/>
          </p:nvSpPr>
          <p:spPr>
            <a:xfrm>
              <a:off x="4432300" y="3459019"/>
              <a:ext cx="2882900" cy="765577"/>
            </a:xfrm>
            <a:custGeom>
              <a:avLst/>
              <a:gdLst/>
              <a:ahLst/>
              <a:cxnLst/>
              <a:rect l="l" t="t" r="r" b="b"/>
              <a:pathLst>
                <a:path w="2882900" h="332104">
                  <a:moveTo>
                    <a:pt x="0" y="0"/>
                  </a:moveTo>
                  <a:lnTo>
                    <a:pt x="1111910" y="0"/>
                  </a:lnTo>
                  <a:lnTo>
                    <a:pt x="1111910" y="331774"/>
                  </a:lnTo>
                  <a:lnTo>
                    <a:pt x="2882569" y="331774"/>
                  </a:lnTo>
                </a:path>
              </a:pathLst>
            </a:custGeom>
            <a:ln w="41275">
              <a:solidFill>
                <a:srgbClr val="7030A0"/>
              </a:solidFill>
            </a:ln>
          </p:spPr>
          <p:txBody>
            <a:bodyPr wrap="square" lIns="0" tIns="0" rIns="0" bIns="0" rtlCol="0"/>
            <a:lstStyle/>
            <a:p>
              <a:endParaRPr dirty="0">
                <a:solidFill>
                  <a:srgbClr val="00B0F0"/>
                </a:solidFill>
              </a:endParaRPr>
            </a:p>
          </p:txBody>
        </p:sp>
        <p:grpSp>
          <p:nvGrpSpPr>
            <p:cNvPr id="14" name="Group 13">
              <a:extLst>
                <a:ext uri="{FF2B5EF4-FFF2-40B4-BE49-F238E27FC236}">
                  <a16:creationId xmlns:a16="http://schemas.microsoft.com/office/drawing/2014/main" id="{01D0DCDF-6E28-4E56-AF39-B3102657A73B}"/>
                </a:ext>
              </a:extLst>
            </p:cNvPr>
            <p:cNvGrpSpPr/>
            <p:nvPr/>
          </p:nvGrpSpPr>
          <p:grpSpPr>
            <a:xfrm>
              <a:off x="7234489" y="4118502"/>
              <a:ext cx="125101" cy="224397"/>
              <a:chOff x="7113748" y="3678765"/>
              <a:chExt cx="125101" cy="224397"/>
            </a:xfrm>
          </p:grpSpPr>
          <p:sp>
            <p:nvSpPr>
              <p:cNvPr id="21" name="object 21"/>
              <p:cNvSpPr/>
              <p:nvPr/>
            </p:nvSpPr>
            <p:spPr>
              <a:xfrm>
                <a:off x="7113754" y="3678765"/>
                <a:ext cx="125095" cy="125095"/>
              </a:xfrm>
              <a:custGeom>
                <a:avLst/>
                <a:gdLst/>
                <a:ahLst/>
                <a:cxnLst/>
                <a:rect l="l" t="t" r="r" b="b"/>
                <a:pathLst>
                  <a:path w="125095" h="125095">
                    <a:moveTo>
                      <a:pt x="0" y="0"/>
                    </a:moveTo>
                    <a:lnTo>
                      <a:pt x="124739" y="124739"/>
                    </a:lnTo>
                  </a:path>
                </a:pathLst>
              </a:custGeom>
              <a:ln w="36296">
                <a:solidFill>
                  <a:srgbClr val="7030A0"/>
                </a:solidFill>
              </a:ln>
            </p:spPr>
            <p:txBody>
              <a:bodyPr wrap="square" lIns="0" tIns="0" rIns="0" bIns="0" rtlCol="0"/>
              <a:lstStyle/>
              <a:p>
                <a:endParaRPr dirty="0"/>
              </a:p>
            </p:txBody>
          </p:sp>
          <p:sp>
            <p:nvSpPr>
              <p:cNvPr id="22" name="object 22"/>
              <p:cNvSpPr/>
              <p:nvPr/>
            </p:nvSpPr>
            <p:spPr>
              <a:xfrm>
                <a:off x="7113748" y="3778067"/>
                <a:ext cx="125095" cy="125095"/>
              </a:xfrm>
              <a:custGeom>
                <a:avLst/>
                <a:gdLst/>
                <a:ahLst/>
                <a:cxnLst/>
                <a:rect l="l" t="t" r="r" b="b"/>
                <a:pathLst>
                  <a:path w="125095" h="125095">
                    <a:moveTo>
                      <a:pt x="0" y="124739"/>
                    </a:moveTo>
                    <a:lnTo>
                      <a:pt x="124739" y="0"/>
                    </a:lnTo>
                  </a:path>
                </a:pathLst>
              </a:custGeom>
              <a:ln w="36296">
                <a:solidFill>
                  <a:srgbClr val="7030A0"/>
                </a:solidFill>
              </a:ln>
            </p:spPr>
            <p:txBody>
              <a:bodyPr wrap="square" lIns="0" tIns="0" rIns="0" bIns="0" rtlCol="0"/>
              <a:lstStyle/>
              <a:p>
                <a:endParaRPr dirty="0"/>
              </a:p>
            </p:txBody>
          </p:sp>
        </p:grpSp>
      </p:grpSp>
      <p:sp>
        <p:nvSpPr>
          <p:cNvPr id="23" name="object 23"/>
          <p:cNvSpPr/>
          <p:nvPr/>
        </p:nvSpPr>
        <p:spPr>
          <a:xfrm flipV="1">
            <a:off x="4613910" y="3024897"/>
            <a:ext cx="2685488" cy="45719"/>
          </a:xfrm>
          <a:custGeom>
            <a:avLst/>
            <a:gdLst/>
            <a:ahLst/>
            <a:cxnLst/>
            <a:rect l="l" t="t" r="r" b="b"/>
            <a:pathLst>
              <a:path w="2701290">
                <a:moveTo>
                  <a:pt x="0" y="0"/>
                </a:moveTo>
                <a:lnTo>
                  <a:pt x="2701061" y="0"/>
                </a:lnTo>
              </a:path>
            </a:pathLst>
          </a:custGeom>
          <a:ln w="41275">
            <a:solidFill>
              <a:srgbClr val="3A9D58">
                <a:alpha val="15000"/>
              </a:srgbClr>
            </a:solidFill>
          </a:ln>
        </p:spPr>
        <p:txBody>
          <a:bodyPr wrap="square" lIns="0" tIns="0" rIns="0" bIns="0" rtlCol="0"/>
          <a:lstStyle/>
          <a:p>
            <a:endParaRPr dirty="0"/>
          </a:p>
        </p:txBody>
      </p:sp>
      <p:sp>
        <p:nvSpPr>
          <p:cNvPr id="24" name="object 24"/>
          <p:cNvSpPr/>
          <p:nvPr/>
        </p:nvSpPr>
        <p:spPr>
          <a:xfrm>
            <a:off x="7221244" y="2967464"/>
            <a:ext cx="125095" cy="125095"/>
          </a:xfrm>
          <a:custGeom>
            <a:avLst/>
            <a:gdLst/>
            <a:ahLst/>
            <a:cxnLst/>
            <a:rect l="l" t="t" r="r" b="b"/>
            <a:pathLst>
              <a:path w="125095" h="125094">
                <a:moveTo>
                  <a:pt x="0" y="0"/>
                </a:moveTo>
                <a:lnTo>
                  <a:pt x="124739" y="124739"/>
                </a:lnTo>
              </a:path>
            </a:pathLst>
          </a:custGeom>
          <a:ln w="36296">
            <a:solidFill>
              <a:srgbClr val="3A9D58">
                <a:alpha val="15000"/>
              </a:srgbClr>
            </a:solidFill>
          </a:ln>
        </p:spPr>
        <p:txBody>
          <a:bodyPr wrap="square" lIns="0" tIns="0" rIns="0" bIns="0" rtlCol="0"/>
          <a:lstStyle/>
          <a:p>
            <a:endParaRPr dirty="0"/>
          </a:p>
        </p:txBody>
      </p:sp>
      <p:sp>
        <p:nvSpPr>
          <p:cNvPr id="25" name="object 25"/>
          <p:cNvSpPr/>
          <p:nvPr/>
        </p:nvSpPr>
        <p:spPr>
          <a:xfrm>
            <a:off x="7213031" y="3066766"/>
            <a:ext cx="125095" cy="125095"/>
          </a:xfrm>
          <a:custGeom>
            <a:avLst/>
            <a:gdLst/>
            <a:ahLst/>
            <a:cxnLst/>
            <a:rect l="l" t="t" r="r" b="b"/>
            <a:pathLst>
              <a:path w="125095" h="125095">
                <a:moveTo>
                  <a:pt x="0" y="124739"/>
                </a:moveTo>
                <a:lnTo>
                  <a:pt x="124739" y="0"/>
                </a:lnTo>
              </a:path>
            </a:pathLst>
          </a:custGeom>
          <a:ln w="36296">
            <a:solidFill>
              <a:srgbClr val="3A9D58">
                <a:alpha val="15000"/>
              </a:srgbClr>
            </a:solidFill>
          </a:ln>
        </p:spPr>
        <p:txBody>
          <a:bodyPr wrap="square" lIns="0" tIns="0" rIns="0" bIns="0" rtlCol="0"/>
          <a:lstStyle/>
          <a:p>
            <a:endParaRPr dirty="0"/>
          </a:p>
        </p:txBody>
      </p:sp>
      <p:sp>
        <p:nvSpPr>
          <p:cNvPr id="29" name="object 29"/>
          <p:cNvSpPr/>
          <p:nvPr/>
        </p:nvSpPr>
        <p:spPr>
          <a:xfrm>
            <a:off x="4346575" y="2278348"/>
            <a:ext cx="2968625" cy="0"/>
          </a:xfrm>
          <a:custGeom>
            <a:avLst/>
            <a:gdLst/>
            <a:ahLst/>
            <a:cxnLst/>
            <a:rect l="l" t="t" r="r" b="b"/>
            <a:pathLst>
              <a:path w="2968625">
                <a:moveTo>
                  <a:pt x="0" y="0"/>
                </a:moveTo>
                <a:lnTo>
                  <a:pt x="2968523" y="0"/>
                </a:lnTo>
              </a:path>
            </a:pathLst>
          </a:custGeom>
          <a:ln w="41275">
            <a:solidFill>
              <a:srgbClr val="3A9D58">
                <a:alpha val="15000"/>
              </a:srgbClr>
            </a:solidFill>
          </a:ln>
        </p:spPr>
        <p:txBody>
          <a:bodyPr wrap="square" lIns="0" tIns="0" rIns="0" bIns="0" rtlCol="0"/>
          <a:lstStyle/>
          <a:p>
            <a:endParaRPr dirty="0"/>
          </a:p>
        </p:txBody>
      </p:sp>
      <p:grpSp>
        <p:nvGrpSpPr>
          <p:cNvPr id="10" name="Group 9">
            <a:extLst>
              <a:ext uri="{FF2B5EF4-FFF2-40B4-BE49-F238E27FC236}">
                <a16:creationId xmlns:a16="http://schemas.microsoft.com/office/drawing/2014/main" id="{591C28C2-9843-4207-848F-211FB3E6A874}"/>
              </a:ext>
            </a:extLst>
          </p:cNvPr>
          <p:cNvGrpSpPr/>
          <p:nvPr/>
        </p:nvGrpSpPr>
        <p:grpSpPr>
          <a:xfrm>
            <a:off x="7225611" y="2175202"/>
            <a:ext cx="125101" cy="224398"/>
            <a:chOff x="7113748" y="2166324"/>
            <a:chExt cx="125101" cy="224398"/>
          </a:xfrm>
        </p:grpSpPr>
        <p:sp>
          <p:nvSpPr>
            <p:cNvPr id="30" name="object 30"/>
            <p:cNvSpPr/>
            <p:nvPr/>
          </p:nvSpPr>
          <p:spPr>
            <a:xfrm>
              <a:off x="7113754" y="2166324"/>
              <a:ext cx="125095" cy="125095"/>
            </a:xfrm>
            <a:custGeom>
              <a:avLst/>
              <a:gdLst/>
              <a:ahLst/>
              <a:cxnLst/>
              <a:rect l="l" t="t" r="r" b="b"/>
              <a:pathLst>
                <a:path w="125095" h="125094">
                  <a:moveTo>
                    <a:pt x="0" y="0"/>
                  </a:moveTo>
                  <a:lnTo>
                    <a:pt x="124739" y="124739"/>
                  </a:lnTo>
                </a:path>
              </a:pathLst>
            </a:custGeom>
            <a:ln w="36296">
              <a:solidFill>
                <a:srgbClr val="3A9D58">
                  <a:alpha val="15000"/>
                </a:srgbClr>
              </a:solidFill>
            </a:ln>
          </p:spPr>
          <p:txBody>
            <a:bodyPr wrap="square" lIns="0" tIns="0" rIns="0" bIns="0" rtlCol="0"/>
            <a:lstStyle/>
            <a:p>
              <a:endParaRPr dirty="0"/>
            </a:p>
          </p:txBody>
        </p:sp>
        <p:sp>
          <p:nvSpPr>
            <p:cNvPr id="31" name="object 31"/>
            <p:cNvSpPr/>
            <p:nvPr/>
          </p:nvSpPr>
          <p:spPr>
            <a:xfrm>
              <a:off x="7113748" y="2265627"/>
              <a:ext cx="125095" cy="125095"/>
            </a:xfrm>
            <a:custGeom>
              <a:avLst/>
              <a:gdLst/>
              <a:ahLst/>
              <a:cxnLst/>
              <a:rect l="l" t="t" r="r" b="b"/>
              <a:pathLst>
                <a:path w="125095" h="125094">
                  <a:moveTo>
                    <a:pt x="0" y="124739"/>
                  </a:moveTo>
                  <a:lnTo>
                    <a:pt x="124739" y="0"/>
                  </a:lnTo>
                </a:path>
              </a:pathLst>
            </a:custGeom>
            <a:ln w="36296">
              <a:solidFill>
                <a:srgbClr val="3A9D58">
                  <a:alpha val="15000"/>
                </a:srgbClr>
              </a:solidFill>
            </a:ln>
          </p:spPr>
          <p:txBody>
            <a:bodyPr wrap="square" lIns="0" tIns="0" rIns="0" bIns="0" rtlCol="0"/>
            <a:lstStyle/>
            <a:p>
              <a:endParaRPr dirty="0"/>
            </a:p>
          </p:txBody>
        </p:sp>
      </p:grpSp>
      <p:sp>
        <p:nvSpPr>
          <p:cNvPr id="41" name="object 41"/>
          <p:cNvSpPr txBox="1"/>
          <p:nvPr/>
        </p:nvSpPr>
        <p:spPr>
          <a:xfrm>
            <a:off x="1121697" y="4371633"/>
            <a:ext cx="1501775" cy="500380"/>
          </a:xfrm>
          <a:prstGeom prst="rect">
            <a:avLst/>
          </a:prstGeom>
        </p:spPr>
        <p:txBody>
          <a:bodyPr vert="horz" wrap="square" lIns="0" tIns="12700" rIns="0" bIns="0" rtlCol="0">
            <a:spAutoFit/>
          </a:bodyPr>
          <a:lstStyle/>
          <a:p>
            <a:pPr marL="12700">
              <a:lnSpc>
                <a:spcPct val="100000"/>
              </a:lnSpc>
              <a:spcBef>
                <a:spcPts val="100"/>
              </a:spcBef>
            </a:pPr>
            <a:r>
              <a:rPr sz="1200" b="1" i="1" spc="15" dirty="0">
                <a:solidFill>
                  <a:schemeClr val="bg1">
                    <a:lumMod val="85000"/>
                  </a:schemeClr>
                </a:solidFill>
                <a:latin typeface="Arial"/>
                <a:cs typeface="Arial"/>
              </a:rPr>
              <a:t>Beauveria</a:t>
            </a:r>
            <a:r>
              <a:rPr sz="1200" b="1" i="1" spc="5" dirty="0">
                <a:solidFill>
                  <a:schemeClr val="bg1">
                    <a:lumMod val="85000"/>
                  </a:schemeClr>
                </a:solidFill>
                <a:latin typeface="Arial"/>
                <a:cs typeface="Arial"/>
              </a:rPr>
              <a:t> </a:t>
            </a:r>
            <a:r>
              <a:rPr sz="1200" b="1" i="1" spc="15" dirty="0">
                <a:solidFill>
                  <a:schemeClr val="bg1">
                    <a:lumMod val="85000"/>
                  </a:schemeClr>
                </a:solidFill>
                <a:latin typeface="Arial"/>
                <a:cs typeface="Arial"/>
              </a:rPr>
              <a:t>bassiana</a:t>
            </a:r>
            <a:endParaRPr sz="1200" i="1" dirty="0">
              <a:solidFill>
                <a:schemeClr val="bg1">
                  <a:lumMod val="85000"/>
                </a:schemeClr>
              </a:solidFill>
              <a:latin typeface="Arial"/>
              <a:cs typeface="Arial"/>
            </a:endParaRPr>
          </a:p>
          <a:p>
            <a:pPr marL="605155">
              <a:lnSpc>
                <a:spcPct val="100000"/>
              </a:lnSpc>
              <a:spcBef>
                <a:spcPts val="860"/>
              </a:spcBef>
            </a:pPr>
            <a:r>
              <a:rPr sz="1200" spc="-20" dirty="0">
                <a:solidFill>
                  <a:schemeClr val="bg1">
                    <a:lumMod val="85000"/>
                  </a:schemeClr>
                </a:solidFill>
                <a:latin typeface="Arial"/>
                <a:cs typeface="Arial"/>
              </a:rPr>
              <a:t>ATCC</a:t>
            </a:r>
            <a:r>
              <a:rPr sz="1200" spc="-50" dirty="0">
                <a:solidFill>
                  <a:schemeClr val="bg1">
                    <a:lumMod val="85000"/>
                  </a:schemeClr>
                </a:solidFill>
                <a:latin typeface="Arial"/>
                <a:cs typeface="Arial"/>
              </a:rPr>
              <a:t> </a:t>
            </a:r>
            <a:r>
              <a:rPr sz="1200" spc="5" dirty="0">
                <a:solidFill>
                  <a:schemeClr val="bg1">
                    <a:lumMod val="85000"/>
                  </a:schemeClr>
                </a:solidFill>
                <a:latin typeface="Arial"/>
                <a:cs typeface="Arial"/>
              </a:rPr>
              <a:t>74040</a:t>
            </a:r>
            <a:endParaRPr sz="1200" dirty="0">
              <a:solidFill>
                <a:schemeClr val="bg1">
                  <a:lumMod val="85000"/>
                </a:schemeClr>
              </a:solidFill>
              <a:latin typeface="Arial"/>
              <a:cs typeface="Arial"/>
            </a:endParaRPr>
          </a:p>
        </p:txBody>
      </p:sp>
      <p:sp>
        <p:nvSpPr>
          <p:cNvPr id="42" name="object 42"/>
          <p:cNvSpPr/>
          <p:nvPr/>
        </p:nvSpPr>
        <p:spPr>
          <a:xfrm>
            <a:off x="3047137" y="4150050"/>
            <a:ext cx="1143863" cy="1054482"/>
          </a:xfrm>
          <a:custGeom>
            <a:avLst/>
            <a:gdLst/>
            <a:ahLst/>
            <a:cxnLst/>
            <a:rect l="l" t="t" r="r" b="b"/>
            <a:pathLst>
              <a:path w="1645920" h="1645920">
                <a:moveTo>
                  <a:pt x="822960" y="1645920"/>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20" y="822960"/>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60"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60"/>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60" y="1645920"/>
                </a:lnTo>
                <a:close/>
              </a:path>
            </a:pathLst>
          </a:custGeom>
          <a:ln w="12700">
            <a:solidFill>
              <a:schemeClr val="tx2">
                <a:lumMod val="20000"/>
                <a:lumOff val="80000"/>
              </a:schemeClr>
            </a:solidFill>
          </a:ln>
        </p:spPr>
        <p:txBody>
          <a:bodyPr wrap="square" lIns="0" tIns="0" rIns="0" bIns="0" rtlCol="0"/>
          <a:lstStyle/>
          <a:p>
            <a:endParaRPr dirty="0"/>
          </a:p>
        </p:txBody>
      </p:sp>
      <p:grpSp>
        <p:nvGrpSpPr>
          <p:cNvPr id="4" name="Group 3">
            <a:extLst>
              <a:ext uri="{FF2B5EF4-FFF2-40B4-BE49-F238E27FC236}">
                <a16:creationId xmlns:a16="http://schemas.microsoft.com/office/drawing/2014/main" id="{AD117916-6AC2-4951-8F22-87F9BCABECFB}"/>
              </a:ext>
            </a:extLst>
          </p:cNvPr>
          <p:cNvGrpSpPr/>
          <p:nvPr/>
        </p:nvGrpSpPr>
        <p:grpSpPr>
          <a:xfrm>
            <a:off x="3172741" y="4263689"/>
            <a:ext cx="898101" cy="821813"/>
            <a:chOff x="3005554" y="4200963"/>
            <a:chExt cx="1409065" cy="1409065"/>
          </a:xfrm>
        </p:grpSpPr>
        <p:sp>
          <p:nvSpPr>
            <p:cNvPr id="43" name="object 43"/>
            <p:cNvSpPr/>
            <p:nvPr/>
          </p:nvSpPr>
          <p:spPr>
            <a:xfrm>
              <a:off x="3005554" y="4200963"/>
              <a:ext cx="1409065" cy="1409065"/>
            </a:xfrm>
            <a:custGeom>
              <a:avLst/>
              <a:gdLst/>
              <a:ahLst/>
              <a:cxnLst/>
              <a:rect l="l" t="t" r="r" b="b"/>
              <a:pathLst>
                <a:path w="1409064" h="1409064">
                  <a:moveTo>
                    <a:pt x="704367" y="0"/>
                  </a:move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close/>
                </a:path>
              </a:pathLst>
            </a:custGeom>
            <a:solidFill>
              <a:srgbClr val="FFFFFF"/>
            </a:solidFill>
          </p:spPr>
          <p:txBody>
            <a:bodyPr wrap="square" lIns="0" tIns="0" rIns="0" bIns="0" rtlCol="0"/>
            <a:lstStyle/>
            <a:p>
              <a:endParaRPr dirty="0"/>
            </a:p>
          </p:txBody>
        </p:sp>
        <p:sp>
          <p:nvSpPr>
            <p:cNvPr id="44" name="object 44"/>
            <p:cNvSpPr/>
            <p:nvPr/>
          </p:nvSpPr>
          <p:spPr>
            <a:xfrm>
              <a:off x="3091189" y="4717960"/>
              <a:ext cx="1237465" cy="390967"/>
            </a:xfrm>
            <a:prstGeom prst="rect">
              <a:avLst/>
            </a:prstGeom>
            <a:blipFill dpi="0" rotWithShape="1">
              <a:blip r:embed="rId5" cstate="print">
                <a:alphaModFix amt="20000"/>
              </a:blip>
              <a:srcRect/>
              <a:stretch>
                <a:fillRect/>
              </a:stretch>
            </a:blipFill>
          </p:spPr>
          <p:txBody>
            <a:bodyPr wrap="square" lIns="0" tIns="0" rIns="0" bIns="0" rtlCol="0"/>
            <a:lstStyle/>
            <a:p>
              <a:endParaRPr dirty="0"/>
            </a:p>
          </p:txBody>
        </p:sp>
      </p:grpSp>
      <p:sp>
        <p:nvSpPr>
          <p:cNvPr id="45" name="object 45"/>
          <p:cNvSpPr/>
          <p:nvPr/>
        </p:nvSpPr>
        <p:spPr>
          <a:xfrm>
            <a:off x="2886961" y="2089210"/>
            <a:ext cx="1645920" cy="1645920"/>
          </a:xfrm>
          <a:custGeom>
            <a:avLst/>
            <a:gdLst/>
            <a:ahLst/>
            <a:cxnLst/>
            <a:rect l="l" t="t" r="r" b="b"/>
            <a:pathLst>
              <a:path w="1645920" h="1645920">
                <a:moveTo>
                  <a:pt x="822960" y="1645919"/>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20" y="822959"/>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60"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59"/>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60" y="1645919"/>
                </a:lnTo>
                <a:close/>
              </a:path>
            </a:pathLst>
          </a:custGeom>
          <a:ln w="12700">
            <a:solidFill>
              <a:srgbClr val="E30613"/>
            </a:solidFill>
          </a:ln>
        </p:spPr>
        <p:txBody>
          <a:bodyPr wrap="square" lIns="0" tIns="0" rIns="0" bIns="0" rtlCol="0"/>
          <a:lstStyle/>
          <a:p>
            <a:endParaRPr dirty="0"/>
          </a:p>
        </p:txBody>
      </p:sp>
      <p:sp>
        <p:nvSpPr>
          <p:cNvPr id="46" name="object 46"/>
          <p:cNvSpPr/>
          <p:nvPr/>
        </p:nvSpPr>
        <p:spPr>
          <a:xfrm>
            <a:off x="3005556" y="2207811"/>
            <a:ext cx="1408734" cy="1408722"/>
          </a:xfrm>
          <a:prstGeom prst="rect">
            <a:avLst/>
          </a:prstGeom>
          <a:blipFill>
            <a:blip r:embed="rId6" cstate="print"/>
            <a:stretch>
              <a:fillRect/>
            </a:stretch>
          </a:blipFill>
        </p:spPr>
        <p:txBody>
          <a:bodyPr wrap="square" lIns="0" tIns="0" rIns="0" bIns="0" rtlCol="0"/>
          <a:lstStyle/>
          <a:p>
            <a:endParaRPr dirty="0"/>
          </a:p>
        </p:txBody>
      </p:sp>
      <p:sp>
        <p:nvSpPr>
          <p:cNvPr id="47" name="object 47"/>
          <p:cNvSpPr txBox="1"/>
          <p:nvPr/>
        </p:nvSpPr>
        <p:spPr>
          <a:xfrm>
            <a:off x="1105822" y="2565416"/>
            <a:ext cx="1517650" cy="678180"/>
          </a:xfrm>
          <a:prstGeom prst="rect">
            <a:avLst/>
          </a:prstGeom>
        </p:spPr>
        <p:txBody>
          <a:bodyPr vert="horz" wrap="square" lIns="0" tIns="12700" rIns="0" bIns="0" rtlCol="0">
            <a:spAutoFit/>
          </a:bodyPr>
          <a:lstStyle/>
          <a:p>
            <a:pPr marL="12700">
              <a:lnSpc>
                <a:spcPct val="100000"/>
              </a:lnSpc>
              <a:spcBef>
                <a:spcPts val="100"/>
              </a:spcBef>
            </a:pPr>
            <a:r>
              <a:rPr sz="1200" b="1" i="1" spc="15" dirty="0">
                <a:solidFill>
                  <a:srgbClr val="E30613"/>
                </a:solidFill>
                <a:latin typeface="Arial"/>
                <a:cs typeface="Arial"/>
              </a:rPr>
              <a:t>Clonostachys</a:t>
            </a:r>
            <a:r>
              <a:rPr sz="1200" b="1" i="1" spc="-30" dirty="0">
                <a:solidFill>
                  <a:srgbClr val="E30613"/>
                </a:solidFill>
                <a:latin typeface="Arial"/>
                <a:cs typeface="Arial"/>
              </a:rPr>
              <a:t> </a:t>
            </a:r>
            <a:r>
              <a:rPr sz="1200" b="1" i="1" spc="10" dirty="0">
                <a:solidFill>
                  <a:srgbClr val="E30613"/>
                </a:solidFill>
                <a:latin typeface="Arial"/>
                <a:cs typeface="Arial"/>
              </a:rPr>
              <a:t>rosea</a:t>
            </a:r>
            <a:endParaRPr sz="1200" i="1" dirty="0">
              <a:latin typeface="Arial"/>
              <a:cs typeface="Arial"/>
            </a:endParaRPr>
          </a:p>
          <a:p>
            <a:pPr marL="81915">
              <a:lnSpc>
                <a:spcPts val="1420"/>
              </a:lnSpc>
              <a:spcBef>
                <a:spcPts val="860"/>
              </a:spcBef>
            </a:pPr>
            <a:r>
              <a:rPr sz="1200" spc="15" dirty="0">
                <a:solidFill>
                  <a:srgbClr val="445569"/>
                </a:solidFill>
                <a:latin typeface="Arial"/>
                <a:cs typeface="Arial"/>
              </a:rPr>
              <a:t>Proprietary</a:t>
            </a:r>
            <a:r>
              <a:rPr sz="1200" spc="5" dirty="0">
                <a:solidFill>
                  <a:srgbClr val="445569"/>
                </a:solidFill>
                <a:latin typeface="Arial"/>
                <a:cs typeface="Arial"/>
              </a:rPr>
              <a:t> </a:t>
            </a:r>
            <a:r>
              <a:rPr sz="1200" spc="10" dirty="0">
                <a:solidFill>
                  <a:srgbClr val="445569"/>
                </a:solidFill>
                <a:latin typeface="Arial"/>
                <a:cs typeface="Arial"/>
              </a:rPr>
              <a:t>Microbe:</a:t>
            </a:r>
            <a:endParaRPr sz="1200" dirty="0">
              <a:latin typeface="Arial"/>
              <a:cs typeface="Arial"/>
            </a:endParaRPr>
          </a:p>
          <a:p>
            <a:pPr marL="795655">
              <a:lnSpc>
                <a:spcPts val="1420"/>
              </a:lnSpc>
            </a:pPr>
            <a:r>
              <a:rPr sz="1200" spc="15" dirty="0">
                <a:solidFill>
                  <a:srgbClr val="445569"/>
                </a:solidFill>
                <a:latin typeface="Arial"/>
                <a:cs typeface="Arial"/>
              </a:rPr>
              <a:t>BVT</a:t>
            </a:r>
            <a:r>
              <a:rPr sz="1200" spc="-50" dirty="0">
                <a:solidFill>
                  <a:srgbClr val="445569"/>
                </a:solidFill>
                <a:latin typeface="Arial"/>
                <a:cs typeface="Arial"/>
              </a:rPr>
              <a:t> </a:t>
            </a:r>
            <a:r>
              <a:rPr sz="1200" spc="-5" dirty="0">
                <a:solidFill>
                  <a:srgbClr val="445569"/>
                </a:solidFill>
                <a:latin typeface="Arial"/>
                <a:cs typeface="Arial"/>
              </a:rPr>
              <a:t>CR-7</a:t>
            </a:r>
            <a:endParaRPr sz="1200" dirty="0">
              <a:latin typeface="Arial"/>
              <a:cs typeface="Arial"/>
            </a:endParaRPr>
          </a:p>
        </p:txBody>
      </p:sp>
      <p:sp>
        <p:nvSpPr>
          <p:cNvPr id="48" name="object 48"/>
          <p:cNvSpPr txBox="1">
            <a:spLocks noGrp="1"/>
          </p:cNvSpPr>
          <p:nvPr>
            <p:ph type="ftr" sz="quarter" idx="5"/>
          </p:nvPr>
        </p:nvSpPr>
        <p:spPr>
          <a:xfrm>
            <a:off x="1217167" y="6307097"/>
            <a:ext cx="1501775"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54" name="object 11">
            <a:extLst>
              <a:ext uri="{FF2B5EF4-FFF2-40B4-BE49-F238E27FC236}">
                <a16:creationId xmlns:a16="http://schemas.microsoft.com/office/drawing/2014/main" id="{708021BF-2824-654D-8A17-8F9BC4DE2C22}"/>
              </a:ext>
            </a:extLst>
          </p:cNvPr>
          <p:cNvSpPr txBox="1"/>
          <p:nvPr/>
        </p:nvSpPr>
        <p:spPr>
          <a:xfrm>
            <a:off x="6606840" y="1295400"/>
            <a:ext cx="4670760" cy="266098"/>
          </a:xfrm>
          <a:prstGeom prst="rect">
            <a:avLst/>
          </a:prstGeom>
        </p:spPr>
        <p:txBody>
          <a:bodyPr vert="horz" wrap="square" lIns="0" tIns="12065" rIns="0" bIns="0" rtlCol="0">
            <a:spAutoFit/>
          </a:bodyPr>
          <a:lstStyle/>
          <a:p>
            <a:pPr marL="12700" algn="ctr">
              <a:lnSpc>
                <a:spcPct val="100000"/>
              </a:lnSpc>
              <a:spcBef>
                <a:spcPts val="95"/>
              </a:spcBef>
              <a:tabLst>
                <a:tab pos="5074920" algn="l"/>
              </a:tabLst>
            </a:pPr>
            <a:r>
              <a:rPr sz="1650" b="1" spc="-10" dirty="0">
                <a:solidFill>
                  <a:srgbClr val="415568"/>
                </a:solidFill>
                <a:latin typeface="Arial"/>
                <a:cs typeface="Arial"/>
              </a:rPr>
              <a:t>Targeted </a:t>
            </a:r>
            <a:r>
              <a:rPr sz="1650" b="1" spc="10" dirty="0">
                <a:solidFill>
                  <a:srgbClr val="415568"/>
                </a:solidFill>
                <a:latin typeface="Arial"/>
                <a:cs typeface="Arial"/>
              </a:rPr>
              <a:t>Applications </a:t>
            </a:r>
            <a:r>
              <a:rPr sz="1650" b="1" spc="5" dirty="0">
                <a:solidFill>
                  <a:srgbClr val="415568"/>
                </a:solidFill>
                <a:latin typeface="Arial"/>
                <a:cs typeface="Arial"/>
              </a:rPr>
              <a:t>that Replace</a:t>
            </a:r>
            <a:r>
              <a:rPr sz="1650" b="1" spc="100" dirty="0">
                <a:solidFill>
                  <a:srgbClr val="415568"/>
                </a:solidFill>
                <a:latin typeface="Arial"/>
                <a:cs typeface="Arial"/>
              </a:rPr>
              <a:t> </a:t>
            </a:r>
            <a:r>
              <a:rPr sz="1650" b="1" spc="5" dirty="0">
                <a:solidFill>
                  <a:srgbClr val="415568"/>
                </a:solidFill>
                <a:latin typeface="Arial"/>
                <a:cs typeface="Arial"/>
              </a:rPr>
              <a:t>Chemicals</a:t>
            </a:r>
            <a:endParaRPr sz="1650" dirty="0">
              <a:solidFill>
                <a:srgbClr val="415568"/>
              </a:solidFill>
              <a:latin typeface="Arial"/>
              <a:cs typeface="Arial"/>
            </a:endParaRPr>
          </a:p>
        </p:txBody>
      </p:sp>
      <p:sp>
        <p:nvSpPr>
          <p:cNvPr id="56" name="object 2">
            <a:extLst>
              <a:ext uri="{FF2B5EF4-FFF2-40B4-BE49-F238E27FC236}">
                <a16:creationId xmlns:a16="http://schemas.microsoft.com/office/drawing/2014/main" id="{2610BBE5-2693-4B0F-9C72-8CBEF21462A8}"/>
              </a:ext>
            </a:extLst>
          </p:cNvPr>
          <p:cNvSpPr txBox="1">
            <a:spLocks noGrp="1"/>
          </p:cNvSpPr>
          <p:nvPr>
            <p:ph type="title"/>
          </p:nvPr>
        </p:nvSpPr>
        <p:spPr>
          <a:xfrm>
            <a:off x="0" y="331910"/>
            <a:ext cx="12191997" cy="497765"/>
          </a:xfrm>
          <a:prstGeom prst="rect">
            <a:avLst/>
          </a:prstGeom>
        </p:spPr>
        <p:txBody>
          <a:bodyPr vert="horz" wrap="square" lIns="0" tIns="12700" rIns="0" bIns="0" rtlCol="0">
            <a:spAutoFit/>
          </a:bodyPr>
          <a:lstStyle/>
          <a:p>
            <a:pPr marL="12700" marR="5080" indent="-12700" algn="ctr">
              <a:lnSpc>
                <a:spcPct val="105700"/>
              </a:lnSpc>
              <a:spcBef>
                <a:spcPts val="100"/>
              </a:spcBef>
            </a:pPr>
            <a:r>
              <a:rPr lang="en-CA" sz="3200" spc="-5" dirty="0">
                <a:solidFill>
                  <a:srgbClr val="0070C0"/>
                </a:solidFill>
              </a:rPr>
              <a:t>BVT has Earned the Right to Play</a:t>
            </a:r>
          </a:p>
        </p:txBody>
      </p:sp>
      <p:sp>
        <p:nvSpPr>
          <p:cNvPr id="79" name="object 4">
            <a:extLst>
              <a:ext uri="{FF2B5EF4-FFF2-40B4-BE49-F238E27FC236}">
                <a16:creationId xmlns:a16="http://schemas.microsoft.com/office/drawing/2014/main" id="{B992769D-7D25-4EFE-B1B1-18ABEB4055C7}"/>
              </a:ext>
            </a:extLst>
          </p:cNvPr>
          <p:cNvSpPr/>
          <p:nvPr/>
        </p:nvSpPr>
        <p:spPr>
          <a:xfrm>
            <a:off x="7583424" y="3990904"/>
            <a:ext cx="1408176" cy="1408176"/>
          </a:xfrm>
          <a:custGeom>
            <a:avLst/>
            <a:gdLst/>
            <a:ahLst/>
            <a:cxnLst/>
            <a:rect l="l" t="t" r="r" b="b"/>
            <a:pathLst>
              <a:path w="1645920" h="1645920">
                <a:moveTo>
                  <a:pt x="822959" y="1645919"/>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19" y="822959"/>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59"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59"/>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59" y="1645919"/>
                </a:lnTo>
                <a:close/>
              </a:path>
            </a:pathLst>
          </a:custGeom>
          <a:ln w="12700">
            <a:solidFill>
              <a:srgbClr val="00AEEF"/>
            </a:solidFill>
          </a:ln>
        </p:spPr>
        <p:txBody>
          <a:bodyPr wrap="square" lIns="0" tIns="0" rIns="0" bIns="0" rtlCol="0"/>
          <a:lstStyle/>
          <a:p>
            <a:endParaRPr dirty="0"/>
          </a:p>
        </p:txBody>
      </p:sp>
      <p:sp>
        <p:nvSpPr>
          <p:cNvPr id="80" name="object 4">
            <a:extLst>
              <a:ext uri="{FF2B5EF4-FFF2-40B4-BE49-F238E27FC236}">
                <a16:creationId xmlns:a16="http://schemas.microsoft.com/office/drawing/2014/main" id="{EE229300-968F-4DA5-8E1E-9D7ED90D7C55}"/>
              </a:ext>
            </a:extLst>
          </p:cNvPr>
          <p:cNvSpPr/>
          <p:nvPr/>
        </p:nvSpPr>
        <p:spPr>
          <a:xfrm>
            <a:off x="9286973" y="3984570"/>
            <a:ext cx="1408176" cy="1408176"/>
          </a:xfrm>
          <a:custGeom>
            <a:avLst/>
            <a:gdLst/>
            <a:ahLst/>
            <a:cxnLst/>
            <a:rect l="l" t="t" r="r" b="b"/>
            <a:pathLst>
              <a:path w="1645920" h="1645920">
                <a:moveTo>
                  <a:pt x="822959" y="1645919"/>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19" y="822959"/>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59"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59"/>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59" y="1645919"/>
                </a:lnTo>
                <a:close/>
              </a:path>
            </a:pathLst>
          </a:custGeom>
          <a:ln w="12700">
            <a:solidFill>
              <a:srgbClr val="00AEEF"/>
            </a:solidFill>
          </a:ln>
        </p:spPr>
        <p:txBody>
          <a:bodyPr wrap="square" lIns="0" tIns="0" rIns="0" bIns="0" rtlCol="0"/>
          <a:lstStyle/>
          <a:p>
            <a:endParaRPr dirty="0"/>
          </a:p>
        </p:txBody>
      </p:sp>
      <p:sp>
        <p:nvSpPr>
          <p:cNvPr id="69" name="object 6">
            <a:extLst>
              <a:ext uri="{FF2B5EF4-FFF2-40B4-BE49-F238E27FC236}">
                <a16:creationId xmlns:a16="http://schemas.microsoft.com/office/drawing/2014/main" id="{9D1883AD-C136-4885-9C3B-CEBA0EBFE0C7}"/>
              </a:ext>
            </a:extLst>
          </p:cNvPr>
          <p:cNvSpPr/>
          <p:nvPr/>
        </p:nvSpPr>
        <p:spPr>
          <a:xfrm>
            <a:off x="7543800" y="2178421"/>
            <a:ext cx="248320" cy="265164"/>
          </a:xfrm>
          <a:prstGeom prst="rect">
            <a:avLst/>
          </a:prstGeom>
          <a:blipFill dpi="0" rotWithShape="1">
            <a:blip r:embed="rId7" cstate="print">
              <a:alphaModFix amt="25000"/>
            </a:blip>
            <a:srcRect/>
            <a:stretch>
              <a:fillRect/>
            </a:stretch>
          </a:blipFill>
        </p:spPr>
        <p:txBody>
          <a:bodyPr wrap="square" lIns="0" tIns="0" rIns="0" bIns="0" rtlCol="0"/>
          <a:lstStyle/>
          <a:p>
            <a:endParaRPr dirty="0"/>
          </a:p>
        </p:txBody>
      </p:sp>
      <p:sp>
        <p:nvSpPr>
          <p:cNvPr id="70" name="object 7">
            <a:extLst>
              <a:ext uri="{FF2B5EF4-FFF2-40B4-BE49-F238E27FC236}">
                <a16:creationId xmlns:a16="http://schemas.microsoft.com/office/drawing/2014/main" id="{344880B2-284D-41EC-B8B3-4E2BE970A0C3}"/>
              </a:ext>
            </a:extLst>
          </p:cNvPr>
          <p:cNvSpPr txBox="1"/>
          <p:nvPr/>
        </p:nvSpPr>
        <p:spPr>
          <a:xfrm>
            <a:off x="7943934" y="2591962"/>
            <a:ext cx="872490" cy="197490"/>
          </a:xfrm>
          <a:prstGeom prst="rect">
            <a:avLst/>
          </a:prstGeom>
        </p:spPr>
        <p:txBody>
          <a:bodyPr vert="horz" wrap="square" lIns="0" tIns="12700" rIns="0" bIns="0" rtlCol="0">
            <a:spAutoFit/>
          </a:bodyPr>
          <a:lstStyle/>
          <a:p>
            <a:pPr marL="12700">
              <a:lnSpc>
                <a:spcPct val="100000"/>
              </a:lnSpc>
              <a:spcBef>
                <a:spcPts val="100"/>
              </a:spcBef>
            </a:pPr>
            <a:r>
              <a:rPr sz="1200" spc="15" dirty="0">
                <a:solidFill>
                  <a:schemeClr val="bg1">
                    <a:lumMod val="85000"/>
                  </a:schemeClr>
                </a:solidFill>
                <a:latin typeface="Arial"/>
                <a:cs typeface="Arial"/>
              </a:rPr>
              <a:t>Soil-Applied</a:t>
            </a:r>
            <a:endParaRPr sz="1200" dirty="0">
              <a:solidFill>
                <a:schemeClr val="bg1">
                  <a:lumMod val="85000"/>
                </a:schemeClr>
              </a:solidFill>
              <a:latin typeface="Arial"/>
              <a:cs typeface="Arial"/>
            </a:endParaRPr>
          </a:p>
        </p:txBody>
      </p:sp>
      <p:sp>
        <p:nvSpPr>
          <p:cNvPr id="71" name="object 8">
            <a:extLst>
              <a:ext uri="{FF2B5EF4-FFF2-40B4-BE49-F238E27FC236}">
                <a16:creationId xmlns:a16="http://schemas.microsoft.com/office/drawing/2014/main" id="{7A0D7DE4-E06D-44BB-B6E4-C65529412AD4}"/>
              </a:ext>
            </a:extLst>
          </p:cNvPr>
          <p:cNvSpPr/>
          <p:nvPr/>
        </p:nvSpPr>
        <p:spPr>
          <a:xfrm>
            <a:off x="7543800" y="2566825"/>
            <a:ext cx="248320" cy="265164"/>
          </a:xfrm>
          <a:prstGeom prst="rect">
            <a:avLst/>
          </a:prstGeom>
          <a:blipFill dpi="0" rotWithShape="1">
            <a:blip r:embed="rId8" cstate="print">
              <a:alphaModFix amt="25000"/>
            </a:blip>
            <a:srcRect/>
            <a:stretch>
              <a:fillRect/>
            </a:stretch>
          </a:blipFill>
        </p:spPr>
        <p:txBody>
          <a:bodyPr wrap="square" lIns="0" tIns="0" rIns="0" bIns="0" rtlCol="0"/>
          <a:lstStyle/>
          <a:p>
            <a:endParaRPr dirty="0"/>
          </a:p>
        </p:txBody>
      </p:sp>
      <p:sp>
        <p:nvSpPr>
          <p:cNvPr id="72" name="object 9">
            <a:extLst>
              <a:ext uri="{FF2B5EF4-FFF2-40B4-BE49-F238E27FC236}">
                <a16:creationId xmlns:a16="http://schemas.microsoft.com/office/drawing/2014/main" id="{C06E99AA-37BB-411C-8CD2-C144E5B47CCB}"/>
              </a:ext>
            </a:extLst>
          </p:cNvPr>
          <p:cNvSpPr txBox="1"/>
          <p:nvPr/>
        </p:nvSpPr>
        <p:spPr>
          <a:xfrm>
            <a:off x="7943934" y="2980366"/>
            <a:ext cx="1097915" cy="197490"/>
          </a:xfrm>
          <a:prstGeom prst="rect">
            <a:avLst/>
          </a:prstGeom>
        </p:spPr>
        <p:txBody>
          <a:bodyPr vert="horz" wrap="square" lIns="0" tIns="12700" rIns="0" bIns="0" rtlCol="0">
            <a:spAutoFit/>
          </a:bodyPr>
          <a:lstStyle/>
          <a:p>
            <a:pPr marL="12700">
              <a:lnSpc>
                <a:spcPct val="100000"/>
              </a:lnSpc>
              <a:spcBef>
                <a:spcPts val="100"/>
              </a:spcBef>
            </a:pPr>
            <a:r>
              <a:rPr sz="1200" spc="10" dirty="0">
                <a:solidFill>
                  <a:schemeClr val="bg1">
                    <a:lumMod val="85000"/>
                  </a:schemeClr>
                </a:solidFill>
                <a:latin typeface="Arial"/>
                <a:cs typeface="Arial"/>
              </a:rPr>
              <a:t>Seed</a:t>
            </a:r>
            <a:r>
              <a:rPr sz="1200" spc="-10" dirty="0">
                <a:solidFill>
                  <a:schemeClr val="bg1">
                    <a:lumMod val="85000"/>
                  </a:schemeClr>
                </a:solidFill>
                <a:latin typeface="Arial"/>
                <a:cs typeface="Arial"/>
              </a:rPr>
              <a:t> </a:t>
            </a:r>
            <a:r>
              <a:rPr sz="1200" spc="10" dirty="0">
                <a:solidFill>
                  <a:schemeClr val="bg1">
                    <a:lumMod val="85000"/>
                  </a:schemeClr>
                </a:solidFill>
                <a:latin typeface="Arial"/>
                <a:cs typeface="Arial"/>
              </a:rPr>
              <a:t>treatment</a:t>
            </a:r>
            <a:endParaRPr sz="1200" dirty="0">
              <a:solidFill>
                <a:schemeClr val="bg1">
                  <a:lumMod val="85000"/>
                </a:schemeClr>
              </a:solidFill>
              <a:latin typeface="Arial"/>
              <a:cs typeface="Arial"/>
            </a:endParaRPr>
          </a:p>
        </p:txBody>
      </p:sp>
      <p:sp>
        <p:nvSpPr>
          <p:cNvPr id="73" name="object 10">
            <a:extLst>
              <a:ext uri="{FF2B5EF4-FFF2-40B4-BE49-F238E27FC236}">
                <a16:creationId xmlns:a16="http://schemas.microsoft.com/office/drawing/2014/main" id="{40C09A23-07D1-4C64-8CA8-3856FDAB229A}"/>
              </a:ext>
            </a:extLst>
          </p:cNvPr>
          <p:cNvSpPr/>
          <p:nvPr/>
        </p:nvSpPr>
        <p:spPr>
          <a:xfrm>
            <a:off x="7543800" y="2955229"/>
            <a:ext cx="248320" cy="265164"/>
          </a:xfrm>
          <a:prstGeom prst="rect">
            <a:avLst/>
          </a:prstGeom>
          <a:blipFill dpi="0" rotWithShape="1">
            <a:blip r:embed="rId9" cstate="print">
              <a:alphaModFix amt="25000"/>
            </a:blip>
            <a:srcRect/>
            <a:stretch>
              <a:fillRect/>
            </a:stretch>
          </a:blipFill>
        </p:spPr>
        <p:txBody>
          <a:bodyPr wrap="square" lIns="0" tIns="0" rIns="0" bIns="0" rtlCol="0"/>
          <a:lstStyle/>
          <a:p>
            <a:endParaRPr dirty="0"/>
          </a:p>
        </p:txBody>
      </p:sp>
      <p:sp>
        <p:nvSpPr>
          <p:cNvPr id="74" name="object 7">
            <a:extLst>
              <a:ext uri="{FF2B5EF4-FFF2-40B4-BE49-F238E27FC236}">
                <a16:creationId xmlns:a16="http://schemas.microsoft.com/office/drawing/2014/main" id="{9DEE85FB-B245-4B96-8592-1E60D9ED592A}"/>
              </a:ext>
            </a:extLst>
          </p:cNvPr>
          <p:cNvSpPr txBox="1"/>
          <p:nvPr/>
        </p:nvSpPr>
        <p:spPr>
          <a:xfrm>
            <a:off x="7943934" y="2226202"/>
            <a:ext cx="872490" cy="197490"/>
          </a:xfrm>
          <a:prstGeom prst="rect">
            <a:avLst/>
          </a:prstGeom>
        </p:spPr>
        <p:txBody>
          <a:bodyPr vert="horz" wrap="square" lIns="0" tIns="12700" rIns="0" bIns="0" rtlCol="0">
            <a:spAutoFit/>
          </a:bodyPr>
          <a:lstStyle/>
          <a:p>
            <a:pPr marL="12700">
              <a:lnSpc>
                <a:spcPct val="100000"/>
              </a:lnSpc>
              <a:spcBef>
                <a:spcPts val="100"/>
              </a:spcBef>
            </a:pPr>
            <a:r>
              <a:rPr lang="en-CA" sz="1200" spc="15" dirty="0">
                <a:solidFill>
                  <a:schemeClr val="bg1">
                    <a:lumMod val="85000"/>
                  </a:schemeClr>
                </a:solidFill>
                <a:latin typeface="Arial"/>
                <a:cs typeface="Arial"/>
              </a:rPr>
              <a:t>Foliar</a:t>
            </a:r>
            <a:endParaRPr sz="1200" dirty="0">
              <a:solidFill>
                <a:schemeClr val="bg1">
                  <a:lumMod val="85000"/>
                </a:schemeClr>
              </a:solidFill>
              <a:latin typeface="Arial"/>
              <a:cs typeface="Arial"/>
            </a:endParaRPr>
          </a:p>
        </p:txBody>
      </p:sp>
      <p:sp>
        <p:nvSpPr>
          <p:cNvPr id="75" name="object 28">
            <a:extLst>
              <a:ext uri="{FF2B5EF4-FFF2-40B4-BE49-F238E27FC236}">
                <a16:creationId xmlns:a16="http://schemas.microsoft.com/office/drawing/2014/main" id="{58CE2C4A-DCAF-46CD-A93F-F271EB987ED4}"/>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a:lnSpc>
                <a:spcPts val="1475"/>
              </a:lnSpc>
            </a:pPr>
            <a:fld id="{81D60167-4931-47E6-BA6A-407CBD079E47}" type="slidenum">
              <a:rPr spc="-5" dirty="0"/>
              <a:t>12</a:t>
            </a:fld>
            <a:endParaRPr spc="-5" dirty="0"/>
          </a:p>
        </p:txBody>
      </p:sp>
      <p:sp>
        <p:nvSpPr>
          <p:cNvPr id="59" name="object 29">
            <a:extLst>
              <a:ext uri="{FF2B5EF4-FFF2-40B4-BE49-F238E27FC236}">
                <a16:creationId xmlns:a16="http://schemas.microsoft.com/office/drawing/2014/main" id="{8A7D65EE-A8FD-4B15-A5BC-D65EFC4BA204}"/>
              </a:ext>
            </a:extLst>
          </p:cNvPr>
          <p:cNvSpPr/>
          <p:nvPr/>
        </p:nvSpPr>
        <p:spPr>
          <a:xfrm>
            <a:off x="4598107" y="2698147"/>
            <a:ext cx="2701291" cy="45719"/>
          </a:xfrm>
          <a:custGeom>
            <a:avLst/>
            <a:gdLst/>
            <a:ahLst/>
            <a:cxnLst/>
            <a:rect l="l" t="t" r="r" b="b"/>
            <a:pathLst>
              <a:path w="2968625">
                <a:moveTo>
                  <a:pt x="0" y="0"/>
                </a:moveTo>
                <a:lnTo>
                  <a:pt x="2968523" y="0"/>
                </a:lnTo>
              </a:path>
            </a:pathLst>
          </a:custGeom>
          <a:ln w="41275">
            <a:solidFill>
              <a:srgbClr val="3A9D58">
                <a:alpha val="15000"/>
              </a:srgbClr>
            </a:solidFill>
          </a:ln>
        </p:spPr>
        <p:txBody>
          <a:bodyPr wrap="square" lIns="0" tIns="0" rIns="0" bIns="0" rtlCol="0"/>
          <a:lstStyle/>
          <a:p>
            <a:endParaRPr dirty="0"/>
          </a:p>
        </p:txBody>
      </p:sp>
      <p:grpSp>
        <p:nvGrpSpPr>
          <p:cNvPr id="60" name="Group 59">
            <a:extLst>
              <a:ext uri="{FF2B5EF4-FFF2-40B4-BE49-F238E27FC236}">
                <a16:creationId xmlns:a16="http://schemas.microsoft.com/office/drawing/2014/main" id="{9C2BD556-7E2C-497B-8C58-E11C6044D0DF}"/>
              </a:ext>
            </a:extLst>
          </p:cNvPr>
          <p:cNvGrpSpPr/>
          <p:nvPr/>
        </p:nvGrpSpPr>
        <p:grpSpPr>
          <a:xfrm>
            <a:off x="7221244" y="2595002"/>
            <a:ext cx="125101" cy="224398"/>
            <a:chOff x="7113748" y="2166324"/>
            <a:chExt cx="125101" cy="224398"/>
          </a:xfrm>
        </p:grpSpPr>
        <p:sp>
          <p:nvSpPr>
            <p:cNvPr id="61" name="object 30">
              <a:extLst>
                <a:ext uri="{FF2B5EF4-FFF2-40B4-BE49-F238E27FC236}">
                  <a16:creationId xmlns:a16="http://schemas.microsoft.com/office/drawing/2014/main" id="{69EAABA3-8D47-4C6A-8A5D-3D9506172232}"/>
                </a:ext>
              </a:extLst>
            </p:cNvPr>
            <p:cNvSpPr/>
            <p:nvPr/>
          </p:nvSpPr>
          <p:spPr>
            <a:xfrm>
              <a:off x="7113754" y="2166324"/>
              <a:ext cx="125095" cy="125095"/>
            </a:xfrm>
            <a:custGeom>
              <a:avLst/>
              <a:gdLst/>
              <a:ahLst/>
              <a:cxnLst/>
              <a:rect l="l" t="t" r="r" b="b"/>
              <a:pathLst>
                <a:path w="125095" h="125094">
                  <a:moveTo>
                    <a:pt x="0" y="0"/>
                  </a:moveTo>
                  <a:lnTo>
                    <a:pt x="124739" y="124739"/>
                  </a:lnTo>
                </a:path>
              </a:pathLst>
            </a:custGeom>
            <a:ln w="36296">
              <a:solidFill>
                <a:srgbClr val="3A9D58">
                  <a:alpha val="15000"/>
                </a:srgbClr>
              </a:solidFill>
            </a:ln>
          </p:spPr>
          <p:txBody>
            <a:bodyPr wrap="square" lIns="0" tIns="0" rIns="0" bIns="0" rtlCol="0"/>
            <a:lstStyle/>
            <a:p>
              <a:endParaRPr dirty="0"/>
            </a:p>
          </p:txBody>
        </p:sp>
        <p:sp>
          <p:nvSpPr>
            <p:cNvPr id="62" name="object 31">
              <a:extLst>
                <a:ext uri="{FF2B5EF4-FFF2-40B4-BE49-F238E27FC236}">
                  <a16:creationId xmlns:a16="http://schemas.microsoft.com/office/drawing/2014/main" id="{5DDFF1DF-161C-4894-91A9-5B54A22AFDE1}"/>
                </a:ext>
              </a:extLst>
            </p:cNvPr>
            <p:cNvSpPr/>
            <p:nvPr/>
          </p:nvSpPr>
          <p:spPr>
            <a:xfrm>
              <a:off x="7113748" y="2265627"/>
              <a:ext cx="125095" cy="125095"/>
            </a:xfrm>
            <a:custGeom>
              <a:avLst/>
              <a:gdLst/>
              <a:ahLst/>
              <a:cxnLst/>
              <a:rect l="l" t="t" r="r" b="b"/>
              <a:pathLst>
                <a:path w="125095" h="125094">
                  <a:moveTo>
                    <a:pt x="0" y="124739"/>
                  </a:moveTo>
                  <a:lnTo>
                    <a:pt x="124739" y="0"/>
                  </a:lnTo>
                </a:path>
              </a:pathLst>
            </a:custGeom>
            <a:ln w="36296">
              <a:solidFill>
                <a:srgbClr val="3A9D58">
                  <a:alpha val="15000"/>
                </a:srgbClr>
              </a:solidFill>
            </a:ln>
          </p:spPr>
          <p:txBody>
            <a:bodyPr wrap="square" lIns="0" tIns="0" rIns="0" bIns="0" rtlCol="0"/>
            <a:lstStyle/>
            <a:p>
              <a:endParaRPr dirty="0"/>
            </a:p>
          </p:txBody>
        </p:sp>
      </p:grpSp>
      <p:grpSp>
        <p:nvGrpSpPr>
          <p:cNvPr id="66" name="Group 65">
            <a:extLst>
              <a:ext uri="{FF2B5EF4-FFF2-40B4-BE49-F238E27FC236}">
                <a16:creationId xmlns:a16="http://schemas.microsoft.com/office/drawing/2014/main" id="{6E2BC8F7-51B2-45DD-B07C-50CC2CC59AD1}"/>
              </a:ext>
            </a:extLst>
          </p:cNvPr>
          <p:cNvGrpSpPr/>
          <p:nvPr/>
        </p:nvGrpSpPr>
        <p:grpSpPr>
          <a:xfrm>
            <a:off x="4343400" y="5308980"/>
            <a:ext cx="3023897" cy="224398"/>
            <a:chOff x="4367503" y="4195202"/>
            <a:chExt cx="3023897" cy="224398"/>
          </a:xfrm>
        </p:grpSpPr>
        <p:sp>
          <p:nvSpPr>
            <p:cNvPr id="67" name="object 17">
              <a:extLst>
                <a:ext uri="{FF2B5EF4-FFF2-40B4-BE49-F238E27FC236}">
                  <a16:creationId xmlns:a16="http://schemas.microsoft.com/office/drawing/2014/main" id="{1C1F183A-1F75-4154-9749-2EC97F819327}"/>
                </a:ext>
              </a:extLst>
            </p:cNvPr>
            <p:cNvSpPr/>
            <p:nvPr/>
          </p:nvSpPr>
          <p:spPr>
            <a:xfrm>
              <a:off x="4367503" y="4307233"/>
              <a:ext cx="3001010" cy="0"/>
            </a:xfrm>
            <a:custGeom>
              <a:avLst/>
              <a:gdLst/>
              <a:ahLst/>
              <a:cxnLst/>
              <a:rect l="l" t="t" r="r" b="b"/>
              <a:pathLst>
                <a:path w="3001009">
                  <a:moveTo>
                    <a:pt x="0" y="0"/>
                  </a:moveTo>
                  <a:lnTo>
                    <a:pt x="3000959" y="0"/>
                  </a:lnTo>
                </a:path>
              </a:pathLst>
            </a:custGeom>
            <a:ln w="41275">
              <a:solidFill>
                <a:srgbClr val="E30613">
                  <a:alpha val="15000"/>
                </a:srgbClr>
              </a:solidFill>
            </a:ln>
          </p:spPr>
          <p:txBody>
            <a:bodyPr wrap="square" lIns="0" tIns="0" rIns="0" bIns="0" rtlCol="0"/>
            <a:lstStyle/>
            <a:p>
              <a:endParaRPr dirty="0"/>
            </a:p>
          </p:txBody>
        </p:sp>
        <p:grpSp>
          <p:nvGrpSpPr>
            <p:cNvPr id="68" name="Group 67">
              <a:extLst>
                <a:ext uri="{FF2B5EF4-FFF2-40B4-BE49-F238E27FC236}">
                  <a16:creationId xmlns:a16="http://schemas.microsoft.com/office/drawing/2014/main" id="{5793326A-25AB-4D32-8F1F-F3B4C3487A27}"/>
                </a:ext>
              </a:extLst>
            </p:cNvPr>
            <p:cNvGrpSpPr/>
            <p:nvPr/>
          </p:nvGrpSpPr>
          <p:grpSpPr>
            <a:xfrm>
              <a:off x="7266299" y="4195202"/>
              <a:ext cx="125101" cy="224398"/>
              <a:chOff x="7113748" y="4124579"/>
              <a:chExt cx="125101" cy="224398"/>
            </a:xfrm>
          </p:grpSpPr>
          <p:sp>
            <p:nvSpPr>
              <p:cNvPr id="76" name="object 18">
                <a:extLst>
                  <a:ext uri="{FF2B5EF4-FFF2-40B4-BE49-F238E27FC236}">
                    <a16:creationId xmlns:a16="http://schemas.microsoft.com/office/drawing/2014/main" id="{F67EEED5-A1E6-4A90-88AF-053F3A7A24ED}"/>
                  </a:ext>
                </a:extLst>
              </p:cNvPr>
              <p:cNvSpPr/>
              <p:nvPr/>
            </p:nvSpPr>
            <p:spPr>
              <a:xfrm>
                <a:off x="7113754" y="4124579"/>
                <a:ext cx="125095" cy="125095"/>
              </a:xfrm>
              <a:custGeom>
                <a:avLst/>
                <a:gdLst/>
                <a:ahLst/>
                <a:cxnLst/>
                <a:rect l="l" t="t" r="r" b="b"/>
                <a:pathLst>
                  <a:path w="125095" h="125095">
                    <a:moveTo>
                      <a:pt x="0" y="0"/>
                    </a:moveTo>
                    <a:lnTo>
                      <a:pt x="124739" y="124739"/>
                    </a:lnTo>
                  </a:path>
                </a:pathLst>
              </a:custGeom>
              <a:ln w="36296">
                <a:solidFill>
                  <a:srgbClr val="E30613">
                    <a:alpha val="15000"/>
                  </a:srgbClr>
                </a:solidFill>
              </a:ln>
            </p:spPr>
            <p:txBody>
              <a:bodyPr wrap="square" lIns="0" tIns="0" rIns="0" bIns="0" rtlCol="0"/>
              <a:lstStyle/>
              <a:p>
                <a:endParaRPr dirty="0"/>
              </a:p>
            </p:txBody>
          </p:sp>
          <p:sp>
            <p:nvSpPr>
              <p:cNvPr id="77" name="object 19">
                <a:extLst>
                  <a:ext uri="{FF2B5EF4-FFF2-40B4-BE49-F238E27FC236}">
                    <a16:creationId xmlns:a16="http://schemas.microsoft.com/office/drawing/2014/main" id="{776F3A1A-0DF5-4AC1-9CA0-6DB862DB1A33}"/>
                  </a:ext>
                </a:extLst>
              </p:cNvPr>
              <p:cNvSpPr/>
              <p:nvPr/>
            </p:nvSpPr>
            <p:spPr>
              <a:xfrm>
                <a:off x="7113748" y="4223882"/>
                <a:ext cx="125095" cy="125095"/>
              </a:xfrm>
              <a:custGeom>
                <a:avLst/>
                <a:gdLst/>
                <a:ahLst/>
                <a:cxnLst/>
                <a:rect l="l" t="t" r="r" b="b"/>
                <a:pathLst>
                  <a:path w="125095" h="125095">
                    <a:moveTo>
                      <a:pt x="0" y="124739"/>
                    </a:moveTo>
                    <a:lnTo>
                      <a:pt x="124739" y="0"/>
                    </a:lnTo>
                  </a:path>
                </a:pathLst>
              </a:custGeom>
              <a:ln w="36296">
                <a:solidFill>
                  <a:srgbClr val="E30613">
                    <a:alpha val="15000"/>
                  </a:srgbClr>
                </a:solidFill>
              </a:ln>
            </p:spPr>
            <p:txBody>
              <a:bodyPr wrap="square" lIns="0" tIns="0" rIns="0" bIns="0" rtlCol="0"/>
              <a:lstStyle/>
              <a:p>
                <a:endParaRPr dirty="0"/>
              </a:p>
            </p:txBody>
          </p:sp>
        </p:grpSp>
      </p:grpSp>
      <p:grpSp>
        <p:nvGrpSpPr>
          <p:cNvPr id="78" name="Group 77">
            <a:extLst>
              <a:ext uri="{FF2B5EF4-FFF2-40B4-BE49-F238E27FC236}">
                <a16:creationId xmlns:a16="http://schemas.microsoft.com/office/drawing/2014/main" id="{3BD30FCF-6400-466C-863B-C0CAE321D552}"/>
              </a:ext>
            </a:extLst>
          </p:cNvPr>
          <p:cNvGrpSpPr/>
          <p:nvPr/>
        </p:nvGrpSpPr>
        <p:grpSpPr>
          <a:xfrm>
            <a:off x="4343400" y="5795402"/>
            <a:ext cx="3023897" cy="224398"/>
            <a:chOff x="4367503" y="4195202"/>
            <a:chExt cx="3023897" cy="224398"/>
          </a:xfrm>
        </p:grpSpPr>
        <p:sp>
          <p:nvSpPr>
            <p:cNvPr id="81" name="object 17">
              <a:extLst>
                <a:ext uri="{FF2B5EF4-FFF2-40B4-BE49-F238E27FC236}">
                  <a16:creationId xmlns:a16="http://schemas.microsoft.com/office/drawing/2014/main" id="{90236526-6D66-4558-B725-BBEEF37781A3}"/>
                </a:ext>
              </a:extLst>
            </p:cNvPr>
            <p:cNvSpPr/>
            <p:nvPr/>
          </p:nvSpPr>
          <p:spPr>
            <a:xfrm>
              <a:off x="4367503" y="4307233"/>
              <a:ext cx="3001010" cy="0"/>
            </a:xfrm>
            <a:custGeom>
              <a:avLst/>
              <a:gdLst/>
              <a:ahLst/>
              <a:cxnLst/>
              <a:rect l="l" t="t" r="r" b="b"/>
              <a:pathLst>
                <a:path w="3001009">
                  <a:moveTo>
                    <a:pt x="0" y="0"/>
                  </a:moveTo>
                  <a:lnTo>
                    <a:pt x="3000959" y="0"/>
                  </a:lnTo>
                </a:path>
              </a:pathLst>
            </a:custGeom>
            <a:ln w="41275">
              <a:solidFill>
                <a:srgbClr val="E30613">
                  <a:alpha val="15000"/>
                </a:srgbClr>
              </a:solidFill>
            </a:ln>
          </p:spPr>
          <p:txBody>
            <a:bodyPr wrap="square" lIns="0" tIns="0" rIns="0" bIns="0" rtlCol="0"/>
            <a:lstStyle/>
            <a:p>
              <a:endParaRPr dirty="0"/>
            </a:p>
          </p:txBody>
        </p:sp>
        <p:grpSp>
          <p:nvGrpSpPr>
            <p:cNvPr id="82" name="Group 81">
              <a:extLst>
                <a:ext uri="{FF2B5EF4-FFF2-40B4-BE49-F238E27FC236}">
                  <a16:creationId xmlns:a16="http://schemas.microsoft.com/office/drawing/2014/main" id="{4EA699F0-2072-4C37-B3E7-C43B697EDB4A}"/>
                </a:ext>
              </a:extLst>
            </p:cNvPr>
            <p:cNvGrpSpPr/>
            <p:nvPr/>
          </p:nvGrpSpPr>
          <p:grpSpPr>
            <a:xfrm>
              <a:off x="7266299" y="4195202"/>
              <a:ext cx="125101" cy="224398"/>
              <a:chOff x="7113748" y="4124579"/>
              <a:chExt cx="125101" cy="224398"/>
            </a:xfrm>
          </p:grpSpPr>
          <p:sp>
            <p:nvSpPr>
              <p:cNvPr id="83" name="object 18">
                <a:extLst>
                  <a:ext uri="{FF2B5EF4-FFF2-40B4-BE49-F238E27FC236}">
                    <a16:creationId xmlns:a16="http://schemas.microsoft.com/office/drawing/2014/main" id="{6594BBEE-37C8-417C-9F3E-D3385190374E}"/>
                  </a:ext>
                </a:extLst>
              </p:cNvPr>
              <p:cNvSpPr/>
              <p:nvPr/>
            </p:nvSpPr>
            <p:spPr>
              <a:xfrm>
                <a:off x="7113754" y="4124579"/>
                <a:ext cx="125095" cy="125095"/>
              </a:xfrm>
              <a:custGeom>
                <a:avLst/>
                <a:gdLst/>
                <a:ahLst/>
                <a:cxnLst/>
                <a:rect l="l" t="t" r="r" b="b"/>
                <a:pathLst>
                  <a:path w="125095" h="125095">
                    <a:moveTo>
                      <a:pt x="0" y="0"/>
                    </a:moveTo>
                    <a:lnTo>
                      <a:pt x="124739" y="124739"/>
                    </a:lnTo>
                  </a:path>
                </a:pathLst>
              </a:custGeom>
              <a:ln w="36296">
                <a:solidFill>
                  <a:srgbClr val="E30613">
                    <a:alpha val="15000"/>
                  </a:srgbClr>
                </a:solidFill>
              </a:ln>
            </p:spPr>
            <p:txBody>
              <a:bodyPr wrap="square" lIns="0" tIns="0" rIns="0" bIns="0" rtlCol="0"/>
              <a:lstStyle/>
              <a:p>
                <a:endParaRPr dirty="0"/>
              </a:p>
            </p:txBody>
          </p:sp>
          <p:sp>
            <p:nvSpPr>
              <p:cNvPr id="84" name="object 19">
                <a:extLst>
                  <a:ext uri="{FF2B5EF4-FFF2-40B4-BE49-F238E27FC236}">
                    <a16:creationId xmlns:a16="http://schemas.microsoft.com/office/drawing/2014/main" id="{16F08AEE-143B-4621-9797-A1D186C75766}"/>
                  </a:ext>
                </a:extLst>
              </p:cNvPr>
              <p:cNvSpPr/>
              <p:nvPr/>
            </p:nvSpPr>
            <p:spPr>
              <a:xfrm>
                <a:off x="7113748" y="4223882"/>
                <a:ext cx="125095" cy="125095"/>
              </a:xfrm>
              <a:custGeom>
                <a:avLst/>
                <a:gdLst/>
                <a:ahLst/>
                <a:cxnLst/>
                <a:rect l="l" t="t" r="r" b="b"/>
                <a:pathLst>
                  <a:path w="125095" h="125095">
                    <a:moveTo>
                      <a:pt x="0" y="124739"/>
                    </a:moveTo>
                    <a:lnTo>
                      <a:pt x="124739" y="0"/>
                    </a:lnTo>
                  </a:path>
                </a:pathLst>
              </a:custGeom>
              <a:ln w="36296">
                <a:solidFill>
                  <a:srgbClr val="E30613">
                    <a:alpha val="15000"/>
                  </a:srgbClr>
                </a:solidFill>
              </a:ln>
            </p:spPr>
            <p:txBody>
              <a:bodyPr wrap="square" lIns="0" tIns="0" rIns="0" bIns="0" rtlCol="0"/>
              <a:lstStyle/>
              <a:p>
                <a:endParaRPr dirty="0"/>
              </a:p>
            </p:txBody>
          </p:sp>
        </p:grpSp>
      </p:grpSp>
      <p:grpSp>
        <p:nvGrpSpPr>
          <p:cNvPr id="52" name="Group 51">
            <a:extLst>
              <a:ext uri="{FF2B5EF4-FFF2-40B4-BE49-F238E27FC236}">
                <a16:creationId xmlns:a16="http://schemas.microsoft.com/office/drawing/2014/main" id="{77BA6A37-2FAA-4C95-B053-EF6018DB6EBE}"/>
              </a:ext>
            </a:extLst>
          </p:cNvPr>
          <p:cNvGrpSpPr/>
          <p:nvPr/>
        </p:nvGrpSpPr>
        <p:grpSpPr>
          <a:xfrm>
            <a:off x="3033888" y="5270118"/>
            <a:ext cx="1143863" cy="1054482"/>
            <a:chOff x="2979815" y="5193918"/>
            <a:chExt cx="1143863" cy="1054482"/>
          </a:xfrm>
        </p:grpSpPr>
        <p:sp>
          <p:nvSpPr>
            <p:cNvPr id="85" name="object 42">
              <a:extLst>
                <a:ext uri="{FF2B5EF4-FFF2-40B4-BE49-F238E27FC236}">
                  <a16:creationId xmlns:a16="http://schemas.microsoft.com/office/drawing/2014/main" id="{8D792057-87F3-4DD0-A1CB-3A629D70A298}"/>
                </a:ext>
              </a:extLst>
            </p:cNvPr>
            <p:cNvSpPr/>
            <p:nvPr/>
          </p:nvSpPr>
          <p:spPr>
            <a:xfrm>
              <a:off x="2979815" y="5193918"/>
              <a:ext cx="1143863" cy="1054482"/>
            </a:xfrm>
            <a:custGeom>
              <a:avLst/>
              <a:gdLst/>
              <a:ahLst/>
              <a:cxnLst/>
              <a:rect l="l" t="t" r="r" b="b"/>
              <a:pathLst>
                <a:path w="1645920" h="1645920">
                  <a:moveTo>
                    <a:pt x="822960" y="1645920"/>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20" y="822960"/>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60"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60"/>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60" y="1645920"/>
                  </a:lnTo>
                  <a:close/>
                </a:path>
              </a:pathLst>
            </a:custGeom>
            <a:ln w="12700">
              <a:solidFill>
                <a:schemeClr val="tx2">
                  <a:lumMod val="20000"/>
                  <a:lumOff val="80000"/>
                </a:schemeClr>
              </a:solidFill>
            </a:ln>
          </p:spPr>
          <p:txBody>
            <a:bodyPr wrap="square" lIns="0" tIns="0" rIns="0" bIns="0" rtlCol="0"/>
            <a:lstStyle/>
            <a:p>
              <a:endParaRPr dirty="0"/>
            </a:p>
          </p:txBody>
        </p:sp>
        <p:sp>
          <p:nvSpPr>
            <p:cNvPr id="87" name="object 43">
              <a:extLst>
                <a:ext uri="{FF2B5EF4-FFF2-40B4-BE49-F238E27FC236}">
                  <a16:creationId xmlns:a16="http://schemas.microsoft.com/office/drawing/2014/main" id="{D9FFD343-063A-4F4A-B7B3-5E9884DD9B09}"/>
                </a:ext>
              </a:extLst>
            </p:cNvPr>
            <p:cNvSpPr/>
            <p:nvPr/>
          </p:nvSpPr>
          <p:spPr>
            <a:xfrm>
              <a:off x="3105419" y="5307557"/>
              <a:ext cx="898101" cy="821813"/>
            </a:xfrm>
            <a:custGeom>
              <a:avLst/>
              <a:gdLst/>
              <a:ahLst/>
              <a:cxnLst/>
              <a:rect l="l" t="t" r="r" b="b"/>
              <a:pathLst>
                <a:path w="1409064" h="1409064">
                  <a:moveTo>
                    <a:pt x="704367" y="0"/>
                  </a:move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close/>
                </a:path>
              </a:pathLst>
            </a:custGeom>
            <a:solidFill>
              <a:srgbClr val="FFFFFF"/>
            </a:solidFill>
            <a:ln>
              <a:solidFill>
                <a:schemeClr val="tx2">
                  <a:lumMod val="20000"/>
                  <a:lumOff val="80000"/>
                </a:schemeClr>
              </a:solidFill>
            </a:ln>
          </p:spPr>
          <p:txBody>
            <a:bodyPr wrap="square" lIns="0" tIns="0" rIns="0" bIns="0" rtlCol="0"/>
            <a:lstStyle/>
            <a:p>
              <a:endParaRPr dirty="0">
                <a:latin typeface="Abadi" panose="020B0604020104020204" pitchFamily="34" charset="0"/>
              </a:endParaRPr>
            </a:p>
          </p:txBody>
        </p:sp>
      </p:grpSp>
      <p:sp>
        <p:nvSpPr>
          <p:cNvPr id="89" name="object 41">
            <a:extLst>
              <a:ext uri="{FF2B5EF4-FFF2-40B4-BE49-F238E27FC236}">
                <a16:creationId xmlns:a16="http://schemas.microsoft.com/office/drawing/2014/main" id="{7DA2A36C-6892-4070-8A10-FC894901ADBC}"/>
              </a:ext>
            </a:extLst>
          </p:cNvPr>
          <p:cNvSpPr txBox="1"/>
          <p:nvPr/>
        </p:nvSpPr>
        <p:spPr>
          <a:xfrm>
            <a:off x="226822" y="4054321"/>
            <a:ext cx="2492120" cy="212879"/>
          </a:xfrm>
          <a:prstGeom prst="rect">
            <a:avLst/>
          </a:prstGeom>
        </p:spPr>
        <p:txBody>
          <a:bodyPr vert="horz" wrap="square" lIns="0" tIns="12700" rIns="0" bIns="0" rtlCol="0">
            <a:spAutoFit/>
          </a:bodyPr>
          <a:lstStyle/>
          <a:p>
            <a:pPr marL="12700">
              <a:lnSpc>
                <a:spcPct val="100000"/>
              </a:lnSpc>
              <a:spcBef>
                <a:spcPts val="100"/>
              </a:spcBef>
            </a:pPr>
            <a:r>
              <a:rPr lang="en-US" sz="1300" b="1" spc="5" dirty="0">
                <a:solidFill>
                  <a:schemeClr val="bg1">
                    <a:lumMod val="85000"/>
                  </a:schemeClr>
                </a:solidFill>
                <a:latin typeface="Arial"/>
                <a:cs typeface="Arial"/>
              </a:rPr>
              <a:t>In-licensed biological strains</a:t>
            </a:r>
            <a:endParaRPr sz="1300" b="1" spc="5" dirty="0">
              <a:solidFill>
                <a:schemeClr val="bg1">
                  <a:lumMod val="85000"/>
                </a:schemeClr>
              </a:solidFill>
              <a:latin typeface="Arial"/>
              <a:cs typeface="Arial"/>
            </a:endParaRPr>
          </a:p>
        </p:txBody>
      </p:sp>
      <p:sp>
        <p:nvSpPr>
          <p:cNvPr id="90" name="object 41">
            <a:extLst>
              <a:ext uri="{FF2B5EF4-FFF2-40B4-BE49-F238E27FC236}">
                <a16:creationId xmlns:a16="http://schemas.microsoft.com/office/drawing/2014/main" id="{66588515-F136-4AF4-A4D7-D8C06F377A9C}"/>
              </a:ext>
            </a:extLst>
          </p:cNvPr>
          <p:cNvSpPr txBox="1"/>
          <p:nvPr/>
        </p:nvSpPr>
        <p:spPr>
          <a:xfrm>
            <a:off x="1133254" y="5637644"/>
            <a:ext cx="1501775" cy="382156"/>
          </a:xfrm>
          <a:prstGeom prst="rect">
            <a:avLst/>
          </a:prstGeom>
        </p:spPr>
        <p:txBody>
          <a:bodyPr vert="horz" wrap="square" lIns="0" tIns="12700" rIns="0" bIns="0" rtlCol="0">
            <a:spAutoFit/>
          </a:bodyPr>
          <a:lstStyle/>
          <a:p>
            <a:pPr marL="12700" algn="r">
              <a:lnSpc>
                <a:spcPct val="100000"/>
              </a:lnSpc>
              <a:spcBef>
                <a:spcPts val="100"/>
              </a:spcBef>
            </a:pPr>
            <a:r>
              <a:rPr lang="en-US" sz="1200" b="1" i="1" spc="15" dirty="0">
                <a:solidFill>
                  <a:schemeClr val="bg1">
                    <a:lumMod val="85000"/>
                  </a:schemeClr>
                </a:solidFill>
                <a:latin typeface="Arial"/>
                <a:cs typeface="Arial"/>
              </a:rPr>
              <a:t>Other biological strains</a:t>
            </a:r>
            <a:endParaRPr sz="1200" dirty="0">
              <a:solidFill>
                <a:schemeClr val="bg1">
                  <a:lumMod val="85000"/>
                </a:schemeClr>
              </a:solidFill>
              <a:latin typeface="Arial"/>
              <a:cs typeface="Arial"/>
            </a:endParaRPr>
          </a:p>
        </p:txBody>
      </p:sp>
      <p:sp>
        <p:nvSpPr>
          <p:cNvPr id="51" name="TextBox 50">
            <a:extLst>
              <a:ext uri="{FF2B5EF4-FFF2-40B4-BE49-F238E27FC236}">
                <a16:creationId xmlns:a16="http://schemas.microsoft.com/office/drawing/2014/main" id="{CCDCCC32-3003-4130-8A7B-5F6945A48CE5}"/>
              </a:ext>
            </a:extLst>
          </p:cNvPr>
          <p:cNvSpPr txBox="1"/>
          <p:nvPr/>
        </p:nvSpPr>
        <p:spPr>
          <a:xfrm>
            <a:off x="3172740" y="5637244"/>
            <a:ext cx="898101" cy="246221"/>
          </a:xfrm>
          <a:prstGeom prst="rect">
            <a:avLst/>
          </a:prstGeom>
          <a:noFill/>
        </p:spPr>
        <p:txBody>
          <a:bodyPr wrap="square" rtlCol="0">
            <a:spAutoFit/>
          </a:bodyPr>
          <a:lstStyle/>
          <a:p>
            <a:r>
              <a:rPr lang="en-US" sz="1000" dirty="0">
                <a:solidFill>
                  <a:schemeClr val="bg1">
                    <a:lumMod val="85000"/>
                  </a:schemeClr>
                </a:solidFill>
              </a:rPr>
              <a:t>Strains 1, 2, x</a:t>
            </a:r>
            <a:endParaRPr lang="en-CA" sz="1000" dirty="0">
              <a:solidFill>
                <a:schemeClr val="bg1">
                  <a:lumMod val="85000"/>
                </a:schemeClr>
              </a:solidFill>
            </a:endParaRPr>
          </a:p>
        </p:txBody>
      </p:sp>
      <p:sp>
        <p:nvSpPr>
          <p:cNvPr id="3" name="TextBox 2">
            <a:extLst>
              <a:ext uri="{FF2B5EF4-FFF2-40B4-BE49-F238E27FC236}">
                <a16:creationId xmlns:a16="http://schemas.microsoft.com/office/drawing/2014/main" id="{550F74D3-40DB-0166-EECB-5B2FA1EE0A6F}"/>
              </a:ext>
            </a:extLst>
          </p:cNvPr>
          <p:cNvSpPr txBox="1"/>
          <p:nvPr/>
        </p:nvSpPr>
        <p:spPr>
          <a:xfrm>
            <a:off x="5666157" y="3780718"/>
            <a:ext cx="580993" cy="369332"/>
          </a:xfrm>
          <a:prstGeom prst="rect">
            <a:avLst/>
          </a:prstGeom>
          <a:noFill/>
        </p:spPr>
        <p:txBody>
          <a:bodyPr wrap="none" rtlCol="0">
            <a:spAutoFit/>
          </a:bodyPr>
          <a:lstStyle/>
          <a:p>
            <a:r>
              <a:rPr lang="en-US" b="1" dirty="0">
                <a:solidFill>
                  <a:srgbClr val="7030A0"/>
                </a:solidFill>
              </a:rPr>
              <a:t>USA</a:t>
            </a:r>
          </a:p>
        </p:txBody>
      </p:sp>
    </p:spTree>
    <p:extLst>
      <p:ext uri="{BB962C8B-B14F-4D97-AF65-F5344CB8AC3E}">
        <p14:creationId xmlns:p14="http://schemas.microsoft.com/office/powerpoint/2010/main" val="3590780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3483" y="6235727"/>
            <a:ext cx="544075" cy="412756"/>
          </a:xfrm>
          <a:prstGeom prst="rect">
            <a:avLst/>
          </a:prstGeom>
          <a:blipFill>
            <a:blip r:embed="rId2" cstate="print"/>
            <a:stretch>
              <a:fillRect/>
            </a:stretch>
          </a:blipFill>
        </p:spPr>
        <p:txBody>
          <a:bodyPr wrap="square" lIns="0" tIns="0" rIns="0" bIns="0" rtlCol="0"/>
          <a:lstStyle/>
          <a:p>
            <a:endParaRPr dirty="0"/>
          </a:p>
        </p:txBody>
      </p:sp>
      <p:sp>
        <p:nvSpPr>
          <p:cNvPr id="11" name="object 11"/>
          <p:cNvSpPr txBox="1"/>
          <p:nvPr/>
        </p:nvSpPr>
        <p:spPr>
          <a:xfrm>
            <a:off x="1133254" y="1312733"/>
            <a:ext cx="2681682" cy="266098"/>
          </a:xfrm>
          <a:prstGeom prst="rect">
            <a:avLst/>
          </a:prstGeom>
        </p:spPr>
        <p:txBody>
          <a:bodyPr vert="horz" wrap="square" lIns="0" tIns="12065" rIns="0" bIns="0" rtlCol="0">
            <a:spAutoFit/>
          </a:bodyPr>
          <a:lstStyle/>
          <a:p>
            <a:pPr marL="12700" algn="ctr">
              <a:lnSpc>
                <a:spcPct val="100000"/>
              </a:lnSpc>
              <a:spcBef>
                <a:spcPts val="95"/>
              </a:spcBef>
            </a:pPr>
            <a:r>
              <a:rPr sz="1650" b="1" spc="5" dirty="0">
                <a:solidFill>
                  <a:srgbClr val="445569"/>
                </a:solidFill>
                <a:latin typeface="Arial"/>
                <a:cs typeface="Arial"/>
              </a:rPr>
              <a:t>Biological</a:t>
            </a:r>
            <a:r>
              <a:rPr sz="1650" b="1" spc="45" dirty="0">
                <a:solidFill>
                  <a:srgbClr val="445569"/>
                </a:solidFill>
                <a:latin typeface="Arial"/>
                <a:cs typeface="Arial"/>
              </a:rPr>
              <a:t> </a:t>
            </a:r>
            <a:r>
              <a:rPr sz="1650" b="1" spc="5" dirty="0">
                <a:solidFill>
                  <a:srgbClr val="445569"/>
                </a:solidFill>
                <a:latin typeface="Arial"/>
                <a:cs typeface="Arial"/>
              </a:rPr>
              <a:t>Control</a:t>
            </a:r>
            <a:r>
              <a:rPr sz="1650" b="1" spc="45" dirty="0">
                <a:solidFill>
                  <a:srgbClr val="445569"/>
                </a:solidFill>
                <a:latin typeface="Arial"/>
                <a:cs typeface="Arial"/>
              </a:rPr>
              <a:t> </a:t>
            </a:r>
            <a:r>
              <a:rPr sz="1650" b="1" spc="5" dirty="0">
                <a:solidFill>
                  <a:srgbClr val="445569"/>
                </a:solidFill>
                <a:latin typeface="Arial"/>
                <a:cs typeface="Arial"/>
              </a:rPr>
              <a:t>Agents</a:t>
            </a:r>
            <a:endParaRPr sz="1650" dirty="0">
              <a:solidFill>
                <a:srgbClr val="445569"/>
              </a:solidFill>
              <a:latin typeface="Arial"/>
              <a:cs typeface="Arial"/>
            </a:endParaRPr>
          </a:p>
        </p:txBody>
      </p:sp>
      <p:sp>
        <p:nvSpPr>
          <p:cNvPr id="13" name="object 13"/>
          <p:cNvSpPr/>
          <p:nvPr/>
        </p:nvSpPr>
        <p:spPr>
          <a:xfrm>
            <a:off x="7670875" y="4092416"/>
            <a:ext cx="1205713" cy="1205718"/>
          </a:xfrm>
          <a:prstGeom prst="rect">
            <a:avLst/>
          </a:prstGeom>
          <a:blipFill>
            <a:blip r:embed="rId3" cstate="print"/>
            <a:stretch>
              <a:fillRect/>
            </a:stretch>
          </a:blipFill>
        </p:spPr>
        <p:txBody>
          <a:bodyPr wrap="square" lIns="0" tIns="0" rIns="0" bIns="0" rtlCol="0"/>
          <a:lstStyle/>
          <a:p>
            <a:endParaRPr dirty="0"/>
          </a:p>
        </p:txBody>
      </p:sp>
      <p:sp>
        <p:nvSpPr>
          <p:cNvPr id="15" name="object 15"/>
          <p:cNvSpPr/>
          <p:nvPr/>
        </p:nvSpPr>
        <p:spPr>
          <a:xfrm>
            <a:off x="9392601" y="4092416"/>
            <a:ext cx="1205713" cy="1205718"/>
          </a:xfrm>
          <a:prstGeom prst="rect">
            <a:avLst/>
          </a:prstGeom>
          <a:blipFill>
            <a:blip r:embed="rId4" cstate="print"/>
            <a:stretch>
              <a:fillRect/>
            </a:stretch>
          </a:blipFill>
        </p:spPr>
        <p:txBody>
          <a:bodyPr wrap="square" lIns="0" tIns="0" rIns="0" bIns="0" rtlCol="0"/>
          <a:lstStyle/>
          <a:p>
            <a:endParaRPr dirty="0"/>
          </a:p>
        </p:txBody>
      </p:sp>
      <p:sp>
        <p:nvSpPr>
          <p:cNvPr id="16" name="object 16"/>
          <p:cNvSpPr txBox="1"/>
          <p:nvPr/>
        </p:nvSpPr>
        <p:spPr>
          <a:xfrm>
            <a:off x="8145109" y="5457178"/>
            <a:ext cx="1979295" cy="495300"/>
          </a:xfrm>
          <a:prstGeom prst="rect">
            <a:avLst/>
          </a:prstGeom>
        </p:spPr>
        <p:txBody>
          <a:bodyPr vert="horz" wrap="square" lIns="0" tIns="64769" rIns="0" bIns="0" rtlCol="0">
            <a:spAutoFit/>
          </a:bodyPr>
          <a:lstStyle/>
          <a:p>
            <a:pPr algn="ctr">
              <a:lnSpc>
                <a:spcPct val="100000"/>
              </a:lnSpc>
              <a:spcBef>
                <a:spcPts val="509"/>
              </a:spcBef>
            </a:pPr>
            <a:r>
              <a:rPr sz="1200" b="1" spc="15" dirty="0">
                <a:solidFill>
                  <a:srgbClr val="415568"/>
                </a:solidFill>
                <a:latin typeface="Arial"/>
                <a:cs typeface="Arial"/>
              </a:rPr>
              <a:t>Bee Vectoring</a:t>
            </a:r>
            <a:r>
              <a:rPr sz="1200" b="1" spc="35" dirty="0">
                <a:solidFill>
                  <a:srgbClr val="415568"/>
                </a:solidFill>
                <a:latin typeface="Arial"/>
                <a:cs typeface="Arial"/>
              </a:rPr>
              <a:t> </a:t>
            </a:r>
            <a:r>
              <a:rPr lang="en-US" sz="1200" b="1" spc="15" dirty="0">
                <a:solidFill>
                  <a:srgbClr val="415568"/>
                </a:solidFill>
                <a:latin typeface="Arial"/>
                <a:cs typeface="Arial"/>
              </a:rPr>
              <a:t>S</a:t>
            </a:r>
            <a:r>
              <a:rPr sz="1200" b="1" spc="15" dirty="0">
                <a:solidFill>
                  <a:srgbClr val="415568"/>
                </a:solidFill>
                <a:latin typeface="Arial"/>
                <a:cs typeface="Arial"/>
              </a:rPr>
              <a:t>ystems</a:t>
            </a:r>
            <a:endParaRPr sz="1200" dirty="0">
              <a:solidFill>
                <a:srgbClr val="415568"/>
              </a:solidFill>
              <a:latin typeface="Arial"/>
              <a:cs typeface="Arial"/>
            </a:endParaRPr>
          </a:p>
          <a:p>
            <a:pPr algn="ctr">
              <a:lnSpc>
                <a:spcPct val="100000"/>
              </a:lnSpc>
              <a:spcBef>
                <a:spcPts val="409"/>
              </a:spcBef>
            </a:pPr>
            <a:r>
              <a:rPr sz="1200" spc="10" dirty="0">
                <a:solidFill>
                  <a:srgbClr val="415568"/>
                </a:solidFill>
                <a:latin typeface="Arial"/>
                <a:cs typeface="Arial"/>
              </a:rPr>
              <a:t>(</a:t>
            </a:r>
            <a:r>
              <a:rPr sz="1200" spc="5" dirty="0">
                <a:solidFill>
                  <a:srgbClr val="415568"/>
                </a:solidFill>
                <a:latin typeface="Arial"/>
                <a:cs typeface="Arial"/>
              </a:rPr>
              <a:t>honeybees</a:t>
            </a:r>
            <a:r>
              <a:rPr lang="en-US" sz="1200" spc="5" dirty="0">
                <a:solidFill>
                  <a:srgbClr val="415568"/>
                </a:solidFill>
                <a:latin typeface="Arial"/>
                <a:cs typeface="Arial"/>
              </a:rPr>
              <a:t> &amp; bumble bees</a:t>
            </a:r>
            <a:r>
              <a:rPr sz="1200" spc="5" dirty="0">
                <a:solidFill>
                  <a:srgbClr val="415568"/>
                </a:solidFill>
                <a:latin typeface="Arial"/>
                <a:cs typeface="Arial"/>
              </a:rPr>
              <a:t>)</a:t>
            </a:r>
            <a:endParaRPr sz="1200" dirty="0">
              <a:solidFill>
                <a:srgbClr val="415568"/>
              </a:solidFill>
              <a:latin typeface="Arial"/>
              <a:cs typeface="Arial"/>
            </a:endParaRPr>
          </a:p>
        </p:txBody>
      </p:sp>
      <p:grpSp>
        <p:nvGrpSpPr>
          <p:cNvPr id="50" name="Group 49">
            <a:extLst>
              <a:ext uri="{FF2B5EF4-FFF2-40B4-BE49-F238E27FC236}">
                <a16:creationId xmlns:a16="http://schemas.microsoft.com/office/drawing/2014/main" id="{750E11C4-185D-4A6E-A26F-D1A3321E69A0}"/>
              </a:ext>
            </a:extLst>
          </p:cNvPr>
          <p:cNvGrpSpPr/>
          <p:nvPr/>
        </p:nvGrpSpPr>
        <p:grpSpPr>
          <a:xfrm>
            <a:off x="4343400" y="4831436"/>
            <a:ext cx="3023897" cy="224398"/>
            <a:chOff x="4367503" y="4195202"/>
            <a:chExt cx="3023897" cy="224398"/>
          </a:xfrm>
        </p:grpSpPr>
        <p:sp>
          <p:nvSpPr>
            <p:cNvPr id="17" name="object 17"/>
            <p:cNvSpPr/>
            <p:nvPr/>
          </p:nvSpPr>
          <p:spPr>
            <a:xfrm>
              <a:off x="4367503" y="4307233"/>
              <a:ext cx="3001010" cy="0"/>
            </a:xfrm>
            <a:custGeom>
              <a:avLst/>
              <a:gdLst/>
              <a:ahLst/>
              <a:cxnLst/>
              <a:rect l="l" t="t" r="r" b="b"/>
              <a:pathLst>
                <a:path w="3001009">
                  <a:moveTo>
                    <a:pt x="0" y="0"/>
                  </a:moveTo>
                  <a:lnTo>
                    <a:pt x="3000959" y="0"/>
                  </a:lnTo>
                </a:path>
              </a:pathLst>
            </a:custGeom>
            <a:ln w="41275">
              <a:solidFill>
                <a:srgbClr val="E30613">
                  <a:alpha val="15000"/>
                </a:srgbClr>
              </a:solidFill>
            </a:ln>
          </p:spPr>
          <p:txBody>
            <a:bodyPr wrap="square" lIns="0" tIns="0" rIns="0" bIns="0" rtlCol="0"/>
            <a:lstStyle/>
            <a:p>
              <a:endParaRPr dirty="0"/>
            </a:p>
          </p:txBody>
        </p:sp>
        <p:grpSp>
          <p:nvGrpSpPr>
            <p:cNvPr id="49" name="Group 48">
              <a:extLst>
                <a:ext uri="{FF2B5EF4-FFF2-40B4-BE49-F238E27FC236}">
                  <a16:creationId xmlns:a16="http://schemas.microsoft.com/office/drawing/2014/main" id="{07CFD172-03ED-4462-8EDF-040EDCF2EF41}"/>
                </a:ext>
              </a:extLst>
            </p:cNvPr>
            <p:cNvGrpSpPr/>
            <p:nvPr/>
          </p:nvGrpSpPr>
          <p:grpSpPr>
            <a:xfrm>
              <a:off x="7266299" y="4195202"/>
              <a:ext cx="125101" cy="224398"/>
              <a:chOff x="7113748" y="4124579"/>
              <a:chExt cx="125101" cy="224398"/>
            </a:xfrm>
          </p:grpSpPr>
          <p:sp>
            <p:nvSpPr>
              <p:cNvPr id="18" name="object 18"/>
              <p:cNvSpPr/>
              <p:nvPr/>
            </p:nvSpPr>
            <p:spPr>
              <a:xfrm>
                <a:off x="7113754" y="4124579"/>
                <a:ext cx="125095" cy="125095"/>
              </a:xfrm>
              <a:custGeom>
                <a:avLst/>
                <a:gdLst/>
                <a:ahLst/>
                <a:cxnLst/>
                <a:rect l="l" t="t" r="r" b="b"/>
                <a:pathLst>
                  <a:path w="125095" h="125095">
                    <a:moveTo>
                      <a:pt x="0" y="0"/>
                    </a:moveTo>
                    <a:lnTo>
                      <a:pt x="124739" y="124739"/>
                    </a:lnTo>
                  </a:path>
                </a:pathLst>
              </a:custGeom>
              <a:ln w="36296">
                <a:solidFill>
                  <a:srgbClr val="E30613">
                    <a:alpha val="15000"/>
                  </a:srgbClr>
                </a:solidFill>
              </a:ln>
            </p:spPr>
            <p:txBody>
              <a:bodyPr wrap="square" lIns="0" tIns="0" rIns="0" bIns="0" rtlCol="0"/>
              <a:lstStyle/>
              <a:p>
                <a:endParaRPr dirty="0"/>
              </a:p>
            </p:txBody>
          </p:sp>
          <p:sp>
            <p:nvSpPr>
              <p:cNvPr id="19" name="object 19"/>
              <p:cNvSpPr/>
              <p:nvPr/>
            </p:nvSpPr>
            <p:spPr>
              <a:xfrm>
                <a:off x="7113748" y="4223882"/>
                <a:ext cx="125095" cy="125095"/>
              </a:xfrm>
              <a:custGeom>
                <a:avLst/>
                <a:gdLst/>
                <a:ahLst/>
                <a:cxnLst/>
                <a:rect l="l" t="t" r="r" b="b"/>
                <a:pathLst>
                  <a:path w="125095" h="125095">
                    <a:moveTo>
                      <a:pt x="0" y="124739"/>
                    </a:moveTo>
                    <a:lnTo>
                      <a:pt x="124739" y="0"/>
                    </a:lnTo>
                  </a:path>
                </a:pathLst>
              </a:custGeom>
              <a:ln w="36296">
                <a:solidFill>
                  <a:srgbClr val="E30613">
                    <a:alpha val="15000"/>
                  </a:srgbClr>
                </a:solidFill>
              </a:ln>
            </p:spPr>
            <p:txBody>
              <a:bodyPr wrap="square" lIns="0" tIns="0" rIns="0" bIns="0" rtlCol="0"/>
              <a:lstStyle/>
              <a:p>
                <a:endParaRPr dirty="0"/>
              </a:p>
            </p:txBody>
          </p:sp>
        </p:grpSp>
      </p:grpSp>
      <p:grpSp>
        <p:nvGrpSpPr>
          <p:cNvPr id="53" name="Group 52">
            <a:extLst>
              <a:ext uri="{FF2B5EF4-FFF2-40B4-BE49-F238E27FC236}">
                <a16:creationId xmlns:a16="http://schemas.microsoft.com/office/drawing/2014/main" id="{64F9D226-F478-403A-AF92-A2E583BABFBA}"/>
              </a:ext>
            </a:extLst>
          </p:cNvPr>
          <p:cNvGrpSpPr/>
          <p:nvPr/>
        </p:nvGrpSpPr>
        <p:grpSpPr>
          <a:xfrm>
            <a:off x="4432300" y="3459019"/>
            <a:ext cx="2927290" cy="883880"/>
            <a:chOff x="4432300" y="3459019"/>
            <a:chExt cx="2927290" cy="883880"/>
          </a:xfrm>
        </p:grpSpPr>
        <p:sp>
          <p:nvSpPr>
            <p:cNvPr id="20" name="object 20"/>
            <p:cNvSpPr/>
            <p:nvPr/>
          </p:nvSpPr>
          <p:spPr>
            <a:xfrm>
              <a:off x="4432300" y="3459019"/>
              <a:ext cx="2882900" cy="765577"/>
            </a:xfrm>
            <a:custGeom>
              <a:avLst/>
              <a:gdLst/>
              <a:ahLst/>
              <a:cxnLst/>
              <a:rect l="l" t="t" r="r" b="b"/>
              <a:pathLst>
                <a:path w="2882900" h="332104">
                  <a:moveTo>
                    <a:pt x="0" y="0"/>
                  </a:moveTo>
                  <a:lnTo>
                    <a:pt x="1111910" y="0"/>
                  </a:lnTo>
                  <a:lnTo>
                    <a:pt x="1111910" y="331774"/>
                  </a:lnTo>
                  <a:lnTo>
                    <a:pt x="2882569" y="331774"/>
                  </a:lnTo>
                </a:path>
              </a:pathLst>
            </a:custGeom>
            <a:ln w="41275">
              <a:solidFill>
                <a:srgbClr val="7030A0"/>
              </a:solidFill>
            </a:ln>
          </p:spPr>
          <p:txBody>
            <a:bodyPr wrap="square" lIns="0" tIns="0" rIns="0" bIns="0" rtlCol="0"/>
            <a:lstStyle/>
            <a:p>
              <a:endParaRPr dirty="0">
                <a:solidFill>
                  <a:srgbClr val="00B0F0"/>
                </a:solidFill>
              </a:endParaRPr>
            </a:p>
          </p:txBody>
        </p:sp>
        <p:grpSp>
          <p:nvGrpSpPr>
            <p:cNvPr id="14" name="Group 13">
              <a:extLst>
                <a:ext uri="{FF2B5EF4-FFF2-40B4-BE49-F238E27FC236}">
                  <a16:creationId xmlns:a16="http://schemas.microsoft.com/office/drawing/2014/main" id="{01D0DCDF-6E28-4E56-AF39-B3102657A73B}"/>
                </a:ext>
              </a:extLst>
            </p:cNvPr>
            <p:cNvGrpSpPr/>
            <p:nvPr/>
          </p:nvGrpSpPr>
          <p:grpSpPr>
            <a:xfrm>
              <a:off x="7234489" y="4118502"/>
              <a:ext cx="125101" cy="224397"/>
              <a:chOff x="7113748" y="3678765"/>
              <a:chExt cx="125101" cy="224397"/>
            </a:xfrm>
          </p:grpSpPr>
          <p:sp>
            <p:nvSpPr>
              <p:cNvPr id="21" name="object 21"/>
              <p:cNvSpPr/>
              <p:nvPr/>
            </p:nvSpPr>
            <p:spPr>
              <a:xfrm>
                <a:off x="7113754" y="3678765"/>
                <a:ext cx="125095" cy="125095"/>
              </a:xfrm>
              <a:custGeom>
                <a:avLst/>
                <a:gdLst/>
                <a:ahLst/>
                <a:cxnLst/>
                <a:rect l="l" t="t" r="r" b="b"/>
                <a:pathLst>
                  <a:path w="125095" h="125095">
                    <a:moveTo>
                      <a:pt x="0" y="0"/>
                    </a:moveTo>
                    <a:lnTo>
                      <a:pt x="124739" y="124739"/>
                    </a:lnTo>
                  </a:path>
                </a:pathLst>
              </a:custGeom>
              <a:ln w="36296">
                <a:solidFill>
                  <a:srgbClr val="7030A0"/>
                </a:solidFill>
              </a:ln>
            </p:spPr>
            <p:txBody>
              <a:bodyPr wrap="square" lIns="0" tIns="0" rIns="0" bIns="0" rtlCol="0"/>
              <a:lstStyle/>
              <a:p>
                <a:endParaRPr dirty="0"/>
              </a:p>
            </p:txBody>
          </p:sp>
          <p:sp>
            <p:nvSpPr>
              <p:cNvPr id="22" name="object 22"/>
              <p:cNvSpPr/>
              <p:nvPr/>
            </p:nvSpPr>
            <p:spPr>
              <a:xfrm>
                <a:off x="7113748" y="3778067"/>
                <a:ext cx="125095" cy="125095"/>
              </a:xfrm>
              <a:custGeom>
                <a:avLst/>
                <a:gdLst/>
                <a:ahLst/>
                <a:cxnLst/>
                <a:rect l="l" t="t" r="r" b="b"/>
                <a:pathLst>
                  <a:path w="125095" h="125095">
                    <a:moveTo>
                      <a:pt x="0" y="124739"/>
                    </a:moveTo>
                    <a:lnTo>
                      <a:pt x="124739" y="0"/>
                    </a:lnTo>
                  </a:path>
                </a:pathLst>
              </a:custGeom>
              <a:ln w="36296">
                <a:solidFill>
                  <a:srgbClr val="7030A0"/>
                </a:solidFill>
              </a:ln>
            </p:spPr>
            <p:txBody>
              <a:bodyPr wrap="square" lIns="0" tIns="0" rIns="0" bIns="0" rtlCol="0"/>
              <a:lstStyle/>
              <a:p>
                <a:endParaRPr dirty="0"/>
              </a:p>
            </p:txBody>
          </p:sp>
        </p:grpSp>
      </p:grpSp>
      <p:sp>
        <p:nvSpPr>
          <p:cNvPr id="23" name="object 23"/>
          <p:cNvSpPr/>
          <p:nvPr/>
        </p:nvSpPr>
        <p:spPr>
          <a:xfrm flipV="1">
            <a:off x="4613910" y="3024897"/>
            <a:ext cx="2685488" cy="45719"/>
          </a:xfrm>
          <a:custGeom>
            <a:avLst/>
            <a:gdLst/>
            <a:ahLst/>
            <a:cxnLst/>
            <a:rect l="l" t="t" r="r" b="b"/>
            <a:pathLst>
              <a:path w="2701290">
                <a:moveTo>
                  <a:pt x="0" y="0"/>
                </a:moveTo>
                <a:lnTo>
                  <a:pt x="2701061" y="0"/>
                </a:lnTo>
              </a:path>
            </a:pathLst>
          </a:custGeom>
          <a:ln w="41275">
            <a:solidFill>
              <a:srgbClr val="3A9D58">
                <a:alpha val="15000"/>
              </a:srgbClr>
            </a:solidFill>
          </a:ln>
        </p:spPr>
        <p:txBody>
          <a:bodyPr wrap="square" lIns="0" tIns="0" rIns="0" bIns="0" rtlCol="0"/>
          <a:lstStyle/>
          <a:p>
            <a:endParaRPr dirty="0"/>
          </a:p>
        </p:txBody>
      </p:sp>
      <p:sp>
        <p:nvSpPr>
          <p:cNvPr id="24" name="object 24"/>
          <p:cNvSpPr/>
          <p:nvPr/>
        </p:nvSpPr>
        <p:spPr>
          <a:xfrm>
            <a:off x="7221244" y="2967464"/>
            <a:ext cx="125095" cy="125095"/>
          </a:xfrm>
          <a:custGeom>
            <a:avLst/>
            <a:gdLst/>
            <a:ahLst/>
            <a:cxnLst/>
            <a:rect l="l" t="t" r="r" b="b"/>
            <a:pathLst>
              <a:path w="125095" h="125094">
                <a:moveTo>
                  <a:pt x="0" y="0"/>
                </a:moveTo>
                <a:lnTo>
                  <a:pt x="124739" y="124739"/>
                </a:lnTo>
              </a:path>
            </a:pathLst>
          </a:custGeom>
          <a:ln w="36296">
            <a:solidFill>
              <a:srgbClr val="3A9D58">
                <a:alpha val="15000"/>
              </a:srgbClr>
            </a:solidFill>
          </a:ln>
        </p:spPr>
        <p:txBody>
          <a:bodyPr wrap="square" lIns="0" tIns="0" rIns="0" bIns="0" rtlCol="0"/>
          <a:lstStyle/>
          <a:p>
            <a:endParaRPr dirty="0"/>
          </a:p>
        </p:txBody>
      </p:sp>
      <p:sp>
        <p:nvSpPr>
          <p:cNvPr id="25" name="object 25"/>
          <p:cNvSpPr/>
          <p:nvPr/>
        </p:nvSpPr>
        <p:spPr>
          <a:xfrm>
            <a:off x="7213031" y="3066766"/>
            <a:ext cx="125095" cy="125095"/>
          </a:xfrm>
          <a:custGeom>
            <a:avLst/>
            <a:gdLst/>
            <a:ahLst/>
            <a:cxnLst/>
            <a:rect l="l" t="t" r="r" b="b"/>
            <a:pathLst>
              <a:path w="125095" h="125095">
                <a:moveTo>
                  <a:pt x="0" y="124739"/>
                </a:moveTo>
                <a:lnTo>
                  <a:pt x="124739" y="0"/>
                </a:lnTo>
              </a:path>
            </a:pathLst>
          </a:custGeom>
          <a:ln w="36296">
            <a:solidFill>
              <a:srgbClr val="3A9D58">
                <a:alpha val="15000"/>
              </a:srgbClr>
            </a:solidFill>
          </a:ln>
        </p:spPr>
        <p:txBody>
          <a:bodyPr wrap="square" lIns="0" tIns="0" rIns="0" bIns="0" rtlCol="0"/>
          <a:lstStyle/>
          <a:p>
            <a:endParaRPr dirty="0"/>
          </a:p>
        </p:txBody>
      </p:sp>
      <p:sp>
        <p:nvSpPr>
          <p:cNvPr id="29" name="object 29"/>
          <p:cNvSpPr/>
          <p:nvPr/>
        </p:nvSpPr>
        <p:spPr>
          <a:xfrm>
            <a:off x="4346575" y="2278348"/>
            <a:ext cx="2968625" cy="0"/>
          </a:xfrm>
          <a:custGeom>
            <a:avLst/>
            <a:gdLst/>
            <a:ahLst/>
            <a:cxnLst/>
            <a:rect l="l" t="t" r="r" b="b"/>
            <a:pathLst>
              <a:path w="2968625">
                <a:moveTo>
                  <a:pt x="0" y="0"/>
                </a:moveTo>
                <a:lnTo>
                  <a:pt x="2968523" y="0"/>
                </a:lnTo>
              </a:path>
            </a:pathLst>
          </a:custGeom>
          <a:ln w="41275">
            <a:solidFill>
              <a:srgbClr val="3A9D58">
                <a:alpha val="15000"/>
              </a:srgbClr>
            </a:solidFill>
          </a:ln>
        </p:spPr>
        <p:txBody>
          <a:bodyPr wrap="square" lIns="0" tIns="0" rIns="0" bIns="0" rtlCol="0"/>
          <a:lstStyle/>
          <a:p>
            <a:endParaRPr dirty="0"/>
          </a:p>
        </p:txBody>
      </p:sp>
      <p:grpSp>
        <p:nvGrpSpPr>
          <p:cNvPr id="10" name="Group 9">
            <a:extLst>
              <a:ext uri="{FF2B5EF4-FFF2-40B4-BE49-F238E27FC236}">
                <a16:creationId xmlns:a16="http://schemas.microsoft.com/office/drawing/2014/main" id="{591C28C2-9843-4207-848F-211FB3E6A874}"/>
              </a:ext>
            </a:extLst>
          </p:cNvPr>
          <p:cNvGrpSpPr/>
          <p:nvPr/>
        </p:nvGrpSpPr>
        <p:grpSpPr>
          <a:xfrm>
            <a:off x="7225611" y="2175202"/>
            <a:ext cx="125101" cy="224398"/>
            <a:chOff x="7113748" y="2166324"/>
            <a:chExt cx="125101" cy="224398"/>
          </a:xfrm>
        </p:grpSpPr>
        <p:sp>
          <p:nvSpPr>
            <p:cNvPr id="30" name="object 30"/>
            <p:cNvSpPr/>
            <p:nvPr/>
          </p:nvSpPr>
          <p:spPr>
            <a:xfrm>
              <a:off x="7113754" y="2166324"/>
              <a:ext cx="125095" cy="125095"/>
            </a:xfrm>
            <a:custGeom>
              <a:avLst/>
              <a:gdLst/>
              <a:ahLst/>
              <a:cxnLst/>
              <a:rect l="l" t="t" r="r" b="b"/>
              <a:pathLst>
                <a:path w="125095" h="125094">
                  <a:moveTo>
                    <a:pt x="0" y="0"/>
                  </a:moveTo>
                  <a:lnTo>
                    <a:pt x="124739" y="124739"/>
                  </a:lnTo>
                </a:path>
              </a:pathLst>
            </a:custGeom>
            <a:ln w="36296">
              <a:solidFill>
                <a:srgbClr val="3A9D58">
                  <a:alpha val="15000"/>
                </a:srgbClr>
              </a:solidFill>
            </a:ln>
          </p:spPr>
          <p:txBody>
            <a:bodyPr wrap="square" lIns="0" tIns="0" rIns="0" bIns="0" rtlCol="0"/>
            <a:lstStyle/>
            <a:p>
              <a:endParaRPr dirty="0"/>
            </a:p>
          </p:txBody>
        </p:sp>
        <p:sp>
          <p:nvSpPr>
            <p:cNvPr id="31" name="object 31"/>
            <p:cNvSpPr/>
            <p:nvPr/>
          </p:nvSpPr>
          <p:spPr>
            <a:xfrm>
              <a:off x="7113748" y="2265627"/>
              <a:ext cx="125095" cy="125095"/>
            </a:xfrm>
            <a:custGeom>
              <a:avLst/>
              <a:gdLst/>
              <a:ahLst/>
              <a:cxnLst/>
              <a:rect l="l" t="t" r="r" b="b"/>
              <a:pathLst>
                <a:path w="125095" h="125094">
                  <a:moveTo>
                    <a:pt x="0" y="124739"/>
                  </a:moveTo>
                  <a:lnTo>
                    <a:pt x="124739" y="0"/>
                  </a:lnTo>
                </a:path>
              </a:pathLst>
            </a:custGeom>
            <a:ln w="36296">
              <a:solidFill>
                <a:srgbClr val="3A9D58">
                  <a:alpha val="15000"/>
                </a:srgbClr>
              </a:solidFill>
            </a:ln>
          </p:spPr>
          <p:txBody>
            <a:bodyPr wrap="square" lIns="0" tIns="0" rIns="0" bIns="0" rtlCol="0"/>
            <a:lstStyle/>
            <a:p>
              <a:endParaRPr dirty="0"/>
            </a:p>
          </p:txBody>
        </p:sp>
      </p:grpSp>
      <p:sp>
        <p:nvSpPr>
          <p:cNvPr id="41" name="object 41"/>
          <p:cNvSpPr txBox="1"/>
          <p:nvPr/>
        </p:nvSpPr>
        <p:spPr>
          <a:xfrm>
            <a:off x="1121697" y="4371633"/>
            <a:ext cx="1501775" cy="500380"/>
          </a:xfrm>
          <a:prstGeom prst="rect">
            <a:avLst/>
          </a:prstGeom>
        </p:spPr>
        <p:txBody>
          <a:bodyPr vert="horz" wrap="square" lIns="0" tIns="12700" rIns="0" bIns="0" rtlCol="0">
            <a:spAutoFit/>
          </a:bodyPr>
          <a:lstStyle/>
          <a:p>
            <a:pPr marL="12700">
              <a:lnSpc>
                <a:spcPct val="100000"/>
              </a:lnSpc>
              <a:spcBef>
                <a:spcPts val="100"/>
              </a:spcBef>
            </a:pPr>
            <a:r>
              <a:rPr sz="1200" b="1" i="1" spc="15" dirty="0">
                <a:solidFill>
                  <a:schemeClr val="bg1">
                    <a:lumMod val="85000"/>
                  </a:schemeClr>
                </a:solidFill>
                <a:latin typeface="Arial"/>
                <a:cs typeface="Arial"/>
              </a:rPr>
              <a:t>Beauveria</a:t>
            </a:r>
            <a:r>
              <a:rPr sz="1200" b="1" i="1" spc="5" dirty="0">
                <a:solidFill>
                  <a:schemeClr val="bg1">
                    <a:lumMod val="85000"/>
                  </a:schemeClr>
                </a:solidFill>
                <a:latin typeface="Arial"/>
                <a:cs typeface="Arial"/>
              </a:rPr>
              <a:t> </a:t>
            </a:r>
            <a:r>
              <a:rPr sz="1200" b="1" i="1" spc="15" dirty="0">
                <a:solidFill>
                  <a:schemeClr val="bg1">
                    <a:lumMod val="85000"/>
                  </a:schemeClr>
                </a:solidFill>
                <a:latin typeface="Arial"/>
                <a:cs typeface="Arial"/>
              </a:rPr>
              <a:t>bassiana</a:t>
            </a:r>
            <a:endParaRPr sz="1200" i="1" dirty="0">
              <a:solidFill>
                <a:schemeClr val="bg1">
                  <a:lumMod val="85000"/>
                </a:schemeClr>
              </a:solidFill>
              <a:latin typeface="Arial"/>
              <a:cs typeface="Arial"/>
            </a:endParaRPr>
          </a:p>
          <a:p>
            <a:pPr marL="605155">
              <a:lnSpc>
                <a:spcPct val="100000"/>
              </a:lnSpc>
              <a:spcBef>
                <a:spcPts val="860"/>
              </a:spcBef>
            </a:pPr>
            <a:r>
              <a:rPr sz="1200" spc="-20" dirty="0">
                <a:solidFill>
                  <a:schemeClr val="bg1">
                    <a:lumMod val="85000"/>
                  </a:schemeClr>
                </a:solidFill>
                <a:latin typeface="Arial"/>
                <a:cs typeface="Arial"/>
              </a:rPr>
              <a:t>ATCC</a:t>
            </a:r>
            <a:r>
              <a:rPr sz="1200" spc="-50" dirty="0">
                <a:solidFill>
                  <a:schemeClr val="bg1">
                    <a:lumMod val="85000"/>
                  </a:schemeClr>
                </a:solidFill>
                <a:latin typeface="Arial"/>
                <a:cs typeface="Arial"/>
              </a:rPr>
              <a:t> </a:t>
            </a:r>
            <a:r>
              <a:rPr sz="1200" spc="5" dirty="0">
                <a:solidFill>
                  <a:schemeClr val="bg1">
                    <a:lumMod val="85000"/>
                  </a:schemeClr>
                </a:solidFill>
                <a:latin typeface="Arial"/>
                <a:cs typeface="Arial"/>
              </a:rPr>
              <a:t>74040</a:t>
            </a:r>
            <a:endParaRPr sz="1200" dirty="0">
              <a:solidFill>
                <a:schemeClr val="bg1">
                  <a:lumMod val="85000"/>
                </a:schemeClr>
              </a:solidFill>
              <a:latin typeface="Arial"/>
              <a:cs typeface="Arial"/>
            </a:endParaRPr>
          </a:p>
        </p:txBody>
      </p:sp>
      <p:sp>
        <p:nvSpPr>
          <p:cNvPr id="42" name="object 42"/>
          <p:cNvSpPr/>
          <p:nvPr/>
        </p:nvSpPr>
        <p:spPr>
          <a:xfrm>
            <a:off x="3047137" y="4150050"/>
            <a:ext cx="1143863" cy="1054482"/>
          </a:xfrm>
          <a:custGeom>
            <a:avLst/>
            <a:gdLst/>
            <a:ahLst/>
            <a:cxnLst/>
            <a:rect l="l" t="t" r="r" b="b"/>
            <a:pathLst>
              <a:path w="1645920" h="1645920">
                <a:moveTo>
                  <a:pt x="822960" y="1645920"/>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20" y="822960"/>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60"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60"/>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60" y="1645920"/>
                </a:lnTo>
                <a:close/>
              </a:path>
            </a:pathLst>
          </a:custGeom>
          <a:ln w="12700">
            <a:solidFill>
              <a:schemeClr val="tx2">
                <a:lumMod val="20000"/>
                <a:lumOff val="80000"/>
              </a:schemeClr>
            </a:solidFill>
          </a:ln>
        </p:spPr>
        <p:txBody>
          <a:bodyPr wrap="square" lIns="0" tIns="0" rIns="0" bIns="0" rtlCol="0"/>
          <a:lstStyle/>
          <a:p>
            <a:endParaRPr dirty="0"/>
          </a:p>
        </p:txBody>
      </p:sp>
      <p:grpSp>
        <p:nvGrpSpPr>
          <p:cNvPr id="4" name="Group 3">
            <a:extLst>
              <a:ext uri="{FF2B5EF4-FFF2-40B4-BE49-F238E27FC236}">
                <a16:creationId xmlns:a16="http://schemas.microsoft.com/office/drawing/2014/main" id="{AD117916-6AC2-4951-8F22-87F9BCABECFB}"/>
              </a:ext>
            </a:extLst>
          </p:cNvPr>
          <p:cNvGrpSpPr/>
          <p:nvPr/>
        </p:nvGrpSpPr>
        <p:grpSpPr>
          <a:xfrm>
            <a:off x="3172741" y="4263689"/>
            <a:ext cx="898101" cy="821813"/>
            <a:chOff x="3005554" y="4200963"/>
            <a:chExt cx="1409065" cy="1409065"/>
          </a:xfrm>
        </p:grpSpPr>
        <p:sp>
          <p:nvSpPr>
            <p:cNvPr id="43" name="object 43"/>
            <p:cNvSpPr/>
            <p:nvPr/>
          </p:nvSpPr>
          <p:spPr>
            <a:xfrm>
              <a:off x="3005554" y="4200963"/>
              <a:ext cx="1409065" cy="1409065"/>
            </a:xfrm>
            <a:custGeom>
              <a:avLst/>
              <a:gdLst/>
              <a:ahLst/>
              <a:cxnLst/>
              <a:rect l="l" t="t" r="r" b="b"/>
              <a:pathLst>
                <a:path w="1409064" h="1409064">
                  <a:moveTo>
                    <a:pt x="704367" y="0"/>
                  </a:move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close/>
                </a:path>
              </a:pathLst>
            </a:custGeom>
            <a:solidFill>
              <a:srgbClr val="FFFFFF"/>
            </a:solidFill>
          </p:spPr>
          <p:txBody>
            <a:bodyPr wrap="square" lIns="0" tIns="0" rIns="0" bIns="0" rtlCol="0"/>
            <a:lstStyle/>
            <a:p>
              <a:endParaRPr dirty="0"/>
            </a:p>
          </p:txBody>
        </p:sp>
        <p:sp>
          <p:nvSpPr>
            <p:cNvPr id="44" name="object 44"/>
            <p:cNvSpPr/>
            <p:nvPr/>
          </p:nvSpPr>
          <p:spPr>
            <a:xfrm>
              <a:off x="3091189" y="4717960"/>
              <a:ext cx="1237465" cy="390967"/>
            </a:xfrm>
            <a:prstGeom prst="rect">
              <a:avLst/>
            </a:prstGeom>
            <a:blipFill dpi="0" rotWithShape="1">
              <a:blip r:embed="rId5" cstate="print">
                <a:alphaModFix amt="20000"/>
              </a:blip>
              <a:srcRect/>
              <a:stretch>
                <a:fillRect/>
              </a:stretch>
            </a:blipFill>
          </p:spPr>
          <p:txBody>
            <a:bodyPr wrap="square" lIns="0" tIns="0" rIns="0" bIns="0" rtlCol="0"/>
            <a:lstStyle/>
            <a:p>
              <a:endParaRPr dirty="0"/>
            </a:p>
          </p:txBody>
        </p:sp>
      </p:grpSp>
      <p:sp>
        <p:nvSpPr>
          <p:cNvPr id="45" name="object 45"/>
          <p:cNvSpPr/>
          <p:nvPr/>
        </p:nvSpPr>
        <p:spPr>
          <a:xfrm>
            <a:off x="2886961" y="2089210"/>
            <a:ext cx="1645920" cy="1645920"/>
          </a:xfrm>
          <a:custGeom>
            <a:avLst/>
            <a:gdLst/>
            <a:ahLst/>
            <a:cxnLst/>
            <a:rect l="l" t="t" r="r" b="b"/>
            <a:pathLst>
              <a:path w="1645920" h="1645920">
                <a:moveTo>
                  <a:pt x="822960" y="1645919"/>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20" y="822959"/>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60"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59"/>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60" y="1645919"/>
                </a:lnTo>
                <a:close/>
              </a:path>
            </a:pathLst>
          </a:custGeom>
          <a:ln w="12700">
            <a:solidFill>
              <a:srgbClr val="E30613"/>
            </a:solidFill>
          </a:ln>
        </p:spPr>
        <p:txBody>
          <a:bodyPr wrap="square" lIns="0" tIns="0" rIns="0" bIns="0" rtlCol="0"/>
          <a:lstStyle/>
          <a:p>
            <a:endParaRPr dirty="0"/>
          </a:p>
        </p:txBody>
      </p:sp>
      <p:sp>
        <p:nvSpPr>
          <p:cNvPr id="46" name="object 46"/>
          <p:cNvSpPr/>
          <p:nvPr/>
        </p:nvSpPr>
        <p:spPr>
          <a:xfrm>
            <a:off x="3005556" y="2207811"/>
            <a:ext cx="1408734" cy="1408722"/>
          </a:xfrm>
          <a:prstGeom prst="rect">
            <a:avLst/>
          </a:prstGeom>
          <a:blipFill>
            <a:blip r:embed="rId6" cstate="print"/>
            <a:stretch>
              <a:fillRect/>
            </a:stretch>
          </a:blipFill>
        </p:spPr>
        <p:txBody>
          <a:bodyPr wrap="square" lIns="0" tIns="0" rIns="0" bIns="0" rtlCol="0"/>
          <a:lstStyle/>
          <a:p>
            <a:endParaRPr dirty="0"/>
          </a:p>
        </p:txBody>
      </p:sp>
      <p:sp>
        <p:nvSpPr>
          <p:cNvPr id="47" name="object 47"/>
          <p:cNvSpPr txBox="1"/>
          <p:nvPr/>
        </p:nvSpPr>
        <p:spPr>
          <a:xfrm>
            <a:off x="1105822" y="2565416"/>
            <a:ext cx="1517650" cy="678180"/>
          </a:xfrm>
          <a:prstGeom prst="rect">
            <a:avLst/>
          </a:prstGeom>
        </p:spPr>
        <p:txBody>
          <a:bodyPr vert="horz" wrap="square" lIns="0" tIns="12700" rIns="0" bIns="0" rtlCol="0">
            <a:spAutoFit/>
          </a:bodyPr>
          <a:lstStyle/>
          <a:p>
            <a:pPr marL="12700">
              <a:lnSpc>
                <a:spcPct val="100000"/>
              </a:lnSpc>
              <a:spcBef>
                <a:spcPts val="100"/>
              </a:spcBef>
            </a:pPr>
            <a:r>
              <a:rPr sz="1200" b="1" i="1" spc="15" dirty="0">
                <a:solidFill>
                  <a:srgbClr val="E30613"/>
                </a:solidFill>
                <a:latin typeface="Arial"/>
                <a:cs typeface="Arial"/>
              </a:rPr>
              <a:t>Clonostachys</a:t>
            </a:r>
            <a:r>
              <a:rPr sz="1200" b="1" i="1" spc="-30" dirty="0">
                <a:solidFill>
                  <a:srgbClr val="E30613"/>
                </a:solidFill>
                <a:latin typeface="Arial"/>
                <a:cs typeface="Arial"/>
              </a:rPr>
              <a:t> </a:t>
            </a:r>
            <a:r>
              <a:rPr sz="1200" b="1" i="1" spc="10" dirty="0">
                <a:solidFill>
                  <a:srgbClr val="E30613"/>
                </a:solidFill>
                <a:latin typeface="Arial"/>
                <a:cs typeface="Arial"/>
              </a:rPr>
              <a:t>rosea</a:t>
            </a:r>
            <a:endParaRPr sz="1200" i="1" dirty="0">
              <a:latin typeface="Arial"/>
              <a:cs typeface="Arial"/>
            </a:endParaRPr>
          </a:p>
          <a:p>
            <a:pPr marL="81915">
              <a:lnSpc>
                <a:spcPts val="1420"/>
              </a:lnSpc>
              <a:spcBef>
                <a:spcPts val="860"/>
              </a:spcBef>
            </a:pPr>
            <a:r>
              <a:rPr sz="1200" spc="15" dirty="0">
                <a:solidFill>
                  <a:srgbClr val="445569"/>
                </a:solidFill>
                <a:latin typeface="Arial"/>
                <a:cs typeface="Arial"/>
              </a:rPr>
              <a:t>Proprietary</a:t>
            </a:r>
            <a:r>
              <a:rPr sz="1200" spc="5" dirty="0">
                <a:solidFill>
                  <a:srgbClr val="445569"/>
                </a:solidFill>
                <a:latin typeface="Arial"/>
                <a:cs typeface="Arial"/>
              </a:rPr>
              <a:t> </a:t>
            </a:r>
            <a:r>
              <a:rPr sz="1200" spc="10" dirty="0">
                <a:solidFill>
                  <a:srgbClr val="445569"/>
                </a:solidFill>
                <a:latin typeface="Arial"/>
                <a:cs typeface="Arial"/>
              </a:rPr>
              <a:t>Microbe:</a:t>
            </a:r>
            <a:endParaRPr sz="1200" dirty="0">
              <a:latin typeface="Arial"/>
              <a:cs typeface="Arial"/>
            </a:endParaRPr>
          </a:p>
          <a:p>
            <a:pPr marL="795655">
              <a:lnSpc>
                <a:spcPts val="1420"/>
              </a:lnSpc>
            </a:pPr>
            <a:r>
              <a:rPr sz="1200" spc="15" dirty="0">
                <a:solidFill>
                  <a:srgbClr val="445569"/>
                </a:solidFill>
                <a:latin typeface="Arial"/>
                <a:cs typeface="Arial"/>
              </a:rPr>
              <a:t>BVT</a:t>
            </a:r>
            <a:r>
              <a:rPr sz="1200" spc="-50" dirty="0">
                <a:solidFill>
                  <a:srgbClr val="445569"/>
                </a:solidFill>
                <a:latin typeface="Arial"/>
                <a:cs typeface="Arial"/>
              </a:rPr>
              <a:t> </a:t>
            </a:r>
            <a:r>
              <a:rPr sz="1200" spc="-5" dirty="0">
                <a:solidFill>
                  <a:srgbClr val="445569"/>
                </a:solidFill>
                <a:latin typeface="Arial"/>
                <a:cs typeface="Arial"/>
              </a:rPr>
              <a:t>CR-7</a:t>
            </a:r>
            <a:endParaRPr sz="1200" dirty="0">
              <a:latin typeface="Arial"/>
              <a:cs typeface="Arial"/>
            </a:endParaRPr>
          </a:p>
        </p:txBody>
      </p:sp>
      <p:sp>
        <p:nvSpPr>
          <p:cNvPr id="48" name="object 48"/>
          <p:cNvSpPr txBox="1">
            <a:spLocks noGrp="1"/>
          </p:cNvSpPr>
          <p:nvPr>
            <p:ph type="ftr" sz="quarter" idx="5"/>
          </p:nvPr>
        </p:nvSpPr>
        <p:spPr>
          <a:xfrm>
            <a:off x="1217167" y="6307097"/>
            <a:ext cx="1501775"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54" name="object 11">
            <a:extLst>
              <a:ext uri="{FF2B5EF4-FFF2-40B4-BE49-F238E27FC236}">
                <a16:creationId xmlns:a16="http://schemas.microsoft.com/office/drawing/2014/main" id="{708021BF-2824-654D-8A17-8F9BC4DE2C22}"/>
              </a:ext>
            </a:extLst>
          </p:cNvPr>
          <p:cNvSpPr txBox="1"/>
          <p:nvPr/>
        </p:nvSpPr>
        <p:spPr>
          <a:xfrm>
            <a:off x="6606840" y="1295400"/>
            <a:ext cx="4670760" cy="266098"/>
          </a:xfrm>
          <a:prstGeom prst="rect">
            <a:avLst/>
          </a:prstGeom>
        </p:spPr>
        <p:txBody>
          <a:bodyPr vert="horz" wrap="square" lIns="0" tIns="12065" rIns="0" bIns="0" rtlCol="0">
            <a:spAutoFit/>
          </a:bodyPr>
          <a:lstStyle/>
          <a:p>
            <a:pPr marL="12700" algn="ctr">
              <a:lnSpc>
                <a:spcPct val="100000"/>
              </a:lnSpc>
              <a:spcBef>
                <a:spcPts val="95"/>
              </a:spcBef>
              <a:tabLst>
                <a:tab pos="5074920" algn="l"/>
              </a:tabLst>
            </a:pPr>
            <a:r>
              <a:rPr sz="1650" b="1" spc="-10" dirty="0">
                <a:solidFill>
                  <a:srgbClr val="415568"/>
                </a:solidFill>
                <a:latin typeface="Arial"/>
                <a:cs typeface="Arial"/>
              </a:rPr>
              <a:t>Targeted </a:t>
            </a:r>
            <a:r>
              <a:rPr sz="1650" b="1" spc="10" dirty="0">
                <a:solidFill>
                  <a:srgbClr val="415568"/>
                </a:solidFill>
                <a:latin typeface="Arial"/>
                <a:cs typeface="Arial"/>
              </a:rPr>
              <a:t>Applications </a:t>
            </a:r>
            <a:r>
              <a:rPr sz="1650" b="1" spc="5" dirty="0">
                <a:solidFill>
                  <a:srgbClr val="415568"/>
                </a:solidFill>
                <a:latin typeface="Arial"/>
                <a:cs typeface="Arial"/>
              </a:rPr>
              <a:t>that Replace</a:t>
            </a:r>
            <a:r>
              <a:rPr sz="1650" b="1" spc="100" dirty="0">
                <a:solidFill>
                  <a:srgbClr val="415568"/>
                </a:solidFill>
                <a:latin typeface="Arial"/>
                <a:cs typeface="Arial"/>
              </a:rPr>
              <a:t> </a:t>
            </a:r>
            <a:r>
              <a:rPr sz="1650" b="1" spc="5" dirty="0">
                <a:solidFill>
                  <a:srgbClr val="415568"/>
                </a:solidFill>
                <a:latin typeface="Arial"/>
                <a:cs typeface="Arial"/>
              </a:rPr>
              <a:t>Chemicals</a:t>
            </a:r>
            <a:endParaRPr sz="1650" dirty="0">
              <a:solidFill>
                <a:srgbClr val="415568"/>
              </a:solidFill>
              <a:latin typeface="Arial"/>
              <a:cs typeface="Arial"/>
            </a:endParaRPr>
          </a:p>
        </p:txBody>
      </p:sp>
      <p:sp>
        <p:nvSpPr>
          <p:cNvPr id="56" name="object 2">
            <a:extLst>
              <a:ext uri="{FF2B5EF4-FFF2-40B4-BE49-F238E27FC236}">
                <a16:creationId xmlns:a16="http://schemas.microsoft.com/office/drawing/2014/main" id="{2610BBE5-2693-4B0F-9C72-8CBEF21462A8}"/>
              </a:ext>
            </a:extLst>
          </p:cNvPr>
          <p:cNvSpPr txBox="1">
            <a:spLocks noGrp="1"/>
          </p:cNvSpPr>
          <p:nvPr>
            <p:ph type="title"/>
          </p:nvPr>
        </p:nvSpPr>
        <p:spPr>
          <a:xfrm>
            <a:off x="0" y="331910"/>
            <a:ext cx="12191997" cy="497765"/>
          </a:xfrm>
          <a:prstGeom prst="rect">
            <a:avLst/>
          </a:prstGeom>
        </p:spPr>
        <p:txBody>
          <a:bodyPr vert="horz" wrap="square" lIns="0" tIns="12700" rIns="0" bIns="0" rtlCol="0">
            <a:spAutoFit/>
          </a:bodyPr>
          <a:lstStyle/>
          <a:p>
            <a:pPr marL="12700" marR="5080" indent="-12700" algn="ctr">
              <a:lnSpc>
                <a:spcPct val="105700"/>
              </a:lnSpc>
              <a:spcBef>
                <a:spcPts val="100"/>
              </a:spcBef>
            </a:pPr>
            <a:r>
              <a:rPr lang="en-CA" sz="3200" spc="-5" dirty="0">
                <a:solidFill>
                  <a:srgbClr val="0070C0"/>
                </a:solidFill>
              </a:rPr>
              <a:t>BVT’s Unique Platform Provides Multiple Revenue Streams</a:t>
            </a:r>
          </a:p>
        </p:txBody>
      </p:sp>
      <p:sp>
        <p:nvSpPr>
          <p:cNvPr id="79" name="object 4">
            <a:extLst>
              <a:ext uri="{FF2B5EF4-FFF2-40B4-BE49-F238E27FC236}">
                <a16:creationId xmlns:a16="http://schemas.microsoft.com/office/drawing/2014/main" id="{B992769D-7D25-4EFE-B1B1-18ABEB4055C7}"/>
              </a:ext>
            </a:extLst>
          </p:cNvPr>
          <p:cNvSpPr/>
          <p:nvPr/>
        </p:nvSpPr>
        <p:spPr>
          <a:xfrm>
            <a:off x="7583424" y="3990904"/>
            <a:ext cx="1408176" cy="1408176"/>
          </a:xfrm>
          <a:custGeom>
            <a:avLst/>
            <a:gdLst/>
            <a:ahLst/>
            <a:cxnLst/>
            <a:rect l="l" t="t" r="r" b="b"/>
            <a:pathLst>
              <a:path w="1645920" h="1645920">
                <a:moveTo>
                  <a:pt x="822959" y="1645919"/>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19" y="822959"/>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59"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59"/>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59" y="1645919"/>
                </a:lnTo>
                <a:close/>
              </a:path>
            </a:pathLst>
          </a:custGeom>
          <a:ln w="12700">
            <a:solidFill>
              <a:srgbClr val="00AEEF"/>
            </a:solidFill>
          </a:ln>
        </p:spPr>
        <p:txBody>
          <a:bodyPr wrap="square" lIns="0" tIns="0" rIns="0" bIns="0" rtlCol="0"/>
          <a:lstStyle/>
          <a:p>
            <a:endParaRPr dirty="0"/>
          </a:p>
        </p:txBody>
      </p:sp>
      <p:sp>
        <p:nvSpPr>
          <p:cNvPr id="80" name="object 4">
            <a:extLst>
              <a:ext uri="{FF2B5EF4-FFF2-40B4-BE49-F238E27FC236}">
                <a16:creationId xmlns:a16="http://schemas.microsoft.com/office/drawing/2014/main" id="{EE229300-968F-4DA5-8E1E-9D7ED90D7C55}"/>
              </a:ext>
            </a:extLst>
          </p:cNvPr>
          <p:cNvSpPr/>
          <p:nvPr/>
        </p:nvSpPr>
        <p:spPr>
          <a:xfrm>
            <a:off x="9286973" y="3984570"/>
            <a:ext cx="1408176" cy="1408176"/>
          </a:xfrm>
          <a:custGeom>
            <a:avLst/>
            <a:gdLst/>
            <a:ahLst/>
            <a:cxnLst/>
            <a:rect l="l" t="t" r="r" b="b"/>
            <a:pathLst>
              <a:path w="1645920" h="1645920">
                <a:moveTo>
                  <a:pt x="822959" y="1645919"/>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19" y="822959"/>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59"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59"/>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59" y="1645919"/>
                </a:lnTo>
                <a:close/>
              </a:path>
            </a:pathLst>
          </a:custGeom>
          <a:ln w="12700">
            <a:solidFill>
              <a:srgbClr val="00AEEF"/>
            </a:solidFill>
          </a:ln>
        </p:spPr>
        <p:txBody>
          <a:bodyPr wrap="square" lIns="0" tIns="0" rIns="0" bIns="0" rtlCol="0"/>
          <a:lstStyle/>
          <a:p>
            <a:endParaRPr dirty="0"/>
          </a:p>
        </p:txBody>
      </p:sp>
      <p:sp>
        <p:nvSpPr>
          <p:cNvPr id="69" name="object 6">
            <a:extLst>
              <a:ext uri="{FF2B5EF4-FFF2-40B4-BE49-F238E27FC236}">
                <a16:creationId xmlns:a16="http://schemas.microsoft.com/office/drawing/2014/main" id="{9D1883AD-C136-4885-9C3B-CEBA0EBFE0C7}"/>
              </a:ext>
            </a:extLst>
          </p:cNvPr>
          <p:cNvSpPr/>
          <p:nvPr/>
        </p:nvSpPr>
        <p:spPr>
          <a:xfrm>
            <a:off x="7543800" y="2178421"/>
            <a:ext cx="248320" cy="265164"/>
          </a:xfrm>
          <a:prstGeom prst="rect">
            <a:avLst/>
          </a:prstGeom>
          <a:blipFill dpi="0" rotWithShape="1">
            <a:blip r:embed="rId7" cstate="print">
              <a:alphaModFix amt="25000"/>
            </a:blip>
            <a:srcRect/>
            <a:stretch>
              <a:fillRect/>
            </a:stretch>
          </a:blipFill>
        </p:spPr>
        <p:txBody>
          <a:bodyPr wrap="square" lIns="0" tIns="0" rIns="0" bIns="0" rtlCol="0"/>
          <a:lstStyle/>
          <a:p>
            <a:endParaRPr dirty="0"/>
          </a:p>
        </p:txBody>
      </p:sp>
      <p:sp>
        <p:nvSpPr>
          <p:cNvPr id="70" name="object 7">
            <a:extLst>
              <a:ext uri="{FF2B5EF4-FFF2-40B4-BE49-F238E27FC236}">
                <a16:creationId xmlns:a16="http://schemas.microsoft.com/office/drawing/2014/main" id="{344880B2-284D-41EC-B8B3-4E2BE970A0C3}"/>
              </a:ext>
            </a:extLst>
          </p:cNvPr>
          <p:cNvSpPr txBox="1"/>
          <p:nvPr/>
        </p:nvSpPr>
        <p:spPr>
          <a:xfrm>
            <a:off x="7943934" y="2591962"/>
            <a:ext cx="872490" cy="197490"/>
          </a:xfrm>
          <a:prstGeom prst="rect">
            <a:avLst/>
          </a:prstGeom>
        </p:spPr>
        <p:txBody>
          <a:bodyPr vert="horz" wrap="square" lIns="0" tIns="12700" rIns="0" bIns="0" rtlCol="0">
            <a:spAutoFit/>
          </a:bodyPr>
          <a:lstStyle/>
          <a:p>
            <a:pPr marL="12700">
              <a:lnSpc>
                <a:spcPct val="100000"/>
              </a:lnSpc>
              <a:spcBef>
                <a:spcPts val="100"/>
              </a:spcBef>
            </a:pPr>
            <a:r>
              <a:rPr sz="1200" spc="15" dirty="0">
                <a:solidFill>
                  <a:schemeClr val="bg1">
                    <a:lumMod val="85000"/>
                  </a:schemeClr>
                </a:solidFill>
                <a:latin typeface="Arial"/>
                <a:cs typeface="Arial"/>
              </a:rPr>
              <a:t>Soil-Applied</a:t>
            </a:r>
            <a:endParaRPr sz="1200" dirty="0">
              <a:solidFill>
                <a:schemeClr val="bg1">
                  <a:lumMod val="85000"/>
                </a:schemeClr>
              </a:solidFill>
              <a:latin typeface="Arial"/>
              <a:cs typeface="Arial"/>
            </a:endParaRPr>
          </a:p>
        </p:txBody>
      </p:sp>
      <p:sp>
        <p:nvSpPr>
          <p:cNvPr id="71" name="object 8">
            <a:extLst>
              <a:ext uri="{FF2B5EF4-FFF2-40B4-BE49-F238E27FC236}">
                <a16:creationId xmlns:a16="http://schemas.microsoft.com/office/drawing/2014/main" id="{7A0D7DE4-E06D-44BB-B6E4-C65529412AD4}"/>
              </a:ext>
            </a:extLst>
          </p:cNvPr>
          <p:cNvSpPr/>
          <p:nvPr/>
        </p:nvSpPr>
        <p:spPr>
          <a:xfrm>
            <a:off x="7543800" y="2566825"/>
            <a:ext cx="248320" cy="265164"/>
          </a:xfrm>
          <a:prstGeom prst="rect">
            <a:avLst/>
          </a:prstGeom>
          <a:blipFill dpi="0" rotWithShape="1">
            <a:blip r:embed="rId8" cstate="print">
              <a:alphaModFix amt="25000"/>
            </a:blip>
            <a:srcRect/>
            <a:stretch>
              <a:fillRect/>
            </a:stretch>
          </a:blipFill>
        </p:spPr>
        <p:txBody>
          <a:bodyPr wrap="square" lIns="0" tIns="0" rIns="0" bIns="0" rtlCol="0"/>
          <a:lstStyle/>
          <a:p>
            <a:endParaRPr dirty="0"/>
          </a:p>
        </p:txBody>
      </p:sp>
      <p:sp>
        <p:nvSpPr>
          <p:cNvPr id="72" name="object 9">
            <a:extLst>
              <a:ext uri="{FF2B5EF4-FFF2-40B4-BE49-F238E27FC236}">
                <a16:creationId xmlns:a16="http://schemas.microsoft.com/office/drawing/2014/main" id="{C06E99AA-37BB-411C-8CD2-C144E5B47CCB}"/>
              </a:ext>
            </a:extLst>
          </p:cNvPr>
          <p:cNvSpPr txBox="1"/>
          <p:nvPr/>
        </p:nvSpPr>
        <p:spPr>
          <a:xfrm>
            <a:off x="7943934" y="2980366"/>
            <a:ext cx="1097915" cy="197490"/>
          </a:xfrm>
          <a:prstGeom prst="rect">
            <a:avLst/>
          </a:prstGeom>
        </p:spPr>
        <p:txBody>
          <a:bodyPr vert="horz" wrap="square" lIns="0" tIns="12700" rIns="0" bIns="0" rtlCol="0">
            <a:spAutoFit/>
          </a:bodyPr>
          <a:lstStyle/>
          <a:p>
            <a:pPr marL="12700">
              <a:lnSpc>
                <a:spcPct val="100000"/>
              </a:lnSpc>
              <a:spcBef>
                <a:spcPts val="100"/>
              </a:spcBef>
            </a:pPr>
            <a:r>
              <a:rPr sz="1200" spc="10" dirty="0">
                <a:solidFill>
                  <a:schemeClr val="bg1">
                    <a:lumMod val="85000"/>
                  </a:schemeClr>
                </a:solidFill>
                <a:latin typeface="Arial"/>
                <a:cs typeface="Arial"/>
              </a:rPr>
              <a:t>Seed</a:t>
            </a:r>
            <a:r>
              <a:rPr sz="1200" spc="-10" dirty="0">
                <a:solidFill>
                  <a:schemeClr val="bg1">
                    <a:lumMod val="85000"/>
                  </a:schemeClr>
                </a:solidFill>
                <a:latin typeface="Arial"/>
                <a:cs typeface="Arial"/>
              </a:rPr>
              <a:t> </a:t>
            </a:r>
            <a:r>
              <a:rPr sz="1200" spc="10" dirty="0">
                <a:solidFill>
                  <a:schemeClr val="bg1">
                    <a:lumMod val="85000"/>
                  </a:schemeClr>
                </a:solidFill>
                <a:latin typeface="Arial"/>
                <a:cs typeface="Arial"/>
              </a:rPr>
              <a:t>treatment</a:t>
            </a:r>
            <a:endParaRPr sz="1200" dirty="0">
              <a:solidFill>
                <a:schemeClr val="bg1">
                  <a:lumMod val="85000"/>
                </a:schemeClr>
              </a:solidFill>
              <a:latin typeface="Arial"/>
              <a:cs typeface="Arial"/>
            </a:endParaRPr>
          </a:p>
        </p:txBody>
      </p:sp>
      <p:sp>
        <p:nvSpPr>
          <p:cNvPr id="73" name="object 10">
            <a:extLst>
              <a:ext uri="{FF2B5EF4-FFF2-40B4-BE49-F238E27FC236}">
                <a16:creationId xmlns:a16="http://schemas.microsoft.com/office/drawing/2014/main" id="{40C09A23-07D1-4C64-8CA8-3856FDAB229A}"/>
              </a:ext>
            </a:extLst>
          </p:cNvPr>
          <p:cNvSpPr/>
          <p:nvPr/>
        </p:nvSpPr>
        <p:spPr>
          <a:xfrm>
            <a:off x="7543800" y="2955229"/>
            <a:ext cx="248320" cy="265164"/>
          </a:xfrm>
          <a:prstGeom prst="rect">
            <a:avLst/>
          </a:prstGeom>
          <a:blipFill dpi="0" rotWithShape="1">
            <a:blip r:embed="rId9" cstate="print">
              <a:alphaModFix amt="25000"/>
            </a:blip>
            <a:srcRect/>
            <a:stretch>
              <a:fillRect/>
            </a:stretch>
          </a:blipFill>
        </p:spPr>
        <p:txBody>
          <a:bodyPr wrap="square" lIns="0" tIns="0" rIns="0" bIns="0" rtlCol="0"/>
          <a:lstStyle/>
          <a:p>
            <a:endParaRPr dirty="0"/>
          </a:p>
        </p:txBody>
      </p:sp>
      <p:sp>
        <p:nvSpPr>
          <p:cNvPr id="74" name="object 7">
            <a:extLst>
              <a:ext uri="{FF2B5EF4-FFF2-40B4-BE49-F238E27FC236}">
                <a16:creationId xmlns:a16="http://schemas.microsoft.com/office/drawing/2014/main" id="{9DEE85FB-B245-4B96-8592-1E60D9ED592A}"/>
              </a:ext>
            </a:extLst>
          </p:cNvPr>
          <p:cNvSpPr txBox="1"/>
          <p:nvPr/>
        </p:nvSpPr>
        <p:spPr>
          <a:xfrm>
            <a:off x="7943934" y="2226202"/>
            <a:ext cx="872490" cy="197490"/>
          </a:xfrm>
          <a:prstGeom prst="rect">
            <a:avLst/>
          </a:prstGeom>
        </p:spPr>
        <p:txBody>
          <a:bodyPr vert="horz" wrap="square" lIns="0" tIns="12700" rIns="0" bIns="0" rtlCol="0">
            <a:spAutoFit/>
          </a:bodyPr>
          <a:lstStyle/>
          <a:p>
            <a:pPr marL="12700">
              <a:lnSpc>
                <a:spcPct val="100000"/>
              </a:lnSpc>
              <a:spcBef>
                <a:spcPts val="100"/>
              </a:spcBef>
            </a:pPr>
            <a:r>
              <a:rPr lang="en-CA" sz="1200" spc="15" dirty="0">
                <a:solidFill>
                  <a:schemeClr val="bg1">
                    <a:lumMod val="85000"/>
                  </a:schemeClr>
                </a:solidFill>
                <a:latin typeface="Arial"/>
                <a:cs typeface="Arial"/>
              </a:rPr>
              <a:t>Foliar</a:t>
            </a:r>
            <a:endParaRPr sz="1200" dirty="0">
              <a:solidFill>
                <a:schemeClr val="bg1">
                  <a:lumMod val="85000"/>
                </a:schemeClr>
              </a:solidFill>
              <a:latin typeface="Arial"/>
              <a:cs typeface="Arial"/>
            </a:endParaRPr>
          </a:p>
        </p:txBody>
      </p:sp>
      <p:sp>
        <p:nvSpPr>
          <p:cNvPr id="75" name="object 28">
            <a:extLst>
              <a:ext uri="{FF2B5EF4-FFF2-40B4-BE49-F238E27FC236}">
                <a16:creationId xmlns:a16="http://schemas.microsoft.com/office/drawing/2014/main" id="{58CE2C4A-DCAF-46CD-A93F-F271EB987ED4}"/>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a:lnSpc>
                <a:spcPts val="1475"/>
              </a:lnSpc>
            </a:pPr>
            <a:fld id="{81D60167-4931-47E6-BA6A-407CBD079E47}" type="slidenum">
              <a:rPr spc="-5" dirty="0"/>
              <a:t>13</a:t>
            </a:fld>
            <a:endParaRPr spc="-5" dirty="0"/>
          </a:p>
        </p:txBody>
      </p:sp>
      <p:sp>
        <p:nvSpPr>
          <p:cNvPr id="59" name="object 29">
            <a:extLst>
              <a:ext uri="{FF2B5EF4-FFF2-40B4-BE49-F238E27FC236}">
                <a16:creationId xmlns:a16="http://schemas.microsoft.com/office/drawing/2014/main" id="{8A7D65EE-A8FD-4B15-A5BC-D65EFC4BA204}"/>
              </a:ext>
            </a:extLst>
          </p:cNvPr>
          <p:cNvSpPr/>
          <p:nvPr/>
        </p:nvSpPr>
        <p:spPr>
          <a:xfrm>
            <a:off x="4598107" y="2698147"/>
            <a:ext cx="2701291" cy="45719"/>
          </a:xfrm>
          <a:custGeom>
            <a:avLst/>
            <a:gdLst/>
            <a:ahLst/>
            <a:cxnLst/>
            <a:rect l="l" t="t" r="r" b="b"/>
            <a:pathLst>
              <a:path w="2968625">
                <a:moveTo>
                  <a:pt x="0" y="0"/>
                </a:moveTo>
                <a:lnTo>
                  <a:pt x="2968523" y="0"/>
                </a:lnTo>
              </a:path>
            </a:pathLst>
          </a:custGeom>
          <a:ln w="41275">
            <a:solidFill>
              <a:srgbClr val="3A9D58">
                <a:alpha val="15000"/>
              </a:srgbClr>
            </a:solidFill>
          </a:ln>
        </p:spPr>
        <p:txBody>
          <a:bodyPr wrap="square" lIns="0" tIns="0" rIns="0" bIns="0" rtlCol="0"/>
          <a:lstStyle/>
          <a:p>
            <a:endParaRPr dirty="0"/>
          </a:p>
        </p:txBody>
      </p:sp>
      <p:grpSp>
        <p:nvGrpSpPr>
          <p:cNvPr id="60" name="Group 59">
            <a:extLst>
              <a:ext uri="{FF2B5EF4-FFF2-40B4-BE49-F238E27FC236}">
                <a16:creationId xmlns:a16="http://schemas.microsoft.com/office/drawing/2014/main" id="{9C2BD556-7E2C-497B-8C58-E11C6044D0DF}"/>
              </a:ext>
            </a:extLst>
          </p:cNvPr>
          <p:cNvGrpSpPr/>
          <p:nvPr/>
        </p:nvGrpSpPr>
        <p:grpSpPr>
          <a:xfrm>
            <a:off x="7221244" y="2595002"/>
            <a:ext cx="125101" cy="224398"/>
            <a:chOff x="7113748" y="2166324"/>
            <a:chExt cx="125101" cy="224398"/>
          </a:xfrm>
        </p:grpSpPr>
        <p:sp>
          <p:nvSpPr>
            <p:cNvPr id="61" name="object 30">
              <a:extLst>
                <a:ext uri="{FF2B5EF4-FFF2-40B4-BE49-F238E27FC236}">
                  <a16:creationId xmlns:a16="http://schemas.microsoft.com/office/drawing/2014/main" id="{69EAABA3-8D47-4C6A-8A5D-3D9506172232}"/>
                </a:ext>
              </a:extLst>
            </p:cNvPr>
            <p:cNvSpPr/>
            <p:nvPr/>
          </p:nvSpPr>
          <p:spPr>
            <a:xfrm>
              <a:off x="7113754" y="2166324"/>
              <a:ext cx="125095" cy="125095"/>
            </a:xfrm>
            <a:custGeom>
              <a:avLst/>
              <a:gdLst/>
              <a:ahLst/>
              <a:cxnLst/>
              <a:rect l="l" t="t" r="r" b="b"/>
              <a:pathLst>
                <a:path w="125095" h="125094">
                  <a:moveTo>
                    <a:pt x="0" y="0"/>
                  </a:moveTo>
                  <a:lnTo>
                    <a:pt x="124739" y="124739"/>
                  </a:lnTo>
                </a:path>
              </a:pathLst>
            </a:custGeom>
            <a:ln w="36296">
              <a:solidFill>
                <a:srgbClr val="3A9D58">
                  <a:alpha val="15000"/>
                </a:srgbClr>
              </a:solidFill>
            </a:ln>
          </p:spPr>
          <p:txBody>
            <a:bodyPr wrap="square" lIns="0" tIns="0" rIns="0" bIns="0" rtlCol="0"/>
            <a:lstStyle/>
            <a:p>
              <a:endParaRPr dirty="0"/>
            </a:p>
          </p:txBody>
        </p:sp>
        <p:sp>
          <p:nvSpPr>
            <p:cNvPr id="62" name="object 31">
              <a:extLst>
                <a:ext uri="{FF2B5EF4-FFF2-40B4-BE49-F238E27FC236}">
                  <a16:creationId xmlns:a16="http://schemas.microsoft.com/office/drawing/2014/main" id="{5DDFF1DF-161C-4894-91A9-5B54A22AFDE1}"/>
                </a:ext>
              </a:extLst>
            </p:cNvPr>
            <p:cNvSpPr/>
            <p:nvPr/>
          </p:nvSpPr>
          <p:spPr>
            <a:xfrm>
              <a:off x="7113748" y="2265627"/>
              <a:ext cx="125095" cy="125095"/>
            </a:xfrm>
            <a:custGeom>
              <a:avLst/>
              <a:gdLst/>
              <a:ahLst/>
              <a:cxnLst/>
              <a:rect l="l" t="t" r="r" b="b"/>
              <a:pathLst>
                <a:path w="125095" h="125094">
                  <a:moveTo>
                    <a:pt x="0" y="124739"/>
                  </a:moveTo>
                  <a:lnTo>
                    <a:pt x="124739" y="0"/>
                  </a:lnTo>
                </a:path>
              </a:pathLst>
            </a:custGeom>
            <a:ln w="36296">
              <a:solidFill>
                <a:srgbClr val="3A9D58">
                  <a:alpha val="15000"/>
                </a:srgbClr>
              </a:solidFill>
            </a:ln>
          </p:spPr>
          <p:txBody>
            <a:bodyPr wrap="square" lIns="0" tIns="0" rIns="0" bIns="0" rtlCol="0"/>
            <a:lstStyle/>
            <a:p>
              <a:endParaRPr dirty="0"/>
            </a:p>
          </p:txBody>
        </p:sp>
      </p:grpSp>
      <p:grpSp>
        <p:nvGrpSpPr>
          <p:cNvPr id="66" name="Group 65">
            <a:extLst>
              <a:ext uri="{FF2B5EF4-FFF2-40B4-BE49-F238E27FC236}">
                <a16:creationId xmlns:a16="http://schemas.microsoft.com/office/drawing/2014/main" id="{6E2BC8F7-51B2-45DD-B07C-50CC2CC59AD1}"/>
              </a:ext>
            </a:extLst>
          </p:cNvPr>
          <p:cNvGrpSpPr/>
          <p:nvPr/>
        </p:nvGrpSpPr>
        <p:grpSpPr>
          <a:xfrm>
            <a:off x="4343400" y="5308980"/>
            <a:ext cx="3023897" cy="224398"/>
            <a:chOff x="4367503" y="4195202"/>
            <a:chExt cx="3023897" cy="224398"/>
          </a:xfrm>
        </p:grpSpPr>
        <p:sp>
          <p:nvSpPr>
            <p:cNvPr id="67" name="object 17">
              <a:extLst>
                <a:ext uri="{FF2B5EF4-FFF2-40B4-BE49-F238E27FC236}">
                  <a16:creationId xmlns:a16="http://schemas.microsoft.com/office/drawing/2014/main" id="{1C1F183A-1F75-4154-9749-2EC97F819327}"/>
                </a:ext>
              </a:extLst>
            </p:cNvPr>
            <p:cNvSpPr/>
            <p:nvPr/>
          </p:nvSpPr>
          <p:spPr>
            <a:xfrm>
              <a:off x="4367503" y="4307233"/>
              <a:ext cx="3001010" cy="0"/>
            </a:xfrm>
            <a:custGeom>
              <a:avLst/>
              <a:gdLst/>
              <a:ahLst/>
              <a:cxnLst/>
              <a:rect l="l" t="t" r="r" b="b"/>
              <a:pathLst>
                <a:path w="3001009">
                  <a:moveTo>
                    <a:pt x="0" y="0"/>
                  </a:moveTo>
                  <a:lnTo>
                    <a:pt x="3000959" y="0"/>
                  </a:lnTo>
                </a:path>
              </a:pathLst>
            </a:custGeom>
            <a:ln w="41275">
              <a:solidFill>
                <a:srgbClr val="E30613">
                  <a:alpha val="15000"/>
                </a:srgbClr>
              </a:solidFill>
            </a:ln>
          </p:spPr>
          <p:txBody>
            <a:bodyPr wrap="square" lIns="0" tIns="0" rIns="0" bIns="0" rtlCol="0"/>
            <a:lstStyle/>
            <a:p>
              <a:endParaRPr dirty="0"/>
            </a:p>
          </p:txBody>
        </p:sp>
        <p:grpSp>
          <p:nvGrpSpPr>
            <p:cNvPr id="68" name="Group 67">
              <a:extLst>
                <a:ext uri="{FF2B5EF4-FFF2-40B4-BE49-F238E27FC236}">
                  <a16:creationId xmlns:a16="http://schemas.microsoft.com/office/drawing/2014/main" id="{5793326A-25AB-4D32-8F1F-F3B4C3487A27}"/>
                </a:ext>
              </a:extLst>
            </p:cNvPr>
            <p:cNvGrpSpPr/>
            <p:nvPr/>
          </p:nvGrpSpPr>
          <p:grpSpPr>
            <a:xfrm>
              <a:off x="7266299" y="4195202"/>
              <a:ext cx="125101" cy="224398"/>
              <a:chOff x="7113748" y="4124579"/>
              <a:chExt cx="125101" cy="224398"/>
            </a:xfrm>
          </p:grpSpPr>
          <p:sp>
            <p:nvSpPr>
              <p:cNvPr id="76" name="object 18">
                <a:extLst>
                  <a:ext uri="{FF2B5EF4-FFF2-40B4-BE49-F238E27FC236}">
                    <a16:creationId xmlns:a16="http://schemas.microsoft.com/office/drawing/2014/main" id="{F67EEED5-A1E6-4A90-88AF-053F3A7A24ED}"/>
                  </a:ext>
                </a:extLst>
              </p:cNvPr>
              <p:cNvSpPr/>
              <p:nvPr/>
            </p:nvSpPr>
            <p:spPr>
              <a:xfrm>
                <a:off x="7113754" y="4124579"/>
                <a:ext cx="125095" cy="125095"/>
              </a:xfrm>
              <a:custGeom>
                <a:avLst/>
                <a:gdLst/>
                <a:ahLst/>
                <a:cxnLst/>
                <a:rect l="l" t="t" r="r" b="b"/>
                <a:pathLst>
                  <a:path w="125095" h="125095">
                    <a:moveTo>
                      <a:pt x="0" y="0"/>
                    </a:moveTo>
                    <a:lnTo>
                      <a:pt x="124739" y="124739"/>
                    </a:lnTo>
                  </a:path>
                </a:pathLst>
              </a:custGeom>
              <a:ln w="36296">
                <a:solidFill>
                  <a:srgbClr val="E30613">
                    <a:alpha val="15000"/>
                  </a:srgbClr>
                </a:solidFill>
              </a:ln>
            </p:spPr>
            <p:txBody>
              <a:bodyPr wrap="square" lIns="0" tIns="0" rIns="0" bIns="0" rtlCol="0"/>
              <a:lstStyle/>
              <a:p>
                <a:endParaRPr dirty="0"/>
              </a:p>
            </p:txBody>
          </p:sp>
          <p:sp>
            <p:nvSpPr>
              <p:cNvPr id="77" name="object 19">
                <a:extLst>
                  <a:ext uri="{FF2B5EF4-FFF2-40B4-BE49-F238E27FC236}">
                    <a16:creationId xmlns:a16="http://schemas.microsoft.com/office/drawing/2014/main" id="{776F3A1A-0DF5-4AC1-9CA0-6DB862DB1A33}"/>
                  </a:ext>
                </a:extLst>
              </p:cNvPr>
              <p:cNvSpPr/>
              <p:nvPr/>
            </p:nvSpPr>
            <p:spPr>
              <a:xfrm>
                <a:off x="7113748" y="4223882"/>
                <a:ext cx="125095" cy="125095"/>
              </a:xfrm>
              <a:custGeom>
                <a:avLst/>
                <a:gdLst/>
                <a:ahLst/>
                <a:cxnLst/>
                <a:rect l="l" t="t" r="r" b="b"/>
                <a:pathLst>
                  <a:path w="125095" h="125095">
                    <a:moveTo>
                      <a:pt x="0" y="124739"/>
                    </a:moveTo>
                    <a:lnTo>
                      <a:pt x="124739" y="0"/>
                    </a:lnTo>
                  </a:path>
                </a:pathLst>
              </a:custGeom>
              <a:ln w="36296">
                <a:solidFill>
                  <a:srgbClr val="E30613">
                    <a:alpha val="15000"/>
                  </a:srgbClr>
                </a:solidFill>
              </a:ln>
            </p:spPr>
            <p:txBody>
              <a:bodyPr wrap="square" lIns="0" tIns="0" rIns="0" bIns="0" rtlCol="0"/>
              <a:lstStyle/>
              <a:p>
                <a:endParaRPr dirty="0"/>
              </a:p>
            </p:txBody>
          </p:sp>
        </p:grpSp>
      </p:grpSp>
      <p:grpSp>
        <p:nvGrpSpPr>
          <p:cNvPr id="78" name="Group 77">
            <a:extLst>
              <a:ext uri="{FF2B5EF4-FFF2-40B4-BE49-F238E27FC236}">
                <a16:creationId xmlns:a16="http://schemas.microsoft.com/office/drawing/2014/main" id="{3BD30FCF-6400-466C-863B-C0CAE321D552}"/>
              </a:ext>
            </a:extLst>
          </p:cNvPr>
          <p:cNvGrpSpPr/>
          <p:nvPr/>
        </p:nvGrpSpPr>
        <p:grpSpPr>
          <a:xfrm>
            <a:off x="4343400" y="5795402"/>
            <a:ext cx="3023897" cy="224398"/>
            <a:chOff x="4367503" y="4195202"/>
            <a:chExt cx="3023897" cy="224398"/>
          </a:xfrm>
        </p:grpSpPr>
        <p:sp>
          <p:nvSpPr>
            <p:cNvPr id="81" name="object 17">
              <a:extLst>
                <a:ext uri="{FF2B5EF4-FFF2-40B4-BE49-F238E27FC236}">
                  <a16:creationId xmlns:a16="http://schemas.microsoft.com/office/drawing/2014/main" id="{90236526-6D66-4558-B725-BBEEF37781A3}"/>
                </a:ext>
              </a:extLst>
            </p:cNvPr>
            <p:cNvSpPr/>
            <p:nvPr/>
          </p:nvSpPr>
          <p:spPr>
            <a:xfrm>
              <a:off x="4367503" y="4307233"/>
              <a:ext cx="3001010" cy="0"/>
            </a:xfrm>
            <a:custGeom>
              <a:avLst/>
              <a:gdLst/>
              <a:ahLst/>
              <a:cxnLst/>
              <a:rect l="l" t="t" r="r" b="b"/>
              <a:pathLst>
                <a:path w="3001009">
                  <a:moveTo>
                    <a:pt x="0" y="0"/>
                  </a:moveTo>
                  <a:lnTo>
                    <a:pt x="3000959" y="0"/>
                  </a:lnTo>
                </a:path>
              </a:pathLst>
            </a:custGeom>
            <a:ln w="41275">
              <a:solidFill>
                <a:srgbClr val="E30613">
                  <a:alpha val="15000"/>
                </a:srgbClr>
              </a:solidFill>
            </a:ln>
          </p:spPr>
          <p:txBody>
            <a:bodyPr wrap="square" lIns="0" tIns="0" rIns="0" bIns="0" rtlCol="0"/>
            <a:lstStyle/>
            <a:p>
              <a:endParaRPr dirty="0"/>
            </a:p>
          </p:txBody>
        </p:sp>
        <p:grpSp>
          <p:nvGrpSpPr>
            <p:cNvPr id="82" name="Group 81">
              <a:extLst>
                <a:ext uri="{FF2B5EF4-FFF2-40B4-BE49-F238E27FC236}">
                  <a16:creationId xmlns:a16="http://schemas.microsoft.com/office/drawing/2014/main" id="{4EA699F0-2072-4C37-B3E7-C43B697EDB4A}"/>
                </a:ext>
              </a:extLst>
            </p:cNvPr>
            <p:cNvGrpSpPr/>
            <p:nvPr/>
          </p:nvGrpSpPr>
          <p:grpSpPr>
            <a:xfrm>
              <a:off x="7266299" y="4195202"/>
              <a:ext cx="125101" cy="224398"/>
              <a:chOff x="7113748" y="4124579"/>
              <a:chExt cx="125101" cy="224398"/>
            </a:xfrm>
          </p:grpSpPr>
          <p:sp>
            <p:nvSpPr>
              <p:cNvPr id="83" name="object 18">
                <a:extLst>
                  <a:ext uri="{FF2B5EF4-FFF2-40B4-BE49-F238E27FC236}">
                    <a16:creationId xmlns:a16="http://schemas.microsoft.com/office/drawing/2014/main" id="{6594BBEE-37C8-417C-9F3E-D3385190374E}"/>
                  </a:ext>
                </a:extLst>
              </p:cNvPr>
              <p:cNvSpPr/>
              <p:nvPr/>
            </p:nvSpPr>
            <p:spPr>
              <a:xfrm>
                <a:off x="7113754" y="4124579"/>
                <a:ext cx="125095" cy="125095"/>
              </a:xfrm>
              <a:custGeom>
                <a:avLst/>
                <a:gdLst/>
                <a:ahLst/>
                <a:cxnLst/>
                <a:rect l="l" t="t" r="r" b="b"/>
                <a:pathLst>
                  <a:path w="125095" h="125095">
                    <a:moveTo>
                      <a:pt x="0" y="0"/>
                    </a:moveTo>
                    <a:lnTo>
                      <a:pt x="124739" y="124739"/>
                    </a:lnTo>
                  </a:path>
                </a:pathLst>
              </a:custGeom>
              <a:ln w="36296">
                <a:solidFill>
                  <a:srgbClr val="E30613">
                    <a:alpha val="15000"/>
                  </a:srgbClr>
                </a:solidFill>
              </a:ln>
            </p:spPr>
            <p:txBody>
              <a:bodyPr wrap="square" lIns="0" tIns="0" rIns="0" bIns="0" rtlCol="0"/>
              <a:lstStyle/>
              <a:p>
                <a:endParaRPr dirty="0"/>
              </a:p>
            </p:txBody>
          </p:sp>
          <p:sp>
            <p:nvSpPr>
              <p:cNvPr id="84" name="object 19">
                <a:extLst>
                  <a:ext uri="{FF2B5EF4-FFF2-40B4-BE49-F238E27FC236}">
                    <a16:creationId xmlns:a16="http://schemas.microsoft.com/office/drawing/2014/main" id="{16F08AEE-143B-4621-9797-A1D186C75766}"/>
                  </a:ext>
                </a:extLst>
              </p:cNvPr>
              <p:cNvSpPr/>
              <p:nvPr/>
            </p:nvSpPr>
            <p:spPr>
              <a:xfrm>
                <a:off x="7113748" y="4223882"/>
                <a:ext cx="125095" cy="125095"/>
              </a:xfrm>
              <a:custGeom>
                <a:avLst/>
                <a:gdLst/>
                <a:ahLst/>
                <a:cxnLst/>
                <a:rect l="l" t="t" r="r" b="b"/>
                <a:pathLst>
                  <a:path w="125095" h="125095">
                    <a:moveTo>
                      <a:pt x="0" y="124739"/>
                    </a:moveTo>
                    <a:lnTo>
                      <a:pt x="124739" y="0"/>
                    </a:lnTo>
                  </a:path>
                </a:pathLst>
              </a:custGeom>
              <a:ln w="36296">
                <a:solidFill>
                  <a:srgbClr val="E30613">
                    <a:alpha val="15000"/>
                  </a:srgbClr>
                </a:solidFill>
              </a:ln>
            </p:spPr>
            <p:txBody>
              <a:bodyPr wrap="square" lIns="0" tIns="0" rIns="0" bIns="0" rtlCol="0"/>
              <a:lstStyle/>
              <a:p>
                <a:endParaRPr dirty="0"/>
              </a:p>
            </p:txBody>
          </p:sp>
        </p:grpSp>
      </p:grpSp>
      <p:grpSp>
        <p:nvGrpSpPr>
          <p:cNvPr id="52" name="Group 51">
            <a:extLst>
              <a:ext uri="{FF2B5EF4-FFF2-40B4-BE49-F238E27FC236}">
                <a16:creationId xmlns:a16="http://schemas.microsoft.com/office/drawing/2014/main" id="{77BA6A37-2FAA-4C95-B053-EF6018DB6EBE}"/>
              </a:ext>
            </a:extLst>
          </p:cNvPr>
          <p:cNvGrpSpPr/>
          <p:nvPr/>
        </p:nvGrpSpPr>
        <p:grpSpPr>
          <a:xfrm>
            <a:off x="3033888" y="5270118"/>
            <a:ext cx="1143863" cy="1054482"/>
            <a:chOff x="2979815" y="5193918"/>
            <a:chExt cx="1143863" cy="1054482"/>
          </a:xfrm>
        </p:grpSpPr>
        <p:sp>
          <p:nvSpPr>
            <p:cNvPr id="85" name="object 42">
              <a:extLst>
                <a:ext uri="{FF2B5EF4-FFF2-40B4-BE49-F238E27FC236}">
                  <a16:creationId xmlns:a16="http://schemas.microsoft.com/office/drawing/2014/main" id="{8D792057-87F3-4DD0-A1CB-3A629D70A298}"/>
                </a:ext>
              </a:extLst>
            </p:cNvPr>
            <p:cNvSpPr/>
            <p:nvPr/>
          </p:nvSpPr>
          <p:spPr>
            <a:xfrm>
              <a:off x="2979815" y="5193918"/>
              <a:ext cx="1143863" cy="1054482"/>
            </a:xfrm>
            <a:custGeom>
              <a:avLst/>
              <a:gdLst/>
              <a:ahLst/>
              <a:cxnLst/>
              <a:rect l="l" t="t" r="r" b="b"/>
              <a:pathLst>
                <a:path w="1645920" h="1645920">
                  <a:moveTo>
                    <a:pt x="822960" y="1645920"/>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20" y="822960"/>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60"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60"/>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60" y="1645920"/>
                  </a:lnTo>
                  <a:close/>
                </a:path>
              </a:pathLst>
            </a:custGeom>
            <a:ln w="12700">
              <a:solidFill>
                <a:schemeClr val="tx2">
                  <a:lumMod val="20000"/>
                  <a:lumOff val="80000"/>
                </a:schemeClr>
              </a:solidFill>
            </a:ln>
          </p:spPr>
          <p:txBody>
            <a:bodyPr wrap="square" lIns="0" tIns="0" rIns="0" bIns="0" rtlCol="0"/>
            <a:lstStyle/>
            <a:p>
              <a:endParaRPr dirty="0"/>
            </a:p>
          </p:txBody>
        </p:sp>
        <p:sp>
          <p:nvSpPr>
            <p:cNvPr id="87" name="object 43">
              <a:extLst>
                <a:ext uri="{FF2B5EF4-FFF2-40B4-BE49-F238E27FC236}">
                  <a16:creationId xmlns:a16="http://schemas.microsoft.com/office/drawing/2014/main" id="{D9FFD343-063A-4F4A-B7B3-5E9884DD9B09}"/>
                </a:ext>
              </a:extLst>
            </p:cNvPr>
            <p:cNvSpPr/>
            <p:nvPr/>
          </p:nvSpPr>
          <p:spPr>
            <a:xfrm>
              <a:off x="3105419" y="5307557"/>
              <a:ext cx="898101" cy="821813"/>
            </a:xfrm>
            <a:custGeom>
              <a:avLst/>
              <a:gdLst/>
              <a:ahLst/>
              <a:cxnLst/>
              <a:rect l="l" t="t" r="r" b="b"/>
              <a:pathLst>
                <a:path w="1409064" h="1409064">
                  <a:moveTo>
                    <a:pt x="704367" y="0"/>
                  </a:move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close/>
                </a:path>
              </a:pathLst>
            </a:custGeom>
            <a:solidFill>
              <a:srgbClr val="FFFFFF"/>
            </a:solidFill>
            <a:ln>
              <a:solidFill>
                <a:schemeClr val="tx2">
                  <a:lumMod val="20000"/>
                  <a:lumOff val="80000"/>
                </a:schemeClr>
              </a:solidFill>
            </a:ln>
          </p:spPr>
          <p:txBody>
            <a:bodyPr wrap="square" lIns="0" tIns="0" rIns="0" bIns="0" rtlCol="0"/>
            <a:lstStyle/>
            <a:p>
              <a:endParaRPr dirty="0">
                <a:latin typeface="Abadi" panose="020B0604020104020204" pitchFamily="34" charset="0"/>
              </a:endParaRPr>
            </a:p>
          </p:txBody>
        </p:sp>
      </p:grpSp>
      <p:sp>
        <p:nvSpPr>
          <p:cNvPr id="89" name="object 41">
            <a:extLst>
              <a:ext uri="{FF2B5EF4-FFF2-40B4-BE49-F238E27FC236}">
                <a16:creationId xmlns:a16="http://schemas.microsoft.com/office/drawing/2014/main" id="{7DA2A36C-6892-4070-8A10-FC894901ADBC}"/>
              </a:ext>
            </a:extLst>
          </p:cNvPr>
          <p:cNvSpPr txBox="1"/>
          <p:nvPr/>
        </p:nvSpPr>
        <p:spPr>
          <a:xfrm>
            <a:off x="226822" y="4054321"/>
            <a:ext cx="2492120" cy="212879"/>
          </a:xfrm>
          <a:prstGeom prst="rect">
            <a:avLst/>
          </a:prstGeom>
        </p:spPr>
        <p:txBody>
          <a:bodyPr vert="horz" wrap="square" lIns="0" tIns="12700" rIns="0" bIns="0" rtlCol="0">
            <a:spAutoFit/>
          </a:bodyPr>
          <a:lstStyle/>
          <a:p>
            <a:pPr marL="12700">
              <a:lnSpc>
                <a:spcPct val="100000"/>
              </a:lnSpc>
              <a:spcBef>
                <a:spcPts val="100"/>
              </a:spcBef>
            </a:pPr>
            <a:r>
              <a:rPr lang="en-US" sz="1300" b="1" spc="5" dirty="0">
                <a:solidFill>
                  <a:schemeClr val="bg1">
                    <a:lumMod val="85000"/>
                  </a:schemeClr>
                </a:solidFill>
                <a:latin typeface="Arial"/>
                <a:cs typeface="Arial"/>
              </a:rPr>
              <a:t>In-licensed biological strains</a:t>
            </a:r>
            <a:endParaRPr sz="1300" b="1" spc="5" dirty="0">
              <a:solidFill>
                <a:schemeClr val="bg1">
                  <a:lumMod val="85000"/>
                </a:schemeClr>
              </a:solidFill>
              <a:latin typeface="Arial"/>
              <a:cs typeface="Arial"/>
            </a:endParaRPr>
          </a:p>
        </p:txBody>
      </p:sp>
      <p:sp>
        <p:nvSpPr>
          <p:cNvPr id="90" name="object 41">
            <a:extLst>
              <a:ext uri="{FF2B5EF4-FFF2-40B4-BE49-F238E27FC236}">
                <a16:creationId xmlns:a16="http://schemas.microsoft.com/office/drawing/2014/main" id="{66588515-F136-4AF4-A4D7-D8C06F377A9C}"/>
              </a:ext>
            </a:extLst>
          </p:cNvPr>
          <p:cNvSpPr txBox="1"/>
          <p:nvPr/>
        </p:nvSpPr>
        <p:spPr>
          <a:xfrm>
            <a:off x="1133254" y="5637644"/>
            <a:ext cx="1501775" cy="382156"/>
          </a:xfrm>
          <a:prstGeom prst="rect">
            <a:avLst/>
          </a:prstGeom>
        </p:spPr>
        <p:txBody>
          <a:bodyPr vert="horz" wrap="square" lIns="0" tIns="12700" rIns="0" bIns="0" rtlCol="0">
            <a:spAutoFit/>
          </a:bodyPr>
          <a:lstStyle/>
          <a:p>
            <a:pPr marL="12700" algn="r">
              <a:lnSpc>
                <a:spcPct val="100000"/>
              </a:lnSpc>
              <a:spcBef>
                <a:spcPts val="100"/>
              </a:spcBef>
            </a:pPr>
            <a:r>
              <a:rPr lang="en-US" sz="1200" b="1" i="1" spc="15" dirty="0">
                <a:solidFill>
                  <a:schemeClr val="bg1">
                    <a:lumMod val="85000"/>
                  </a:schemeClr>
                </a:solidFill>
                <a:latin typeface="Arial"/>
                <a:cs typeface="Arial"/>
              </a:rPr>
              <a:t>Other biological strains</a:t>
            </a:r>
            <a:endParaRPr sz="1200" dirty="0">
              <a:solidFill>
                <a:schemeClr val="bg1">
                  <a:lumMod val="85000"/>
                </a:schemeClr>
              </a:solidFill>
              <a:latin typeface="Arial"/>
              <a:cs typeface="Arial"/>
            </a:endParaRPr>
          </a:p>
        </p:txBody>
      </p:sp>
      <p:sp>
        <p:nvSpPr>
          <p:cNvPr id="51" name="TextBox 50">
            <a:extLst>
              <a:ext uri="{FF2B5EF4-FFF2-40B4-BE49-F238E27FC236}">
                <a16:creationId xmlns:a16="http://schemas.microsoft.com/office/drawing/2014/main" id="{CCDCCC32-3003-4130-8A7B-5F6945A48CE5}"/>
              </a:ext>
            </a:extLst>
          </p:cNvPr>
          <p:cNvSpPr txBox="1"/>
          <p:nvPr/>
        </p:nvSpPr>
        <p:spPr>
          <a:xfrm>
            <a:off x="3172740" y="5637244"/>
            <a:ext cx="898101" cy="246221"/>
          </a:xfrm>
          <a:prstGeom prst="rect">
            <a:avLst/>
          </a:prstGeom>
          <a:noFill/>
        </p:spPr>
        <p:txBody>
          <a:bodyPr wrap="square" rtlCol="0">
            <a:spAutoFit/>
          </a:bodyPr>
          <a:lstStyle/>
          <a:p>
            <a:r>
              <a:rPr lang="en-US" sz="1000" dirty="0">
                <a:solidFill>
                  <a:schemeClr val="bg1">
                    <a:lumMod val="85000"/>
                  </a:schemeClr>
                </a:solidFill>
              </a:rPr>
              <a:t>Strains 1, 2, x</a:t>
            </a:r>
            <a:endParaRPr lang="en-CA" sz="1000" dirty="0">
              <a:solidFill>
                <a:schemeClr val="bg1">
                  <a:lumMod val="85000"/>
                </a:schemeClr>
              </a:solidFill>
            </a:endParaRPr>
          </a:p>
        </p:txBody>
      </p:sp>
      <p:grpSp>
        <p:nvGrpSpPr>
          <p:cNvPr id="86" name="Group 85">
            <a:extLst>
              <a:ext uri="{FF2B5EF4-FFF2-40B4-BE49-F238E27FC236}">
                <a16:creationId xmlns:a16="http://schemas.microsoft.com/office/drawing/2014/main" id="{DECEB368-A28E-CA82-3896-C3CE2A241957}"/>
              </a:ext>
            </a:extLst>
          </p:cNvPr>
          <p:cNvGrpSpPr/>
          <p:nvPr/>
        </p:nvGrpSpPr>
        <p:grpSpPr>
          <a:xfrm>
            <a:off x="7234489" y="3827059"/>
            <a:ext cx="117228" cy="224397"/>
            <a:chOff x="7113748" y="3678765"/>
            <a:chExt cx="125101" cy="224397"/>
          </a:xfrm>
        </p:grpSpPr>
        <p:sp>
          <p:nvSpPr>
            <p:cNvPr id="88" name="object 21">
              <a:extLst>
                <a:ext uri="{FF2B5EF4-FFF2-40B4-BE49-F238E27FC236}">
                  <a16:creationId xmlns:a16="http://schemas.microsoft.com/office/drawing/2014/main" id="{4C66D2A7-B725-3A99-9909-F053CF538027}"/>
                </a:ext>
              </a:extLst>
            </p:cNvPr>
            <p:cNvSpPr/>
            <p:nvPr/>
          </p:nvSpPr>
          <p:spPr>
            <a:xfrm>
              <a:off x="7113754" y="3678765"/>
              <a:ext cx="125095" cy="125095"/>
            </a:xfrm>
            <a:custGeom>
              <a:avLst/>
              <a:gdLst/>
              <a:ahLst/>
              <a:cxnLst/>
              <a:rect l="l" t="t" r="r" b="b"/>
              <a:pathLst>
                <a:path w="125095" h="125095">
                  <a:moveTo>
                    <a:pt x="0" y="0"/>
                  </a:moveTo>
                  <a:lnTo>
                    <a:pt x="124739" y="124739"/>
                  </a:lnTo>
                </a:path>
              </a:pathLst>
            </a:custGeom>
            <a:ln w="36296">
              <a:solidFill>
                <a:srgbClr val="7030A0"/>
              </a:solidFill>
            </a:ln>
          </p:spPr>
          <p:txBody>
            <a:bodyPr wrap="square" lIns="0" tIns="0" rIns="0" bIns="0" rtlCol="0"/>
            <a:lstStyle/>
            <a:p>
              <a:endParaRPr dirty="0"/>
            </a:p>
          </p:txBody>
        </p:sp>
        <p:sp>
          <p:nvSpPr>
            <p:cNvPr id="91" name="object 22">
              <a:extLst>
                <a:ext uri="{FF2B5EF4-FFF2-40B4-BE49-F238E27FC236}">
                  <a16:creationId xmlns:a16="http://schemas.microsoft.com/office/drawing/2014/main" id="{2E5284A9-A5B2-3EFE-CE93-ED41D45FD373}"/>
                </a:ext>
              </a:extLst>
            </p:cNvPr>
            <p:cNvSpPr/>
            <p:nvPr/>
          </p:nvSpPr>
          <p:spPr>
            <a:xfrm>
              <a:off x="7113748" y="3778067"/>
              <a:ext cx="125095" cy="125095"/>
            </a:xfrm>
            <a:custGeom>
              <a:avLst/>
              <a:gdLst/>
              <a:ahLst/>
              <a:cxnLst/>
              <a:rect l="l" t="t" r="r" b="b"/>
              <a:pathLst>
                <a:path w="125095" h="125095">
                  <a:moveTo>
                    <a:pt x="0" y="124739"/>
                  </a:moveTo>
                  <a:lnTo>
                    <a:pt x="124739" y="0"/>
                  </a:lnTo>
                </a:path>
              </a:pathLst>
            </a:custGeom>
            <a:ln w="36296">
              <a:solidFill>
                <a:srgbClr val="7030A0"/>
              </a:solidFill>
            </a:ln>
          </p:spPr>
          <p:txBody>
            <a:bodyPr wrap="square" lIns="0" tIns="0" rIns="0" bIns="0" rtlCol="0"/>
            <a:lstStyle/>
            <a:p>
              <a:endParaRPr dirty="0"/>
            </a:p>
          </p:txBody>
        </p:sp>
      </p:grpSp>
      <p:grpSp>
        <p:nvGrpSpPr>
          <p:cNvPr id="92" name="Group 91">
            <a:extLst>
              <a:ext uri="{FF2B5EF4-FFF2-40B4-BE49-F238E27FC236}">
                <a16:creationId xmlns:a16="http://schemas.microsoft.com/office/drawing/2014/main" id="{997B8F81-F2D6-9842-A96F-4BC2B897CD8F}"/>
              </a:ext>
            </a:extLst>
          </p:cNvPr>
          <p:cNvGrpSpPr/>
          <p:nvPr/>
        </p:nvGrpSpPr>
        <p:grpSpPr>
          <a:xfrm>
            <a:off x="7246129" y="4392053"/>
            <a:ext cx="117228" cy="224397"/>
            <a:chOff x="7113748" y="3678765"/>
            <a:chExt cx="125101" cy="224397"/>
          </a:xfrm>
        </p:grpSpPr>
        <p:sp>
          <p:nvSpPr>
            <p:cNvPr id="93" name="object 21">
              <a:extLst>
                <a:ext uri="{FF2B5EF4-FFF2-40B4-BE49-F238E27FC236}">
                  <a16:creationId xmlns:a16="http://schemas.microsoft.com/office/drawing/2014/main" id="{F95365A3-C826-E0B1-C740-7FD302E0C462}"/>
                </a:ext>
              </a:extLst>
            </p:cNvPr>
            <p:cNvSpPr/>
            <p:nvPr/>
          </p:nvSpPr>
          <p:spPr>
            <a:xfrm>
              <a:off x="7113754" y="3678765"/>
              <a:ext cx="125095" cy="125095"/>
            </a:xfrm>
            <a:custGeom>
              <a:avLst/>
              <a:gdLst/>
              <a:ahLst/>
              <a:cxnLst/>
              <a:rect l="l" t="t" r="r" b="b"/>
              <a:pathLst>
                <a:path w="125095" h="125095">
                  <a:moveTo>
                    <a:pt x="0" y="0"/>
                  </a:moveTo>
                  <a:lnTo>
                    <a:pt x="124739" y="124739"/>
                  </a:lnTo>
                </a:path>
              </a:pathLst>
            </a:custGeom>
            <a:ln w="36296">
              <a:solidFill>
                <a:srgbClr val="7030A0"/>
              </a:solidFill>
            </a:ln>
          </p:spPr>
          <p:txBody>
            <a:bodyPr wrap="square" lIns="0" tIns="0" rIns="0" bIns="0" rtlCol="0"/>
            <a:lstStyle/>
            <a:p>
              <a:endParaRPr dirty="0"/>
            </a:p>
          </p:txBody>
        </p:sp>
        <p:sp>
          <p:nvSpPr>
            <p:cNvPr id="94" name="object 22">
              <a:extLst>
                <a:ext uri="{FF2B5EF4-FFF2-40B4-BE49-F238E27FC236}">
                  <a16:creationId xmlns:a16="http://schemas.microsoft.com/office/drawing/2014/main" id="{4C94EBE0-8C3F-43BE-4394-50840A0A3BDC}"/>
                </a:ext>
              </a:extLst>
            </p:cNvPr>
            <p:cNvSpPr/>
            <p:nvPr/>
          </p:nvSpPr>
          <p:spPr>
            <a:xfrm>
              <a:off x="7113748" y="3778067"/>
              <a:ext cx="125095" cy="125095"/>
            </a:xfrm>
            <a:custGeom>
              <a:avLst/>
              <a:gdLst/>
              <a:ahLst/>
              <a:cxnLst/>
              <a:rect l="l" t="t" r="r" b="b"/>
              <a:pathLst>
                <a:path w="125095" h="125095">
                  <a:moveTo>
                    <a:pt x="0" y="124739"/>
                  </a:moveTo>
                  <a:lnTo>
                    <a:pt x="124739" y="0"/>
                  </a:lnTo>
                </a:path>
              </a:pathLst>
            </a:custGeom>
            <a:ln w="36296">
              <a:solidFill>
                <a:srgbClr val="7030A0"/>
              </a:solidFill>
            </a:ln>
          </p:spPr>
          <p:txBody>
            <a:bodyPr wrap="square" lIns="0" tIns="0" rIns="0" bIns="0" rtlCol="0"/>
            <a:lstStyle/>
            <a:p>
              <a:endParaRPr dirty="0"/>
            </a:p>
          </p:txBody>
        </p:sp>
      </p:grpSp>
      <p:cxnSp>
        <p:nvCxnSpPr>
          <p:cNvPr id="5" name="Straight Connector 4">
            <a:extLst>
              <a:ext uri="{FF2B5EF4-FFF2-40B4-BE49-F238E27FC236}">
                <a16:creationId xmlns:a16="http://schemas.microsoft.com/office/drawing/2014/main" id="{B0E51224-34C2-6207-8CED-5E9FAA593057}"/>
              </a:ext>
            </a:extLst>
          </p:cNvPr>
          <p:cNvCxnSpPr/>
          <p:nvPr/>
        </p:nvCxnSpPr>
        <p:spPr>
          <a:xfrm>
            <a:off x="4547643" y="3270233"/>
            <a:ext cx="118211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9997070-E310-DC76-CC96-9004B1A9D616}"/>
              </a:ext>
            </a:extLst>
          </p:cNvPr>
          <p:cNvCxnSpPr>
            <a:cxnSpLocks/>
          </p:cNvCxnSpPr>
          <p:nvPr/>
        </p:nvCxnSpPr>
        <p:spPr>
          <a:xfrm>
            <a:off x="5717062" y="3939281"/>
            <a:ext cx="16002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9CBB92D-0E40-8F46-D6F5-A163A8739EDB}"/>
              </a:ext>
            </a:extLst>
          </p:cNvPr>
          <p:cNvCxnSpPr>
            <a:cxnSpLocks/>
          </p:cNvCxnSpPr>
          <p:nvPr/>
        </p:nvCxnSpPr>
        <p:spPr>
          <a:xfrm>
            <a:off x="5334000" y="4495800"/>
            <a:ext cx="200412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97D52DE-DECC-01DB-71CE-1C262870E47A}"/>
              </a:ext>
            </a:extLst>
          </p:cNvPr>
          <p:cNvCxnSpPr>
            <a:cxnSpLocks/>
          </p:cNvCxnSpPr>
          <p:nvPr/>
        </p:nvCxnSpPr>
        <p:spPr>
          <a:xfrm>
            <a:off x="4337050" y="3647198"/>
            <a:ext cx="99695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981DBF7-08CB-04C7-A155-6CF3D9868794}"/>
              </a:ext>
            </a:extLst>
          </p:cNvPr>
          <p:cNvCxnSpPr>
            <a:cxnSpLocks/>
          </p:cNvCxnSpPr>
          <p:nvPr/>
        </p:nvCxnSpPr>
        <p:spPr>
          <a:xfrm>
            <a:off x="5353050" y="3628148"/>
            <a:ext cx="0" cy="88219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A49CFAC-E7DB-532B-F26D-6EFED706C989}"/>
              </a:ext>
            </a:extLst>
          </p:cNvPr>
          <p:cNvCxnSpPr>
            <a:cxnSpLocks/>
          </p:cNvCxnSpPr>
          <p:nvPr/>
        </p:nvCxnSpPr>
        <p:spPr>
          <a:xfrm>
            <a:off x="5710712" y="3266181"/>
            <a:ext cx="0" cy="68985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50F74D3-40DB-0166-EECB-5B2FA1EE0A6F}"/>
              </a:ext>
            </a:extLst>
          </p:cNvPr>
          <p:cNvSpPr txBox="1"/>
          <p:nvPr/>
        </p:nvSpPr>
        <p:spPr>
          <a:xfrm>
            <a:off x="5768699" y="3490866"/>
            <a:ext cx="2386935" cy="369332"/>
          </a:xfrm>
          <a:prstGeom prst="rect">
            <a:avLst/>
          </a:prstGeom>
          <a:noFill/>
        </p:spPr>
        <p:txBody>
          <a:bodyPr wrap="none" rtlCol="0">
            <a:spAutoFit/>
          </a:bodyPr>
          <a:lstStyle/>
          <a:p>
            <a:r>
              <a:rPr lang="en-US" b="1" dirty="0">
                <a:solidFill>
                  <a:srgbClr val="7030A0"/>
                </a:solidFill>
              </a:rPr>
              <a:t>Geographic Expansions</a:t>
            </a:r>
          </a:p>
        </p:txBody>
      </p:sp>
    </p:spTree>
    <p:extLst>
      <p:ext uri="{BB962C8B-B14F-4D97-AF65-F5344CB8AC3E}">
        <p14:creationId xmlns:p14="http://schemas.microsoft.com/office/powerpoint/2010/main" val="2067101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3483" y="6235727"/>
            <a:ext cx="544075" cy="412756"/>
          </a:xfrm>
          <a:prstGeom prst="rect">
            <a:avLst/>
          </a:prstGeom>
          <a:blipFill>
            <a:blip r:embed="rId2" cstate="print"/>
            <a:stretch>
              <a:fillRect/>
            </a:stretch>
          </a:blipFill>
        </p:spPr>
        <p:txBody>
          <a:bodyPr wrap="square" lIns="0" tIns="0" rIns="0" bIns="0" rtlCol="0"/>
          <a:lstStyle/>
          <a:p>
            <a:endParaRPr dirty="0"/>
          </a:p>
        </p:txBody>
      </p:sp>
      <p:sp>
        <p:nvSpPr>
          <p:cNvPr id="11" name="object 11"/>
          <p:cNvSpPr txBox="1"/>
          <p:nvPr/>
        </p:nvSpPr>
        <p:spPr>
          <a:xfrm>
            <a:off x="1133254" y="1312733"/>
            <a:ext cx="2681682" cy="266098"/>
          </a:xfrm>
          <a:prstGeom prst="rect">
            <a:avLst/>
          </a:prstGeom>
        </p:spPr>
        <p:txBody>
          <a:bodyPr vert="horz" wrap="square" lIns="0" tIns="12065" rIns="0" bIns="0" rtlCol="0">
            <a:spAutoFit/>
          </a:bodyPr>
          <a:lstStyle/>
          <a:p>
            <a:pPr marL="12700" algn="ctr">
              <a:lnSpc>
                <a:spcPct val="100000"/>
              </a:lnSpc>
              <a:spcBef>
                <a:spcPts val="95"/>
              </a:spcBef>
            </a:pPr>
            <a:r>
              <a:rPr sz="1650" b="1" spc="5" dirty="0">
                <a:solidFill>
                  <a:srgbClr val="415568"/>
                </a:solidFill>
                <a:latin typeface="Arial"/>
                <a:cs typeface="Arial"/>
              </a:rPr>
              <a:t>Biological</a:t>
            </a:r>
            <a:r>
              <a:rPr sz="1650" b="1" spc="45" dirty="0">
                <a:solidFill>
                  <a:srgbClr val="415568"/>
                </a:solidFill>
                <a:latin typeface="Arial"/>
                <a:cs typeface="Arial"/>
              </a:rPr>
              <a:t> </a:t>
            </a:r>
            <a:r>
              <a:rPr sz="1650" b="1" spc="5" dirty="0">
                <a:solidFill>
                  <a:srgbClr val="415568"/>
                </a:solidFill>
                <a:latin typeface="Arial"/>
                <a:cs typeface="Arial"/>
              </a:rPr>
              <a:t>Control</a:t>
            </a:r>
            <a:r>
              <a:rPr sz="1650" b="1" spc="45" dirty="0">
                <a:solidFill>
                  <a:srgbClr val="415568"/>
                </a:solidFill>
                <a:latin typeface="Arial"/>
                <a:cs typeface="Arial"/>
              </a:rPr>
              <a:t> </a:t>
            </a:r>
            <a:r>
              <a:rPr sz="1650" b="1" spc="5" dirty="0">
                <a:solidFill>
                  <a:srgbClr val="415568"/>
                </a:solidFill>
                <a:latin typeface="Arial"/>
                <a:cs typeface="Arial"/>
              </a:rPr>
              <a:t>Agents</a:t>
            </a:r>
            <a:endParaRPr sz="1650" dirty="0">
              <a:solidFill>
                <a:srgbClr val="415568"/>
              </a:solidFill>
              <a:latin typeface="Arial"/>
              <a:cs typeface="Arial"/>
            </a:endParaRPr>
          </a:p>
        </p:txBody>
      </p:sp>
      <p:sp>
        <p:nvSpPr>
          <p:cNvPr id="13" name="object 13"/>
          <p:cNvSpPr/>
          <p:nvPr/>
        </p:nvSpPr>
        <p:spPr>
          <a:xfrm>
            <a:off x="7670875" y="4092416"/>
            <a:ext cx="1205713" cy="1205718"/>
          </a:xfrm>
          <a:prstGeom prst="rect">
            <a:avLst/>
          </a:prstGeom>
          <a:blipFill>
            <a:blip r:embed="rId3" cstate="print"/>
            <a:stretch>
              <a:fillRect/>
            </a:stretch>
          </a:blipFill>
        </p:spPr>
        <p:txBody>
          <a:bodyPr wrap="square" lIns="0" tIns="0" rIns="0" bIns="0" rtlCol="0"/>
          <a:lstStyle/>
          <a:p>
            <a:endParaRPr dirty="0"/>
          </a:p>
        </p:txBody>
      </p:sp>
      <p:sp>
        <p:nvSpPr>
          <p:cNvPr id="15" name="object 15"/>
          <p:cNvSpPr/>
          <p:nvPr/>
        </p:nvSpPr>
        <p:spPr>
          <a:xfrm>
            <a:off x="9392601" y="4092416"/>
            <a:ext cx="1205713" cy="1205718"/>
          </a:xfrm>
          <a:prstGeom prst="rect">
            <a:avLst/>
          </a:prstGeom>
          <a:blipFill>
            <a:blip r:embed="rId4" cstate="print"/>
            <a:stretch>
              <a:fillRect/>
            </a:stretch>
          </a:blipFill>
        </p:spPr>
        <p:txBody>
          <a:bodyPr wrap="square" lIns="0" tIns="0" rIns="0" bIns="0" rtlCol="0"/>
          <a:lstStyle/>
          <a:p>
            <a:endParaRPr dirty="0"/>
          </a:p>
        </p:txBody>
      </p:sp>
      <p:sp>
        <p:nvSpPr>
          <p:cNvPr id="16" name="object 16"/>
          <p:cNvSpPr txBox="1"/>
          <p:nvPr/>
        </p:nvSpPr>
        <p:spPr>
          <a:xfrm>
            <a:off x="8145109" y="5457178"/>
            <a:ext cx="1979295" cy="495300"/>
          </a:xfrm>
          <a:prstGeom prst="rect">
            <a:avLst/>
          </a:prstGeom>
        </p:spPr>
        <p:txBody>
          <a:bodyPr vert="horz" wrap="square" lIns="0" tIns="64769" rIns="0" bIns="0" rtlCol="0">
            <a:spAutoFit/>
          </a:bodyPr>
          <a:lstStyle/>
          <a:p>
            <a:pPr algn="ctr">
              <a:lnSpc>
                <a:spcPct val="100000"/>
              </a:lnSpc>
              <a:spcBef>
                <a:spcPts val="509"/>
              </a:spcBef>
            </a:pPr>
            <a:r>
              <a:rPr sz="1200" b="1" spc="15" dirty="0">
                <a:solidFill>
                  <a:srgbClr val="415568"/>
                </a:solidFill>
                <a:latin typeface="Arial"/>
                <a:cs typeface="Arial"/>
              </a:rPr>
              <a:t>Bee Vectoring</a:t>
            </a:r>
            <a:r>
              <a:rPr sz="1200" b="1" spc="35" dirty="0">
                <a:solidFill>
                  <a:srgbClr val="415568"/>
                </a:solidFill>
                <a:latin typeface="Arial"/>
                <a:cs typeface="Arial"/>
              </a:rPr>
              <a:t> </a:t>
            </a:r>
            <a:r>
              <a:rPr lang="en-US" sz="1200" b="1" spc="15" dirty="0">
                <a:solidFill>
                  <a:srgbClr val="415568"/>
                </a:solidFill>
                <a:latin typeface="Arial"/>
                <a:cs typeface="Arial"/>
              </a:rPr>
              <a:t>S</a:t>
            </a:r>
            <a:r>
              <a:rPr sz="1200" b="1" spc="15" dirty="0">
                <a:solidFill>
                  <a:srgbClr val="415568"/>
                </a:solidFill>
                <a:latin typeface="Arial"/>
                <a:cs typeface="Arial"/>
              </a:rPr>
              <a:t>ystems</a:t>
            </a:r>
            <a:endParaRPr sz="1200" dirty="0">
              <a:solidFill>
                <a:srgbClr val="415568"/>
              </a:solidFill>
              <a:latin typeface="Arial"/>
              <a:cs typeface="Arial"/>
            </a:endParaRPr>
          </a:p>
          <a:p>
            <a:pPr algn="ctr">
              <a:lnSpc>
                <a:spcPct val="100000"/>
              </a:lnSpc>
              <a:spcBef>
                <a:spcPts val="409"/>
              </a:spcBef>
            </a:pPr>
            <a:r>
              <a:rPr sz="1200" spc="10" dirty="0">
                <a:solidFill>
                  <a:srgbClr val="415568"/>
                </a:solidFill>
                <a:latin typeface="Arial"/>
                <a:cs typeface="Arial"/>
              </a:rPr>
              <a:t>(</a:t>
            </a:r>
            <a:r>
              <a:rPr sz="1200" spc="5" dirty="0">
                <a:solidFill>
                  <a:srgbClr val="415568"/>
                </a:solidFill>
                <a:latin typeface="Arial"/>
                <a:cs typeface="Arial"/>
              </a:rPr>
              <a:t>honeybees</a:t>
            </a:r>
            <a:r>
              <a:rPr lang="en-US" sz="1200" spc="5" dirty="0">
                <a:solidFill>
                  <a:srgbClr val="415568"/>
                </a:solidFill>
                <a:latin typeface="Arial"/>
                <a:cs typeface="Arial"/>
              </a:rPr>
              <a:t> &amp; bumble bees</a:t>
            </a:r>
            <a:r>
              <a:rPr sz="1200" spc="5" dirty="0">
                <a:solidFill>
                  <a:srgbClr val="415568"/>
                </a:solidFill>
                <a:latin typeface="Arial"/>
                <a:cs typeface="Arial"/>
              </a:rPr>
              <a:t>)</a:t>
            </a:r>
            <a:endParaRPr sz="1200" dirty="0">
              <a:solidFill>
                <a:srgbClr val="415568"/>
              </a:solidFill>
              <a:latin typeface="Arial"/>
              <a:cs typeface="Arial"/>
            </a:endParaRPr>
          </a:p>
        </p:txBody>
      </p:sp>
      <p:grpSp>
        <p:nvGrpSpPr>
          <p:cNvPr id="50" name="Group 49">
            <a:extLst>
              <a:ext uri="{FF2B5EF4-FFF2-40B4-BE49-F238E27FC236}">
                <a16:creationId xmlns:a16="http://schemas.microsoft.com/office/drawing/2014/main" id="{750E11C4-185D-4A6E-A26F-D1A3321E69A0}"/>
              </a:ext>
            </a:extLst>
          </p:cNvPr>
          <p:cNvGrpSpPr/>
          <p:nvPr/>
        </p:nvGrpSpPr>
        <p:grpSpPr>
          <a:xfrm>
            <a:off x="4343400" y="4831436"/>
            <a:ext cx="3023897" cy="224398"/>
            <a:chOff x="4367503" y="4195202"/>
            <a:chExt cx="3023897" cy="224398"/>
          </a:xfrm>
        </p:grpSpPr>
        <p:sp>
          <p:nvSpPr>
            <p:cNvPr id="17" name="object 17"/>
            <p:cNvSpPr/>
            <p:nvPr/>
          </p:nvSpPr>
          <p:spPr>
            <a:xfrm>
              <a:off x="4367503" y="4307233"/>
              <a:ext cx="3001010" cy="0"/>
            </a:xfrm>
            <a:custGeom>
              <a:avLst/>
              <a:gdLst/>
              <a:ahLst/>
              <a:cxnLst/>
              <a:rect l="l" t="t" r="r" b="b"/>
              <a:pathLst>
                <a:path w="3001009">
                  <a:moveTo>
                    <a:pt x="0" y="0"/>
                  </a:moveTo>
                  <a:lnTo>
                    <a:pt x="3000959" y="0"/>
                  </a:lnTo>
                </a:path>
              </a:pathLst>
            </a:custGeom>
            <a:ln w="41275">
              <a:solidFill>
                <a:srgbClr val="E30613"/>
              </a:solidFill>
            </a:ln>
          </p:spPr>
          <p:txBody>
            <a:bodyPr wrap="square" lIns="0" tIns="0" rIns="0" bIns="0" rtlCol="0"/>
            <a:lstStyle/>
            <a:p>
              <a:endParaRPr dirty="0"/>
            </a:p>
          </p:txBody>
        </p:sp>
        <p:grpSp>
          <p:nvGrpSpPr>
            <p:cNvPr id="49" name="Group 48">
              <a:extLst>
                <a:ext uri="{FF2B5EF4-FFF2-40B4-BE49-F238E27FC236}">
                  <a16:creationId xmlns:a16="http://schemas.microsoft.com/office/drawing/2014/main" id="{07CFD172-03ED-4462-8EDF-040EDCF2EF41}"/>
                </a:ext>
              </a:extLst>
            </p:cNvPr>
            <p:cNvGrpSpPr/>
            <p:nvPr/>
          </p:nvGrpSpPr>
          <p:grpSpPr>
            <a:xfrm>
              <a:off x="7266299" y="4195202"/>
              <a:ext cx="125101" cy="224398"/>
              <a:chOff x="7113748" y="4124579"/>
              <a:chExt cx="125101" cy="224398"/>
            </a:xfrm>
          </p:grpSpPr>
          <p:sp>
            <p:nvSpPr>
              <p:cNvPr id="18" name="object 18"/>
              <p:cNvSpPr/>
              <p:nvPr/>
            </p:nvSpPr>
            <p:spPr>
              <a:xfrm>
                <a:off x="7113754" y="4124579"/>
                <a:ext cx="125095" cy="125095"/>
              </a:xfrm>
              <a:custGeom>
                <a:avLst/>
                <a:gdLst/>
                <a:ahLst/>
                <a:cxnLst/>
                <a:rect l="l" t="t" r="r" b="b"/>
                <a:pathLst>
                  <a:path w="125095" h="125095">
                    <a:moveTo>
                      <a:pt x="0" y="0"/>
                    </a:moveTo>
                    <a:lnTo>
                      <a:pt x="124739" y="124739"/>
                    </a:lnTo>
                  </a:path>
                </a:pathLst>
              </a:custGeom>
              <a:ln w="36296">
                <a:solidFill>
                  <a:srgbClr val="E30613"/>
                </a:solidFill>
              </a:ln>
            </p:spPr>
            <p:txBody>
              <a:bodyPr wrap="square" lIns="0" tIns="0" rIns="0" bIns="0" rtlCol="0"/>
              <a:lstStyle/>
              <a:p>
                <a:endParaRPr dirty="0"/>
              </a:p>
            </p:txBody>
          </p:sp>
          <p:sp>
            <p:nvSpPr>
              <p:cNvPr id="19" name="object 19"/>
              <p:cNvSpPr/>
              <p:nvPr/>
            </p:nvSpPr>
            <p:spPr>
              <a:xfrm>
                <a:off x="7113748" y="4223882"/>
                <a:ext cx="125095" cy="125095"/>
              </a:xfrm>
              <a:custGeom>
                <a:avLst/>
                <a:gdLst/>
                <a:ahLst/>
                <a:cxnLst/>
                <a:rect l="l" t="t" r="r" b="b"/>
                <a:pathLst>
                  <a:path w="125095" h="125095">
                    <a:moveTo>
                      <a:pt x="0" y="124739"/>
                    </a:moveTo>
                    <a:lnTo>
                      <a:pt x="124739" y="0"/>
                    </a:lnTo>
                  </a:path>
                </a:pathLst>
              </a:custGeom>
              <a:ln w="36296">
                <a:solidFill>
                  <a:srgbClr val="E30613"/>
                </a:solidFill>
              </a:ln>
            </p:spPr>
            <p:txBody>
              <a:bodyPr wrap="square" lIns="0" tIns="0" rIns="0" bIns="0" rtlCol="0"/>
              <a:lstStyle/>
              <a:p>
                <a:endParaRPr dirty="0"/>
              </a:p>
            </p:txBody>
          </p:sp>
        </p:grpSp>
      </p:grpSp>
      <p:grpSp>
        <p:nvGrpSpPr>
          <p:cNvPr id="53" name="Group 52">
            <a:extLst>
              <a:ext uri="{FF2B5EF4-FFF2-40B4-BE49-F238E27FC236}">
                <a16:creationId xmlns:a16="http://schemas.microsoft.com/office/drawing/2014/main" id="{64F9D226-F478-403A-AF92-A2E583BABFBA}"/>
              </a:ext>
            </a:extLst>
          </p:cNvPr>
          <p:cNvGrpSpPr/>
          <p:nvPr/>
        </p:nvGrpSpPr>
        <p:grpSpPr>
          <a:xfrm>
            <a:off x="4432300" y="3459019"/>
            <a:ext cx="2927290" cy="883880"/>
            <a:chOff x="4432300" y="3459019"/>
            <a:chExt cx="2927290" cy="883880"/>
          </a:xfrm>
        </p:grpSpPr>
        <p:sp>
          <p:nvSpPr>
            <p:cNvPr id="20" name="object 20"/>
            <p:cNvSpPr/>
            <p:nvPr/>
          </p:nvSpPr>
          <p:spPr>
            <a:xfrm>
              <a:off x="4432300" y="3459019"/>
              <a:ext cx="2882900" cy="765577"/>
            </a:xfrm>
            <a:custGeom>
              <a:avLst/>
              <a:gdLst/>
              <a:ahLst/>
              <a:cxnLst/>
              <a:rect l="l" t="t" r="r" b="b"/>
              <a:pathLst>
                <a:path w="2882900" h="332104">
                  <a:moveTo>
                    <a:pt x="0" y="0"/>
                  </a:moveTo>
                  <a:lnTo>
                    <a:pt x="1111910" y="0"/>
                  </a:lnTo>
                  <a:lnTo>
                    <a:pt x="1111910" y="331774"/>
                  </a:lnTo>
                  <a:lnTo>
                    <a:pt x="2882569" y="331774"/>
                  </a:lnTo>
                </a:path>
              </a:pathLst>
            </a:custGeom>
            <a:ln w="41275">
              <a:solidFill>
                <a:srgbClr val="7030A0"/>
              </a:solidFill>
            </a:ln>
          </p:spPr>
          <p:txBody>
            <a:bodyPr wrap="square" lIns="0" tIns="0" rIns="0" bIns="0" rtlCol="0"/>
            <a:lstStyle/>
            <a:p>
              <a:endParaRPr dirty="0">
                <a:solidFill>
                  <a:srgbClr val="00B0F0"/>
                </a:solidFill>
              </a:endParaRPr>
            </a:p>
          </p:txBody>
        </p:sp>
        <p:grpSp>
          <p:nvGrpSpPr>
            <p:cNvPr id="14" name="Group 13">
              <a:extLst>
                <a:ext uri="{FF2B5EF4-FFF2-40B4-BE49-F238E27FC236}">
                  <a16:creationId xmlns:a16="http://schemas.microsoft.com/office/drawing/2014/main" id="{01D0DCDF-6E28-4E56-AF39-B3102657A73B}"/>
                </a:ext>
              </a:extLst>
            </p:cNvPr>
            <p:cNvGrpSpPr/>
            <p:nvPr/>
          </p:nvGrpSpPr>
          <p:grpSpPr>
            <a:xfrm>
              <a:off x="7234489" y="4118502"/>
              <a:ext cx="125101" cy="224397"/>
              <a:chOff x="7113748" y="3678765"/>
              <a:chExt cx="125101" cy="224397"/>
            </a:xfrm>
          </p:grpSpPr>
          <p:sp>
            <p:nvSpPr>
              <p:cNvPr id="21" name="object 21"/>
              <p:cNvSpPr/>
              <p:nvPr/>
            </p:nvSpPr>
            <p:spPr>
              <a:xfrm>
                <a:off x="7113754" y="3678765"/>
                <a:ext cx="125095" cy="125095"/>
              </a:xfrm>
              <a:custGeom>
                <a:avLst/>
                <a:gdLst/>
                <a:ahLst/>
                <a:cxnLst/>
                <a:rect l="l" t="t" r="r" b="b"/>
                <a:pathLst>
                  <a:path w="125095" h="125095">
                    <a:moveTo>
                      <a:pt x="0" y="0"/>
                    </a:moveTo>
                    <a:lnTo>
                      <a:pt x="124739" y="124739"/>
                    </a:lnTo>
                  </a:path>
                </a:pathLst>
              </a:custGeom>
              <a:ln w="36296">
                <a:solidFill>
                  <a:srgbClr val="7030A0"/>
                </a:solidFill>
              </a:ln>
            </p:spPr>
            <p:txBody>
              <a:bodyPr wrap="square" lIns="0" tIns="0" rIns="0" bIns="0" rtlCol="0"/>
              <a:lstStyle/>
              <a:p>
                <a:endParaRPr dirty="0"/>
              </a:p>
            </p:txBody>
          </p:sp>
          <p:sp>
            <p:nvSpPr>
              <p:cNvPr id="22" name="object 22"/>
              <p:cNvSpPr/>
              <p:nvPr/>
            </p:nvSpPr>
            <p:spPr>
              <a:xfrm>
                <a:off x="7113748" y="3778067"/>
                <a:ext cx="125095" cy="125095"/>
              </a:xfrm>
              <a:custGeom>
                <a:avLst/>
                <a:gdLst/>
                <a:ahLst/>
                <a:cxnLst/>
                <a:rect l="l" t="t" r="r" b="b"/>
                <a:pathLst>
                  <a:path w="125095" h="125095">
                    <a:moveTo>
                      <a:pt x="0" y="124739"/>
                    </a:moveTo>
                    <a:lnTo>
                      <a:pt x="124739" y="0"/>
                    </a:lnTo>
                  </a:path>
                </a:pathLst>
              </a:custGeom>
              <a:ln w="36296">
                <a:solidFill>
                  <a:srgbClr val="7030A0"/>
                </a:solidFill>
              </a:ln>
            </p:spPr>
            <p:txBody>
              <a:bodyPr wrap="square" lIns="0" tIns="0" rIns="0" bIns="0" rtlCol="0"/>
              <a:lstStyle/>
              <a:p>
                <a:endParaRPr dirty="0"/>
              </a:p>
            </p:txBody>
          </p:sp>
        </p:grpSp>
      </p:grpSp>
      <p:sp>
        <p:nvSpPr>
          <p:cNvPr id="23" name="object 23"/>
          <p:cNvSpPr/>
          <p:nvPr/>
        </p:nvSpPr>
        <p:spPr>
          <a:xfrm flipV="1">
            <a:off x="4613910" y="3024897"/>
            <a:ext cx="2685488" cy="45719"/>
          </a:xfrm>
          <a:custGeom>
            <a:avLst/>
            <a:gdLst/>
            <a:ahLst/>
            <a:cxnLst/>
            <a:rect l="l" t="t" r="r" b="b"/>
            <a:pathLst>
              <a:path w="2701290">
                <a:moveTo>
                  <a:pt x="0" y="0"/>
                </a:moveTo>
                <a:lnTo>
                  <a:pt x="2701061" y="0"/>
                </a:lnTo>
              </a:path>
            </a:pathLst>
          </a:custGeom>
          <a:ln w="41275">
            <a:solidFill>
              <a:srgbClr val="3A9D58">
                <a:alpha val="15000"/>
              </a:srgbClr>
            </a:solidFill>
          </a:ln>
        </p:spPr>
        <p:txBody>
          <a:bodyPr wrap="square" lIns="0" tIns="0" rIns="0" bIns="0" rtlCol="0"/>
          <a:lstStyle/>
          <a:p>
            <a:endParaRPr dirty="0"/>
          </a:p>
        </p:txBody>
      </p:sp>
      <p:sp>
        <p:nvSpPr>
          <p:cNvPr id="24" name="object 24"/>
          <p:cNvSpPr/>
          <p:nvPr/>
        </p:nvSpPr>
        <p:spPr>
          <a:xfrm>
            <a:off x="7221244" y="2967464"/>
            <a:ext cx="125095" cy="125095"/>
          </a:xfrm>
          <a:custGeom>
            <a:avLst/>
            <a:gdLst/>
            <a:ahLst/>
            <a:cxnLst/>
            <a:rect l="l" t="t" r="r" b="b"/>
            <a:pathLst>
              <a:path w="125095" h="125094">
                <a:moveTo>
                  <a:pt x="0" y="0"/>
                </a:moveTo>
                <a:lnTo>
                  <a:pt x="124739" y="124739"/>
                </a:lnTo>
              </a:path>
            </a:pathLst>
          </a:custGeom>
          <a:ln w="36296">
            <a:solidFill>
              <a:srgbClr val="3A9D58">
                <a:alpha val="15000"/>
              </a:srgbClr>
            </a:solidFill>
          </a:ln>
        </p:spPr>
        <p:txBody>
          <a:bodyPr wrap="square" lIns="0" tIns="0" rIns="0" bIns="0" rtlCol="0"/>
          <a:lstStyle/>
          <a:p>
            <a:endParaRPr dirty="0"/>
          </a:p>
        </p:txBody>
      </p:sp>
      <p:sp>
        <p:nvSpPr>
          <p:cNvPr id="25" name="object 25"/>
          <p:cNvSpPr/>
          <p:nvPr/>
        </p:nvSpPr>
        <p:spPr>
          <a:xfrm>
            <a:off x="7213031" y="3066766"/>
            <a:ext cx="125095" cy="125095"/>
          </a:xfrm>
          <a:custGeom>
            <a:avLst/>
            <a:gdLst/>
            <a:ahLst/>
            <a:cxnLst/>
            <a:rect l="l" t="t" r="r" b="b"/>
            <a:pathLst>
              <a:path w="125095" h="125095">
                <a:moveTo>
                  <a:pt x="0" y="124739"/>
                </a:moveTo>
                <a:lnTo>
                  <a:pt x="124739" y="0"/>
                </a:lnTo>
              </a:path>
            </a:pathLst>
          </a:custGeom>
          <a:ln w="36296">
            <a:solidFill>
              <a:srgbClr val="3A9D58">
                <a:alpha val="15000"/>
              </a:srgbClr>
            </a:solidFill>
          </a:ln>
        </p:spPr>
        <p:txBody>
          <a:bodyPr wrap="square" lIns="0" tIns="0" rIns="0" bIns="0" rtlCol="0"/>
          <a:lstStyle/>
          <a:p>
            <a:endParaRPr dirty="0"/>
          </a:p>
        </p:txBody>
      </p:sp>
      <p:sp>
        <p:nvSpPr>
          <p:cNvPr id="29" name="object 29"/>
          <p:cNvSpPr/>
          <p:nvPr/>
        </p:nvSpPr>
        <p:spPr>
          <a:xfrm>
            <a:off x="4346575" y="2278348"/>
            <a:ext cx="2968625" cy="0"/>
          </a:xfrm>
          <a:custGeom>
            <a:avLst/>
            <a:gdLst/>
            <a:ahLst/>
            <a:cxnLst/>
            <a:rect l="l" t="t" r="r" b="b"/>
            <a:pathLst>
              <a:path w="2968625">
                <a:moveTo>
                  <a:pt x="0" y="0"/>
                </a:moveTo>
                <a:lnTo>
                  <a:pt x="2968523" y="0"/>
                </a:lnTo>
              </a:path>
            </a:pathLst>
          </a:custGeom>
          <a:ln w="41275">
            <a:solidFill>
              <a:srgbClr val="3A9D58">
                <a:alpha val="15000"/>
              </a:srgbClr>
            </a:solidFill>
          </a:ln>
        </p:spPr>
        <p:txBody>
          <a:bodyPr wrap="square" lIns="0" tIns="0" rIns="0" bIns="0" rtlCol="0"/>
          <a:lstStyle/>
          <a:p>
            <a:endParaRPr dirty="0"/>
          </a:p>
        </p:txBody>
      </p:sp>
      <p:grpSp>
        <p:nvGrpSpPr>
          <p:cNvPr id="10" name="Group 9">
            <a:extLst>
              <a:ext uri="{FF2B5EF4-FFF2-40B4-BE49-F238E27FC236}">
                <a16:creationId xmlns:a16="http://schemas.microsoft.com/office/drawing/2014/main" id="{591C28C2-9843-4207-848F-211FB3E6A874}"/>
              </a:ext>
            </a:extLst>
          </p:cNvPr>
          <p:cNvGrpSpPr/>
          <p:nvPr/>
        </p:nvGrpSpPr>
        <p:grpSpPr>
          <a:xfrm>
            <a:off x="7225611" y="2175202"/>
            <a:ext cx="125101" cy="224398"/>
            <a:chOff x="7113748" y="2166324"/>
            <a:chExt cx="125101" cy="224398"/>
          </a:xfrm>
        </p:grpSpPr>
        <p:sp>
          <p:nvSpPr>
            <p:cNvPr id="30" name="object 30"/>
            <p:cNvSpPr/>
            <p:nvPr/>
          </p:nvSpPr>
          <p:spPr>
            <a:xfrm>
              <a:off x="7113754" y="2166324"/>
              <a:ext cx="125095" cy="125095"/>
            </a:xfrm>
            <a:custGeom>
              <a:avLst/>
              <a:gdLst/>
              <a:ahLst/>
              <a:cxnLst/>
              <a:rect l="l" t="t" r="r" b="b"/>
              <a:pathLst>
                <a:path w="125095" h="125094">
                  <a:moveTo>
                    <a:pt x="0" y="0"/>
                  </a:moveTo>
                  <a:lnTo>
                    <a:pt x="124739" y="124739"/>
                  </a:lnTo>
                </a:path>
              </a:pathLst>
            </a:custGeom>
            <a:ln w="36296">
              <a:solidFill>
                <a:srgbClr val="3A9D58">
                  <a:alpha val="15000"/>
                </a:srgbClr>
              </a:solidFill>
            </a:ln>
          </p:spPr>
          <p:txBody>
            <a:bodyPr wrap="square" lIns="0" tIns="0" rIns="0" bIns="0" rtlCol="0"/>
            <a:lstStyle/>
            <a:p>
              <a:endParaRPr dirty="0"/>
            </a:p>
          </p:txBody>
        </p:sp>
        <p:sp>
          <p:nvSpPr>
            <p:cNvPr id="31" name="object 31"/>
            <p:cNvSpPr/>
            <p:nvPr/>
          </p:nvSpPr>
          <p:spPr>
            <a:xfrm>
              <a:off x="7113748" y="2265627"/>
              <a:ext cx="125095" cy="125095"/>
            </a:xfrm>
            <a:custGeom>
              <a:avLst/>
              <a:gdLst/>
              <a:ahLst/>
              <a:cxnLst/>
              <a:rect l="l" t="t" r="r" b="b"/>
              <a:pathLst>
                <a:path w="125095" h="125094">
                  <a:moveTo>
                    <a:pt x="0" y="124739"/>
                  </a:moveTo>
                  <a:lnTo>
                    <a:pt x="124739" y="0"/>
                  </a:lnTo>
                </a:path>
              </a:pathLst>
            </a:custGeom>
            <a:ln w="36296">
              <a:solidFill>
                <a:srgbClr val="3A9D58">
                  <a:alpha val="15000"/>
                </a:srgbClr>
              </a:solidFill>
            </a:ln>
          </p:spPr>
          <p:txBody>
            <a:bodyPr wrap="square" lIns="0" tIns="0" rIns="0" bIns="0" rtlCol="0"/>
            <a:lstStyle/>
            <a:p>
              <a:endParaRPr dirty="0"/>
            </a:p>
          </p:txBody>
        </p:sp>
      </p:grpSp>
      <p:sp>
        <p:nvSpPr>
          <p:cNvPr id="45" name="object 45"/>
          <p:cNvSpPr/>
          <p:nvPr/>
        </p:nvSpPr>
        <p:spPr>
          <a:xfrm>
            <a:off x="2886961" y="2089210"/>
            <a:ext cx="1645920" cy="1645920"/>
          </a:xfrm>
          <a:custGeom>
            <a:avLst/>
            <a:gdLst/>
            <a:ahLst/>
            <a:cxnLst/>
            <a:rect l="l" t="t" r="r" b="b"/>
            <a:pathLst>
              <a:path w="1645920" h="1645920">
                <a:moveTo>
                  <a:pt x="822960" y="1645919"/>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20" y="822959"/>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60"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59"/>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60" y="1645919"/>
                </a:lnTo>
                <a:close/>
              </a:path>
            </a:pathLst>
          </a:custGeom>
          <a:ln w="12700">
            <a:solidFill>
              <a:srgbClr val="E30613"/>
            </a:solidFill>
          </a:ln>
        </p:spPr>
        <p:txBody>
          <a:bodyPr wrap="square" lIns="0" tIns="0" rIns="0" bIns="0" rtlCol="0"/>
          <a:lstStyle/>
          <a:p>
            <a:endParaRPr dirty="0"/>
          </a:p>
        </p:txBody>
      </p:sp>
      <p:sp>
        <p:nvSpPr>
          <p:cNvPr id="46" name="object 46"/>
          <p:cNvSpPr/>
          <p:nvPr/>
        </p:nvSpPr>
        <p:spPr>
          <a:xfrm>
            <a:off x="3005556" y="2207811"/>
            <a:ext cx="1408734" cy="1408722"/>
          </a:xfrm>
          <a:prstGeom prst="rect">
            <a:avLst/>
          </a:prstGeom>
          <a:blipFill>
            <a:blip r:embed="rId5" cstate="print"/>
            <a:stretch>
              <a:fillRect/>
            </a:stretch>
          </a:blipFill>
        </p:spPr>
        <p:txBody>
          <a:bodyPr wrap="square" lIns="0" tIns="0" rIns="0" bIns="0" rtlCol="0"/>
          <a:lstStyle/>
          <a:p>
            <a:endParaRPr dirty="0"/>
          </a:p>
        </p:txBody>
      </p:sp>
      <p:sp>
        <p:nvSpPr>
          <p:cNvPr id="47" name="object 47"/>
          <p:cNvSpPr txBox="1"/>
          <p:nvPr/>
        </p:nvSpPr>
        <p:spPr>
          <a:xfrm>
            <a:off x="1105822" y="2565416"/>
            <a:ext cx="1517650" cy="678180"/>
          </a:xfrm>
          <a:prstGeom prst="rect">
            <a:avLst/>
          </a:prstGeom>
        </p:spPr>
        <p:txBody>
          <a:bodyPr vert="horz" wrap="square" lIns="0" tIns="12700" rIns="0" bIns="0" rtlCol="0">
            <a:spAutoFit/>
          </a:bodyPr>
          <a:lstStyle/>
          <a:p>
            <a:pPr marL="12700">
              <a:lnSpc>
                <a:spcPct val="100000"/>
              </a:lnSpc>
              <a:spcBef>
                <a:spcPts val="100"/>
              </a:spcBef>
            </a:pPr>
            <a:r>
              <a:rPr sz="1200" b="1" i="1" spc="15" dirty="0">
                <a:solidFill>
                  <a:srgbClr val="E30613"/>
                </a:solidFill>
                <a:latin typeface="Arial"/>
                <a:cs typeface="Arial"/>
              </a:rPr>
              <a:t>Clonostachys</a:t>
            </a:r>
            <a:r>
              <a:rPr sz="1200" b="1" i="1" spc="-30" dirty="0">
                <a:solidFill>
                  <a:srgbClr val="E30613"/>
                </a:solidFill>
                <a:latin typeface="Arial"/>
                <a:cs typeface="Arial"/>
              </a:rPr>
              <a:t> </a:t>
            </a:r>
            <a:r>
              <a:rPr sz="1200" b="1" i="1" spc="10" dirty="0">
                <a:solidFill>
                  <a:srgbClr val="E30613"/>
                </a:solidFill>
                <a:latin typeface="Arial"/>
                <a:cs typeface="Arial"/>
              </a:rPr>
              <a:t>rosea</a:t>
            </a:r>
            <a:endParaRPr sz="1200" i="1" dirty="0">
              <a:latin typeface="Arial"/>
              <a:cs typeface="Arial"/>
            </a:endParaRPr>
          </a:p>
          <a:p>
            <a:pPr marL="81915">
              <a:lnSpc>
                <a:spcPts val="1420"/>
              </a:lnSpc>
              <a:spcBef>
                <a:spcPts val="860"/>
              </a:spcBef>
            </a:pPr>
            <a:r>
              <a:rPr sz="1200" spc="15" dirty="0">
                <a:solidFill>
                  <a:srgbClr val="445569"/>
                </a:solidFill>
                <a:latin typeface="Arial"/>
                <a:cs typeface="Arial"/>
              </a:rPr>
              <a:t>Proprietary</a:t>
            </a:r>
            <a:r>
              <a:rPr sz="1200" spc="5" dirty="0">
                <a:solidFill>
                  <a:srgbClr val="445569"/>
                </a:solidFill>
                <a:latin typeface="Arial"/>
                <a:cs typeface="Arial"/>
              </a:rPr>
              <a:t> </a:t>
            </a:r>
            <a:r>
              <a:rPr sz="1200" spc="10" dirty="0">
                <a:solidFill>
                  <a:srgbClr val="445569"/>
                </a:solidFill>
                <a:latin typeface="Arial"/>
                <a:cs typeface="Arial"/>
              </a:rPr>
              <a:t>Microbe:</a:t>
            </a:r>
            <a:endParaRPr sz="1200" dirty="0">
              <a:latin typeface="Arial"/>
              <a:cs typeface="Arial"/>
            </a:endParaRPr>
          </a:p>
          <a:p>
            <a:pPr marL="795655">
              <a:lnSpc>
                <a:spcPts val="1420"/>
              </a:lnSpc>
            </a:pPr>
            <a:r>
              <a:rPr sz="1200" spc="15" dirty="0">
                <a:solidFill>
                  <a:srgbClr val="445569"/>
                </a:solidFill>
                <a:latin typeface="Arial"/>
                <a:cs typeface="Arial"/>
              </a:rPr>
              <a:t>BVT</a:t>
            </a:r>
            <a:r>
              <a:rPr sz="1200" spc="-50" dirty="0">
                <a:solidFill>
                  <a:srgbClr val="445569"/>
                </a:solidFill>
                <a:latin typeface="Arial"/>
                <a:cs typeface="Arial"/>
              </a:rPr>
              <a:t> </a:t>
            </a:r>
            <a:r>
              <a:rPr sz="1200" spc="-5" dirty="0">
                <a:solidFill>
                  <a:srgbClr val="445569"/>
                </a:solidFill>
                <a:latin typeface="Arial"/>
                <a:cs typeface="Arial"/>
              </a:rPr>
              <a:t>CR-7</a:t>
            </a:r>
            <a:endParaRPr sz="1200" dirty="0">
              <a:latin typeface="Arial"/>
              <a:cs typeface="Arial"/>
            </a:endParaRPr>
          </a:p>
        </p:txBody>
      </p:sp>
      <p:sp>
        <p:nvSpPr>
          <p:cNvPr id="48" name="object 48"/>
          <p:cNvSpPr txBox="1">
            <a:spLocks noGrp="1"/>
          </p:cNvSpPr>
          <p:nvPr>
            <p:ph type="ftr" sz="quarter" idx="5"/>
          </p:nvPr>
        </p:nvSpPr>
        <p:spPr>
          <a:xfrm>
            <a:off x="1217167" y="6307097"/>
            <a:ext cx="1501775"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54" name="object 11">
            <a:extLst>
              <a:ext uri="{FF2B5EF4-FFF2-40B4-BE49-F238E27FC236}">
                <a16:creationId xmlns:a16="http://schemas.microsoft.com/office/drawing/2014/main" id="{708021BF-2824-654D-8A17-8F9BC4DE2C22}"/>
              </a:ext>
            </a:extLst>
          </p:cNvPr>
          <p:cNvSpPr txBox="1"/>
          <p:nvPr/>
        </p:nvSpPr>
        <p:spPr>
          <a:xfrm>
            <a:off x="6606840" y="1295400"/>
            <a:ext cx="4670760" cy="266098"/>
          </a:xfrm>
          <a:prstGeom prst="rect">
            <a:avLst/>
          </a:prstGeom>
        </p:spPr>
        <p:txBody>
          <a:bodyPr vert="horz" wrap="square" lIns="0" tIns="12065" rIns="0" bIns="0" rtlCol="0">
            <a:spAutoFit/>
          </a:bodyPr>
          <a:lstStyle/>
          <a:p>
            <a:pPr marL="12700" algn="ctr">
              <a:lnSpc>
                <a:spcPct val="100000"/>
              </a:lnSpc>
              <a:spcBef>
                <a:spcPts val="95"/>
              </a:spcBef>
              <a:tabLst>
                <a:tab pos="5074920" algn="l"/>
              </a:tabLst>
            </a:pPr>
            <a:r>
              <a:rPr sz="1650" b="1" spc="-10" dirty="0">
                <a:solidFill>
                  <a:srgbClr val="415568"/>
                </a:solidFill>
                <a:latin typeface="Arial"/>
                <a:cs typeface="Arial"/>
              </a:rPr>
              <a:t>Targeted </a:t>
            </a:r>
            <a:r>
              <a:rPr sz="1650" b="1" spc="10" dirty="0">
                <a:solidFill>
                  <a:srgbClr val="415568"/>
                </a:solidFill>
                <a:latin typeface="Arial"/>
                <a:cs typeface="Arial"/>
              </a:rPr>
              <a:t>Applications </a:t>
            </a:r>
            <a:r>
              <a:rPr sz="1650" b="1" spc="5" dirty="0">
                <a:solidFill>
                  <a:srgbClr val="415568"/>
                </a:solidFill>
                <a:latin typeface="Arial"/>
                <a:cs typeface="Arial"/>
              </a:rPr>
              <a:t>that Replace</a:t>
            </a:r>
            <a:r>
              <a:rPr sz="1650" b="1" spc="100" dirty="0">
                <a:solidFill>
                  <a:srgbClr val="415568"/>
                </a:solidFill>
                <a:latin typeface="Arial"/>
                <a:cs typeface="Arial"/>
              </a:rPr>
              <a:t> </a:t>
            </a:r>
            <a:r>
              <a:rPr sz="1650" b="1" spc="5" dirty="0">
                <a:solidFill>
                  <a:srgbClr val="415568"/>
                </a:solidFill>
                <a:latin typeface="Arial"/>
                <a:cs typeface="Arial"/>
              </a:rPr>
              <a:t>Chemicals</a:t>
            </a:r>
            <a:endParaRPr sz="1650" dirty="0">
              <a:solidFill>
                <a:srgbClr val="415568"/>
              </a:solidFill>
              <a:latin typeface="Arial"/>
              <a:cs typeface="Arial"/>
            </a:endParaRPr>
          </a:p>
        </p:txBody>
      </p:sp>
      <p:sp>
        <p:nvSpPr>
          <p:cNvPr id="56" name="object 2">
            <a:extLst>
              <a:ext uri="{FF2B5EF4-FFF2-40B4-BE49-F238E27FC236}">
                <a16:creationId xmlns:a16="http://schemas.microsoft.com/office/drawing/2014/main" id="{2610BBE5-2693-4B0F-9C72-8CBEF21462A8}"/>
              </a:ext>
            </a:extLst>
          </p:cNvPr>
          <p:cNvSpPr txBox="1">
            <a:spLocks noGrp="1"/>
          </p:cNvSpPr>
          <p:nvPr>
            <p:ph type="title"/>
          </p:nvPr>
        </p:nvSpPr>
        <p:spPr>
          <a:xfrm>
            <a:off x="0" y="331910"/>
            <a:ext cx="12191997" cy="497765"/>
          </a:xfrm>
          <a:prstGeom prst="rect">
            <a:avLst/>
          </a:prstGeom>
        </p:spPr>
        <p:txBody>
          <a:bodyPr vert="horz" wrap="square" lIns="0" tIns="12700" rIns="0" bIns="0" rtlCol="0">
            <a:spAutoFit/>
          </a:bodyPr>
          <a:lstStyle/>
          <a:p>
            <a:pPr marL="12700" marR="5080" indent="-12700" algn="ctr">
              <a:lnSpc>
                <a:spcPct val="105700"/>
              </a:lnSpc>
              <a:spcBef>
                <a:spcPts val="100"/>
              </a:spcBef>
            </a:pPr>
            <a:r>
              <a:rPr lang="en-CA" sz="3200" spc="-5" dirty="0">
                <a:solidFill>
                  <a:srgbClr val="0070C0"/>
                </a:solidFill>
              </a:rPr>
              <a:t>BVT’s Unique Platform Provides Multiple Revenue Streams</a:t>
            </a:r>
          </a:p>
        </p:txBody>
      </p:sp>
      <p:sp>
        <p:nvSpPr>
          <p:cNvPr id="79" name="object 4">
            <a:extLst>
              <a:ext uri="{FF2B5EF4-FFF2-40B4-BE49-F238E27FC236}">
                <a16:creationId xmlns:a16="http://schemas.microsoft.com/office/drawing/2014/main" id="{B992769D-7D25-4EFE-B1B1-18ABEB4055C7}"/>
              </a:ext>
            </a:extLst>
          </p:cNvPr>
          <p:cNvSpPr/>
          <p:nvPr/>
        </p:nvSpPr>
        <p:spPr>
          <a:xfrm>
            <a:off x="7583424" y="3990904"/>
            <a:ext cx="1408176" cy="1408176"/>
          </a:xfrm>
          <a:custGeom>
            <a:avLst/>
            <a:gdLst/>
            <a:ahLst/>
            <a:cxnLst/>
            <a:rect l="l" t="t" r="r" b="b"/>
            <a:pathLst>
              <a:path w="1645920" h="1645920">
                <a:moveTo>
                  <a:pt x="822959" y="1645919"/>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19" y="822959"/>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59"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59"/>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59" y="1645919"/>
                </a:lnTo>
                <a:close/>
              </a:path>
            </a:pathLst>
          </a:custGeom>
          <a:ln w="12700">
            <a:solidFill>
              <a:srgbClr val="00AEEF"/>
            </a:solidFill>
          </a:ln>
        </p:spPr>
        <p:txBody>
          <a:bodyPr wrap="square" lIns="0" tIns="0" rIns="0" bIns="0" rtlCol="0"/>
          <a:lstStyle/>
          <a:p>
            <a:endParaRPr dirty="0"/>
          </a:p>
        </p:txBody>
      </p:sp>
      <p:sp>
        <p:nvSpPr>
          <p:cNvPr id="80" name="object 4">
            <a:extLst>
              <a:ext uri="{FF2B5EF4-FFF2-40B4-BE49-F238E27FC236}">
                <a16:creationId xmlns:a16="http://schemas.microsoft.com/office/drawing/2014/main" id="{EE229300-968F-4DA5-8E1E-9D7ED90D7C55}"/>
              </a:ext>
            </a:extLst>
          </p:cNvPr>
          <p:cNvSpPr/>
          <p:nvPr/>
        </p:nvSpPr>
        <p:spPr>
          <a:xfrm>
            <a:off x="9286973" y="3984570"/>
            <a:ext cx="1408176" cy="1408176"/>
          </a:xfrm>
          <a:custGeom>
            <a:avLst/>
            <a:gdLst/>
            <a:ahLst/>
            <a:cxnLst/>
            <a:rect l="l" t="t" r="r" b="b"/>
            <a:pathLst>
              <a:path w="1645920" h="1645920">
                <a:moveTo>
                  <a:pt x="822959" y="1645919"/>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19" y="822959"/>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59"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59"/>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59" y="1645919"/>
                </a:lnTo>
                <a:close/>
              </a:path>
            </a:pathLst>
          </a:custGeom>
          <a:ln w="12700">
            <a:solidFill>
              <a:srgbClr val="00AEEF"/>
            </a:solidFill>
          </a:ln>
        </p:spPr>
        <p:txBody>
          <a:bodyPr wrap="square" lIns="0" tIns="0" rIns="0" bIns="0" rtlCol="0"/>
          <a:lstStyle/>
          <a:p>
            <a:endParaRPr dirty="0"/>
          </a:p>
        </p:txBody>
      </p:sp>
      <p:sp>
        <p:nvSpPr>
          <p:cNvPr id="69" name="object 6">
            <a:extLst>
              <a:ext uri="{FF2B5EF4-FFF2-40B4-BE49-F238E27FC236}">
                <a16:creationId xmlns:a16="http://schemas.microsoft.com/office/drawing/2014/main" id="{9D1883AD-C136-4885-9C3B-CEBA0EBFE0C7}"/>
              </a:ext>
            </a:extLst>
          </p:cNvPr>
          <p:cNvSpPr/>
          <p:nvPr/>
        </p:nvSpPr>
        <p:spPr>
          <a:xfrm>
            <a:off x="7543800" y="2178421"/>
            <a:ext cx="248320" cy="265164"/>
          </a:xfrm>
          <a:prstGeom prst="rect">
            <a:avLst/>
          </a:prstGeom>
          <a:blipFill dpi="0" rotWithShape="1">
            <a:blip r:embed="rId6" cstate="print">
              <a:alphaModFix amt="25000"/>
            </a:blip>
            <a:srcRect/>
            <a:stretch>
              <a:fillRect/>
            </a:stretch>
          </a:blipFill>
        </p:spPr>
        <p:txBody>
          <a:bodyPr wrap="square" lIns="0" tIns="0" rIns="0" bIns="0" rtlCol="0"/>
          <a:lstStyle/>
          <a:p>
            <a:endParaRPr dirty="0"/>
          </a:p>
        </p:txBody>
      </p:sp>
      <p:sp>
        <p:nvSpPr>
          <p:cNvPr id="70" name="object 7">
            <a:extLst>
              <a:ext uri="{FF2B5EF4-FFF2-40B4-BE49-F238E27FC236}">
                <a16:creationId xmlns:a16="http://schemas.microsoft.com/office/drawing/2014/main" id="{344880B2-284D-41EC-B8B3-4E2BE970A0C3}"/>
              </a:ext>
            </a:extLst>
          </p:cNvPr>
          <p:cNvSpPr txBox="1"/>
          <p:nvPr/>
        </p:nvSpPr>
        <p:spPr>
          <a:xfrm>
            <a:off x="7943934" y="2591962"/>
            <a:ext cx="872490" cy="197490"/>
          </a:xfrm>
          <a:prstGeom prst="rect">
            <a:avLst/>
          </a:prstGeom>
        </p:spPr>
        <p:txBody>
          <a:bodyPr vert="horz" wrap="square" lIns="0" tIns="12700" rIns="0" bIns="0" rtlCol="0">
            <a:spAutoFit/>
          </a:bodyPr>
          <a:lstStyle/>
          <a:p>
            <a:pPr marL="12700">
              <a:lnSpc>
                <a:spcPct val="100000"/>
              </a:lnSpc>
              <a:spcBef>
                <a:spcPts val="100"/>
              </a:spcBef>
            </a:pPr>
            <a:r>
              <a:rPr sz="1200" spc="15" dirty="0">
                <a:solidFill>
                  <a:schemeClr val="bg1">
                    <a:lumMod val="85000"/>
                  </a:schemeClr>
                </a:solidFill>
                <a:latin typeface="Arial"/>
                <a:cs typeface="Arial"/>
              </a:rPr>
              <a:t>Soil-Applied</a:t>
            </a:r>
            <a:endParaRPr sz="1200" dirty="0">
              <a:solidFill>
                <a:schemeClr val="bg1">
                  <a:lumMod val="85000"/>
                </a:schemeClr>
              </a:solidFill>
              <a:latin typeface="Arial"/>
              <a:cs typeface="Arial"/>
            </a:endParaRPr>
          </a:p>
        </p:txBody>
      </p:sp>
      <p:sp>
        <p:nvSpPr>
          <p:cNvPr id="71" name="object 8">
            <a:extLst>
              <a:ext uri="{FF2B5EF4-FFF2-40B4-BE49-F238E27FC236}">
                <a16:creationId xmlns:a16="http://schemas.microsoft.com/office/drawing/2014/main" id="{7A0D7DE4-E06D-44BB-B6E4-C65529412AD4}"/>
              </a:ext>
            </a:extLst>
          </p:cNvPr>
          <p:cNvSpPr/>
          <p:nvPr/>
        </p:nvSpPr>
        <p:spPr>
          <a:xfrm>
            <a:off x="7543800" y="2566825"/>
            <a:ext cx="248320" cy="265164"/>
          </a:xfrm>
          <a:prstGeom prst="rect">
            <a:avLst/>
          </a:prstGeom>
          <a:blipFill dpi="0" rotWithShape="1">
            <a:blip r:embed="rId7" cstate="print">
              <a:alphaModFix amt="25000"/>
            </a:blip>
            <a:srcRect/>
            <a:stretch>
              <a:fillRect/>
            </a:stretch>
          </a:blipFill>
        </p:spPr>
        <p:txBody>
          <a:bodyPr wrap="square" lIns="0" tIns="0" rIns="0" bIns="0" rtlCol="0"/>
          <a:lstStyle/>
          <a:p>
            <a:endParaRPr dirty="0"/>
          </a:p>
        </p:txBody>
      </p:sp>
      <p:sp>
        <p:nvSpPr>
          <p:cNvPr id="72" name="object 9">
            <a:extLst>
              <a:ext uri="{FF2B5EF4-FFF2-40B4-BE49-F238E27FC236}">
                <a16:creationId xmlns:a16="http://schemas.microsoft.com/office/drawing/2014/main" id="{C06E99AA-37BB-411C-8CD2-C144E5B47CCB}"/>
              </a:ext>
            </a:extLst>
          </p:cNvPr>
          <p:cNvSpPr txBox="1"/>
          <p:nvPr/>
        </p:nvSpPr>
        <p:spPr>
          <a:xfrm>
            <a:off x="7943934" y="2980366"/>
            <a:ext cx="1097915" cy="197490"/>
          </a:xfrm>
          <a:prstGeom prst="rect">
            <a:avLst/>
          </a:prstGeom>
        </p:spPr>
        <p:txBody>
          <a:bodyPr vert="horz" wrap="square" lIns="0" tIns="12700" rIns="0" bIns="0" rtlCol="0">
            <a:spAutoFit/>
          </a:bodyPr>
          <a:lstStyle/>
          <a:p>
            <a:pPr marL="12700">
              <a:lnSpc>
                <a:spcPct val="100000"/>
              </a:lnSpc>
              <a:spcBef>
                <a:spcPts val="100"/>
              </a:spcBef>
            </a:pPr>
            <a:r>
              <a:rPr sz="1200" spc="10" dirty="0">
                <a:solidFill>
                  <a:schemeClr val="bg1">
                    <a:lumMod val="85000"/>
                  </a:schemeClr>
                </a:solidFill>
                <a:latin typeface="Arial"/>
                <a:cs typeface="Arial"/>
              </a:rPr>
              <a:t>Seed</a:t>
            </a:r>
            <a:r>
              <a:rPr sz="1200" spc="-10" dirty="0">
                <a:solidFill>
                  <a:schemeClr val="bg1">
                    <a:lumMod val="85000"/>
                  </a:schemeClr>
                </a:solidFill>
                <a:latin typeface="Arial"/>
                <a:cs typeface="Arial"/>
              </a:rPr>
              <a:t> </a:t>
            </a:r>
            <a:r>
              <a:rPr sz="1200" spc="10" dirty="0">
                <a:solidFill>
                  <a:schemeClr val="bg1">
                    <a:lumMod val="85000"/>
                  </a:schemeClr>
                </a:solidFill>
                <a:latin typeface="Arial"/>
                <a:cs typeface="Arial"/>
              </a:rPr>
              <a:t>treatment</a:t>
            </a:r>
            <a:endParaRPr sz="1200" dirty="0">
              <a:solidFill>
                <a:schemeClr val="bg1">
                  <a:lumMod val="85000"/>
                </a:schemeClr>
              </a:solidFill>
              <a:latin typeface="Arial"/>
              <a:cs typeface="Arial"/>
            </a:endParaRPr>
          </a:p>
        </p:txBody>
      </p:sp>
      <p:sp>
        <p:nvSpPr>
          <p:cNvPr id="73" name="object 10">
            <a:extLst>
              <a:ext uri="{FF2B5EF4-FFF2-40B4-BE49-F238E27FC236}">
                <a16:creationId xmlns:a16="http://schemas.microsoft.com/office/drawing/2014/main" id="{40C09A23-07D1-4C64-8CA8-3856FDAB229A}"/>
              </a:ext>
            </a:extLst>
          </p:cNvPr>
          <p:cNvSpPr/>
          <p:nvPr/>
        </p:nvSpPr>
        <p:spPr>
          <a:xfrm>
            <a:off x="7543800" y="2955229"/>
            <a:ext cx="248320" cy="265164"/>
          </a:xfrm>
          <a:prstGeom prst="rect">
            <a:avLst/>
          </a:prstGeom>
          <a:blipFill dpi="0" rotWithShape="1">
            <a:blip r:embed="rId8" cstate="print">
              <a:alphaModFix amt="25000"/>
            </a:blip>
            <a:srcRect/>
            <a:stretch>
              <a:fillRect/>
            </a:stretch>
          </a:blipFill>
        </p:spPr>
        <p:txBody>
          <a:bodyPr wrap="square" lIns="0" tIns="0" rIns="0" bIns="0" rtlCol="0"/>
          <a:lstStyle/>
          <a:p>
            <a:endParaRPr dirty="0"/>
          </a:p>
        </p:txBody>
      </p:sp>
      <p:sp>
        <p:nvSpPr>
          <p:cNvPr id="74" name="object 7">
            <a:extLst>
              <a:ext uri="{FF2B5EF4-FFF2-40B4-BE49-F238E27FC236}">
                <a16:creationId xmlns:a16="http://schemas.microsoft.com/office/drawing/2014/main" id="{9DEE85FB-B245-4B96-8592-1E60D9ED592A}"/>
              </a:ext>
            </a:extLst>
          </p:cNvPr>
          <p:cNvSpPr txBox="1"/>
          <p:nvPr/>
        </p:nvSpPr>
        <p:spPr>
          <a:xfrm>
            <a:off x="7943934" y="2226202"/>
            <a:ext cx="872490" cy="197490"/>
          </a:xfrm>
          <a:prstGeom prst="rect">
            <a:avLst/>
          </a:prstGeom>
        </p:spPr>
        <p:txBody>
          <a:bodyPr vert="horz" wrap="square" lIns="0" tIns="12700" rIns="0" bIns="0" rtlCol="0">
            <a:spAutoFit/>
          </a:bodyPr>
          <a:lstStyle/>
          <a:p>
            <a:pPr marL="12700">
              <a:lnSpc>
                <a:spcPct val="100000"/>
              </a:lnSpc>
              <a:spcBef>
                <a:spcPts val="100"/>
              </a:spcBef>
            </a:pPr>
            <a:r>
              <a:rPr lang="en-CA" sz="1200" spc="15" dirty="0">
                <a:solidFill>
                  <a:schemeClr val="bg1">
                    <a:lumMod val="85000"/>
                  </a:schemeClr>
                </a:solidFill>
                <a:latin typeface="Arial"/>
                <a:cs typeface="Arial"/>
              </a:rPr>
              <a:t>Foliar</a:t>
            </a:r>
            <a:endParaRPr sz="1200" dirty="0">
              <a:solidFill>
                <a:schemeClr val="bg1">
                  <a:lumMod val="85000"/>
                </a:schemeClr>
              </a:solidFill>
              <a:latin typeface="Arial"/>
              <a:cs typeface="Arial"/>
            </a:endParaRPr>
          </a:p>
        </p:txBody>
      </p:sp>
      <p:sp>
        <p:nvSpPr>
          <p:cNvPr id="75" name="object 28">
            <a:extLst>
              <a:ext uri="{FF2B5EF4-FFF2-40B4-BE49-F238E27FC236}">
                <a16:creationId xmlns:a16="http://schemas.microsoft.com/office/drawing/2014/main" id="{58CE2C4A-DCAF-46CD-A93F-F271EB987ED4}"/>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a:lnSpc>
                <a:spcPts val="1475"/>
              </a:lnSpc>
            </a:pPr>
            <a:fld id="{81D60167-4931-47E6-BA6A-407CBD079E47}" type="slidenum">
              <a:rPr spc="-5" dirty="0"/>
              <a:t>14</a:t>
            </a:fld>
            <a:endParaRPr spc="-5" dirty="0"/>
          </a:p>
        </p:txBody>
      </p:sp>
      <p:sp>
        <p:nvSpPr>
          <p:cNvPr id="59" name="object 29">
            <a:extLst>
              <a:ext uri="{FF2B5EF4-FFF2-40B4-BE49-F238E27FC236}">
                <a16:creationId xmlns:a16="http://schemas.microsoft.com/office/drawing/2014/main" id="{8A7D65EE-A8FD-4B15-A5BC-D65EFC4BA204}"/>
              </a:ext>
            </a:extLst>
          </p:cNvPr>
          <p:cNvSpPr/>
          <p:nvPr/>
        </p:nvSpPr>
        <p:spPr>
          <a:xfrm>
            <a:off x="4598107" y="2698147"/>
            <a:ext cx="2701291" cy="45719"/>
          </a:xfrm>
          <a:custGeom>
            <a:avLst/>
            <a:gdLst/>
            <a:ahLst/>
            <a:cxnLst/>
            <a:rect l="l" t="t" r="r" b="b"/>
            <a:pathLst>
              <a:path w="2968625">
                <a:moveTo>
                  <a:pt x="0" y="0"/>
                </a:moveTo>
                <a:lnTo>
                  <a:pt x="2968523" y="0"/>
                </a:lnTo>
              </a:path>
            </a:pathLst>
          </a:custGeom>
          <a:ln w="41275">
            <a:solidFill>
              <a:srgbClr val="3A9D58">
                <a:alpha val="15000"/>
              </a:srgbClr>
            </a:solidFill>
          </a:ln>
        </p:spPr>
        <p:txBody>
          <a:bodyPr wrap="square" lIns="0" tIns="0" rIns="0" bIns="0" rtlCol="0"/>
          <a:lstStyle/>
          <a:p>
            <a:endParaRPr dirty="0"/>
          </a:p>
        </p:txBody>
      </p:sp>
      <p:grpSp>
        <p:nvGrpSpPr>
          <p:cNvPr id="60" name="Group 59">
            <a:extLst>
              <a:ext uri="{FF2B5EF4-FFF2-40B4-BE49-F238E27FC236}">
                <a16:creationId xmlns:a16="http://schemas.microsoft.com/office/drawing/2014/main" id="{9C2BD556-7E2C-497B-8C58-E11C6044D0DF}"/>
              </a:ext>
            </a:extLst>
          </p:cNvPr>
          <p:cNvGrpSpPr/>
          <p:nvPr/>
        </p:nvGrpSpPr>
        <p:grpSpPr>
          <a:xfrm>
            <a:off x="7221244" y="2595002"/>
            <a:ext cx="125101" cy="224398"/>
            <a:chOff x="7113748" y="2166324"/>
            <a:chExt cx="125101" cy="224398"/>
          </a:xfrm>
        </p:grpSpPr>
        <p:sp>
          <p:nvSpPr>
            <p:cNvPr id="61" name="object 30">
              <a:extLst>
                <a:ext uri="{FF2B5EF4-FFF2-40B4-BE49-F238E27FC236}">
                  <a16:creationId xmlns:a16="http://schemas.microsoft.com/office/drawing/2014/main" id="{69EAABA3-8D47-4C6A-8A5D-3D9506172232}"/>
                </a:ext>
              </a:extLst>
            </p:cNvPr>
            <p:cNvSpPr/>
            <p:nvPr/>
          </p:nvSpPr>
          <p:spPr>
            <a:xfrm>
              <a:off x="7113754" y="2166324"/>
              <a:ext cx="125095" cy="125095"/>
            </a:xfrm>
            <a:custGeom>
              <a:avLst/>
              <a:gdLst/>
              <a:ahLst/>
              <a:cxnLst/>
              <a:rect l="l" t="t" r="r" b="b"/>
              <a:pathLst>
                <a:path w="125095" h="125094">
                  <a:moveTo>
                    <a:pt x="0" y="0"/>
                  </a:moveTo>
                  <a:lnTo>
                    <a:pt x="124739" y="124739"/>
                  </a:lnTo>
                </a:path>
              </a:pathLst>
            </a:custGeom>
            <a:ln w="36296">
              <a:solidFill>
                <a:srgbClr val="3A9D58">
                  <a:alpha val="15000"/>
                </a:srgbClr>
              </a:solidFill>
            </a:ln>
          </p:spPr>
          <p:txBody>
            <a:bodyPr wrap="square" lIns="0" tIns="0" rIns="0" bIns="0" rtlCol="0"/>
            <a:lstStyle/>
            <a:p>
              <a:endParaRPr dirty="0"/>
            </a:p>
          </p:txBody>
        </p:sp>
        <p:sp>
          <p:nvSpPr>
            <p:cNvPr id="62" name="object 31">
              <a:extLst>
                <a:ext uri="{FF2B5EF4-FFF2-40B4-BE49-F238E27FC236}">
                  <a16:creationId xmlns:a16="http://schemas.microsoft.com/office/drawing/2014/main" id="{5DDFF1DF-161C-4894-91A9-5B54A22AFDE1}"/>
                </a:ext>
              </a:extLst>
            </p:cNvPr>
            <p:cNvSpPr/>
            <p:nvPr/>
          </p:nvSpPr>
          <p:spPr>
            <a:xfrm>
              <a:off x="7113748" y="2265627"/>
              <a:ext cx="125095" cy="125095"/>
            </a:xfrm>
            <a:custGeom>
              <a:avLst/>
              <a:gdLst/>
              <a:ahLst/>
              <a:cxnLst/>
              <a:rect l="l" t="t" r="r" b="b"/>
              <a:pathLst>
                <a:path w="125095" h="125094">
                  <a:moveTo>
                    <a:pt x="0" y="124739"/>
                  </a:moveTo>
                  <a:lnTo>
                    <a:pt x="124739" y="0"/>
                  </a:lnTo>
                </a:path>
              </a:pathLst>
            </a:custGeom>
            <a:ln w="36296">
              <a:solidFill>
                <a:srgbClr val="3A9D58">
                  <a:alpha val="15000"/>
                </a:srgbClr>
              </a:solidFill>
            </a:ln>
          </p:spPr>
          <p:txBody>
            <a:bodyPr wrap="square" lIns="0" tIns="0" rIns="0" bIns="0" rtlCol="0"/>
            <a:lstStyle/>
            <a:p>
              <a:endParaRPr dirty="0"/>
            </a:p>
          </p:txBody>
        </p:sp>
      </p:grpSp>
      <p:grpSp>
        <p:nvGrpSpPr>
          <p:cNvPr id="66" name="Group 65">
            <a:extLst>
              <a:ext uri="{FF2B5EF4-FFF2-40B4-BE49-F238E27FC236}">
                <a16:creationId xmlns:a16="http://schemas.microsoft.com/office/drawing/2014/main" id="{6E2BC8F7-51B2-45DD-B07C-50CC2CC59AD1}"/>
              </a:ext>
            </a:extLst>
          </p:cNvPr>
          <p:cNvGrpSpPr/>
          <p:nvPr/>
        </p:nvGrpSpPr>
        <p:grpSpPr>
          <a:xfrm>
            <a:off x="4343400" y="5308980"/>
            <a:ext cx="3023897" cy="224398"/>
            <a:chOff x="4367503" y="4195202"/>
            <a:chExt cx="3023897" cy="224398"/>
          </a:xfrm>
        </p:grpSpPr>
        <p:sp>
          <p:nvSpPr>
            <p:cNvPr id="67" name="object 17">
              <a:extLst>
                <a:ext uri="{FF2B5EF4-FFF2-40B4-BE49-F238E27FC236}">
                  <a16:creationId xmlns:a16="http://schemas.microsoft.com/office/drawing/2014/main" id="{1C1F183A-1F75-4154-9749-2EC97F819327}"/>
                </a:ext>
              </a:extLst>
            </p:cNvPr>
            <p:cNvSpPr/>
            <p:nvPr/>
          </p:nvSpPr>
          <p:spPr>
            <a:xfrm>
              <a:off x="4367503" y="4307233"/>
              <a:ext cx="3001010" cy="0"/>
            </a:xfrm>
            <a:custGeom>
              <a:avLst/>
              <a:gdLst/>
              <a:ahLst/>
              <a:cxnLst/>
              <a:rect l="l" t="t" r="r" b="b"/>
              <a:pathLst>
                <a:path w="3001009">
                  <a:moveTo>
                    <a:pt x="0" y="0"/>
                  </a:moveTo>
                  <a:lnTo>
                    <a:pt x="3000959" y="0"/>
                  </a:lnTo>
                </a:path>
              </a:pathLst>
            </a:custGeom>
            <a:ln w="41275">
              <a:solidFill>
                <a:srgbClr val="E30613"/>
              </a:solidFill>
            </a:ln>
          </p:spPr>
          <p:txBody>
            <a:bodyPr wrap="square" lIns="0" tIns="0" rIns="0" bIns="0" rtlCol="0"/>
            <a:lstStyle/>
            <a:p>
              <a:endParaRPr dirty="0"/>
            </a:p>
          </p:txBody>
        </p:sp>
        <p:grpSp>
          <p:nvGrpSpPr>
            <p:cNvPr id="68" name="Group 67">
              <a:extLst>
                <a:ext uri="{FF2B5EF4-FFF2-40B4-BE49-F238E27FC236}">
                  <a16:creationId xmlns:a16="http://schemas.microsoft.com/office/drawing/2014/main" id="{5793326A-25AB-4D32-8F1F-F3B4C3487A27}"/>
                </a:ext>
              </a:extLst>
            </p:cNvPr>
            <p:cNvGrpSpPr/>
            <p:nvPr/>
          </p:nvGrpSpPr>
          <p:grpSpPr>
            <a:xfrm>
              <a:off x="7266299" y="4195202"/>
              <a:ext cx="125101" cy="224398"/>
              <a:chOff x="7113748" y="4124579"/>
              <a:chExt cx="125101" cy="224398"/>
            </a:xfrm>
          </p:grpSpPr>
          <p:sp>
            <p:nvSpPr>
              <p:cNvPr id="76" name="object 18">
                <a:extLst>
                  <a:ext uri="{FF2B5EF4-FFF2-40B4-BE49-F238E27FC236}">
                    <a16:creationId xmlns:a16="http://schemas.microsoft.com/office/drawing/2014/main" id="{F67EEED5-A1E6-4A90-88AF-053F3A7A24ED}"/>
                  </a:ext>
                </a:extLst>
              </p:cNvPr>
              <p:cNvSpPr/>
              <p:nvPr/>
            </p:nvSpPr>
            <p:spPr>
              <a:xfrm>
                <a:off x="7113754" y="4124579"/>
                <a:ext cx="125095" cy="125095"/>
              </a:xfrm>
              <a:custGeom>
                <a:avLst/>
                <a:gdLst/>
                <a:ahLst/>
                <a:cxnLst/>
                <a:rect l="l" t="t" r="r" b="b"/>
                <a:pathLst>
                  <a:path w="125095" h="125095">
                    <a:moveTo>
                      <a:pt x="0" y="0"/>
                    </a:moveTo>
                    <a:lnTo>
                      <a:pt x="124739" y="124739"/>
                    </a:lnTo>
                  </a:path>
                </a:pathLst>
              </a:custGeom>
              <a:ln w="36296">
                <a:solidFill>
                  <a:srgbClr val="E30613"/>
                </a:solidFill>
              </a:ln>
            </p:spPr>
            <p:txBody>
              <a:bodyPr wrap="square" lIns="0" tIns="0" rIns="0" bIns="0" rtlCol="0"/>
              <a:lstStyle/>
              <a:p>
                <a:endParaRPr dirty="0"/>
              </a:p>
            </p:txBody>
          </p:sp>
          <p:sp>
            <p:nvSpPr>
              <p:cNvPr id="77" name="object 19">
                <a:extLst>
                  <a:ext uri="{FF2B5EF4-FFF2-40B4-BE49-F238E27FC236}">
                    <a16:creationId xmlns:a16="http://schemas.microsoft.com/office/drawing/2014/main" id="{776F3A1A-0DF5-4AC1-9CA0-6DB862DB1A33}"/>
                  </a:ext>
                </a:extLst>
              </p:cNvPr>
              <p:cNvSpPr/>
              <p:nvPr/>
            </p:nvSpPr>
            <p:spPr>
              <a:xfrm>
                <a:off x="7113748" y="4223882"/>
                <a:ext cx="125095" cy="125095"/>
              </a:xfrm>
              <a:custGeom>
                <a:avLst/>
                <a:gdLst/>
                <a:ahLst/>
                <a:cxnLst/>
                <a:rect l="l" t="t" r="r" b="b"/>
                <a:pathLst>
                  <a:path w="125095" h="125095">
                    <a:moveTo>
                      <a:pt x="0" y="124739"/>
                    </a:moveTo>
                    <a:lnTo>
                      <a:pt x="124739" y="0"/>
                    </a:lnTo>
                  </a:path>
                </a:pathLst>
              </a:custGeom>
              <a:ln w="36296">
                <a:solidFill>
                  <a:srgbClr val="E30613"/>
                </a:solidFill>
              </a:ln>
            </p:spPr>
            <p:txBody>
              <a:bodyPr wrap="square" lIns="0" tIns="0" rIns="0" bIns="0" rtlCol="0"/>
              <a:lstStyle/>
              <a:p>
                <a:endParaRPr dirty="0"/>
              </a:p>
            </p:txBody>
          </p:sp>
        </p:grpSp>
      </p:grpSp>
      <p:grpSp>
        <p:nvGrpSpPr>
          <p:cNvPr id="78" name="Group 77">
            <a:extLst>
              <a:ext uri="{FF2B5EF4-FFF2-40B4-BE49-F238E27FC236}">
                <a16:creationId xmlns:a16="http://schemas.microsoft.com/office/drawing/2014/main" id="{3BD30FCF-6400-466C-863B-C0CAE321D552}"/>
              </a:ext>
            </a:extLst>
          </p:cNvPr>
          <p:cNvGrpSpPr/>
          <p:nvPr/>
        </p:nvGrpSpPr>
        <p:grpSpPr>
          <a:xfrm>
            <a:off x="4343400" y="5795402"/>
            <a:ext cx="3023897" cy="224398"/>
            <a:chOff x="4367503" y="4195202"/>
            <a:chExt cx="3023897" cy="224398"/>
          </a:xfrm>
        </p:grpSpPr>
        <p:sp>
          <p:nvSpPr>
            <p:cNvPr id="81" name="object 17">
              <a:extLst>
                <a:ext uri="{FF2B5EF4-FFF2-40B4-BE49-F238E27FC236}">
                  <a16:creationId xmlns:a16="http://schemas.microsoft.com/office/drawing/2014/main" id="{90236526-6D66-4558-B725-BBEEF37781A3}"/>
                </a:ext>
              </a:extLst>
            </p:cNvPr>
            <p:cNvSpPr/>
            <p:nvPr/>
          </p:nvSpPr>
          <p:spPr>
            <a:xfrm>
              <a:off x="4367503" y="4307233"/>
              <a:ext cx="3001010" cy="0"/>
            </a:xfrm>
            <a:custGeom>
              <a:avLst/>
              <a:gdLst/>
              <a:ahLst/>
              <a:cxnLst/>
              <a:rect l="l" t="t" r="r" b="b"/>
              <a:pathLst>
                <a:path w="3001009">
                  <a:moveTo>
                    <a:pt x="0" y="0"/>
                  </a:moveTo>
                  <a:lnTo>
                    <a:pt x="3000959" y="0"/>
                  </a:lnTo>
                </a:path>
              </a:pathLst>
            </a:custGeom>
            <a:ln w="41275">
              <a:solidFill>
                <a:srgbClr val="E30613"/>
              </a:solidFill>
            </a:ln>
          </p:spPr>
          <p:txBody>
            <a:bodyPr wrap="square" lIns="0" tIns="0" rIns="0" bIns="0" rtlCol="0"/>
            <a:lstStyle/>
            <a:p>
              <a:endParaRPr dirty="0"/>
            </a:p>
          </p:txBody>
        </p:sp>
        <p:grpSp>
          <p:nvGrpSpPr>
            <p:cNvPr id="82" name="Group 81">
              <a:extLst>
                <a:ext uri="{FF2B5EF4-FFF2-40B4-BE49-F238E27FC236}">
                  <a16:creationId xmlns:a16="http://schemas.microsoft.com/office/drawing/2014/main" id="{4EA699F0-2072-4C37-B3E7-C43B697EDB4A}"/>
                </a:ext>
              </a:extLst>
            </p:cNvPr>
            <p:cNvGrpSpPr/>
            <p:nvPr/>
          </p:nvGrpSpPr>
          <p:grpSpPr>
            <a:xfrm>
              <a:off x="7266299" y="4195202"/>
              <a:ext cx="125101" cy="224398"/>
              <a:chOff x="7113748" y="4124579"/>
              <a:chExt cx="125101" cy="224398"/>
            </a:xfrm>
          </p:grpSpPr>
          <p:sp>
            <p:nvSpPr>
              <p:cNvPr id="83" name="object 18">
                <a:extLst>
                  <a:ext uri="{FF2B5EF4-FFF2-40B4-BE49-F238E27FC236}">
                    <a16:creationId xmlns:a16="http://schemas.microsoft.com/office/drawing/2014/main" id="{6594BBEE-37C8-417C-9F3E-D3385190374E}"/>
                  </a:ext>
                </a:extLst>
              </p:cNvPr>
              <p:cNvSpPr/>
              <p:nvPr/>
            </p:nvSpPr>
            <p:spPr>
              <a:xfrm>
                <a:off x="7113754" y="4124579"/>
                <a:ext cx="125095" cy="125095"/>
              </a:xfrm>
              <a:custGeom>
                <a:avLst/>
                <a:gdLst/>
                <a:ahLst/>
                <a:cxnLst/>
                <a:rect l="l" t="t" r="r" b="b"/>
                <a:pathLst>
                  <a:path w="125095" h="125095">
                    <a:moveTo>
                      <a:pt x="0" y="0"/>
                    </a:moveTo>
                    <a:lnTo>
                      <a:pt x="124739" y="124739"/>
                    </a:lnTo>
                  </a:path>
                </a:pathLst>
              </a:custGeom>
              <a:ln w="36296">
                <a:solidFill>
                  <a:srgbClr val="E30613"/>
                </a:solidFill>
              </a:ln>
            </p:spPr>
            <p:txBody>
              <a:bodyPr wrap="square" lIns="0" tIns="0" rIns="0" bIns="0" rtlCol="0"/>
              <a:lstStyle/>
              <a:p>
                <a:endParaRPr dirty="0"/>
              </a:p>
            </p:txBody>
          </p:sp>
          <p:sp>
            <p:nvSpPr>
              <p:cNvPr id="84" name="object 19">
                <a:extLst>
                  <a:ext uri="{FF2B5EF4-FFF2-40B4-BE49-F238E27FC236}">
                    <a16:creationId xmlns:a16="http://schemas.microsoft.com/office/drawing/2014/main" id="{16F08AEE-143B-4621-9797-A1D186C75766}"/>
                  </a:ext>
                </a:extLst>
              </p:cNvPr>
              <p:cNvSpPr/>
              <p:nvPr/>
            </p:nvSpPr>
            <p:spPr>
              <a:xfrm>
                <a:off x="7113748" y="4223882"/>
                <a:ext cx="125095" cy="125095"/>
              </a:xfrm>
              <a:custGeom>
                <a:avLst/>
                <a:gdLst/>
                <a:ahLst/>
                <a:cxnLst/>
                <a:rect l="l" t="t" r="r" b="b"/>
                <a:pathLst>
                  <a:path w="125095" h="125095">
                    <a:moveTo>
                      <a:pt x="0" y="124739"/>
                    </a:moveTo>
                    <a:lnTo>
                      <a:pt x="124739" y="0"/>
                    </a:lnTo>
                  </a:path>
                </a:pathLst>
              </a:custGeom>
              <a:ln w="36296">
                <a:solidFill>
                  <a:srgbClr val="E30613"/>
                </a:solidFill>
              </a:ln>
            </p:spPr>
            <p:txBody>
              <a:bodyPr wrap="square" lIns="0" tIns="0" rIns="0" bIns="0" rtlCol="0"/>
              <a:lstStyle/>
              <a:p>
                <a:endParaRPr dirty="0"/>
              </a:p>
            </p:txBody>
          </p:sp>
        </p:grpSp>
      </p:grpSp>
      <p:grpSp>
        <p:nvGrpSpPr>
          <p:cNvPr id="92" name="Group 91">
            <a:extLst>
              <a:ext uri="{FF2B5EF4-FFF2-40B4-BE49-F238E27FC236}">
                <a16:creationId xmlns:a16="http://schemas.microsoft.com/office/drawing/2014/main" id="{997B8F81-F2D6-9842-A96F-4BC2B897CD8F}"/>
              </a:ext>
            </a:extLst>
          </p:cNvPr>
          <p:cNvGrpSpPr/>
          <p:nvPr/>
        </p:nvGrpSpPr>
        <p:grpSpPr>
          <a:xfrm>
            <a:off x="7246129" y="4392053"/>
            <a:ext cx="117228" cy="224397"/>
            <a:chOff x="7113748" y="3678765"/>
            <a:chExt cx="125101" cy="224397"/>
          </a:xfrm>
        </p:grpSpPr>
        <p:sp>
          <p:nvSpPr>
            <p:cNvPr id="93" name="object 21">
              <a:extLst>
                <a:ext uri="{FF2B5EF4-FFF2-40B4-BE49-F238E27FC236}">
                  <a16:creationId xmlns:a16="http://schemas.microsoft.com/office/drawing/2014/main" id="{F95365A3-C826-E0B1-C740-7FD302E0C462}"/>
                </a:ext>
              </a:extLst>
            </p:cNvPr>
            <p:cNvSpPr/>
            <p:nvPr/>
          </p:nvSpPr>
          <p:spPr>
            <a:xfrm>
              <a:off x="7113754" y="3678765"/>
              <a:ext cx="125095" cy="125095"/>
            </a:xfrm>
            <a:custGeom>
              <a:avLst/>
              <a:gdLst/>
              <a:ahLst/>
              <a:cxnLst/>
              <a:rect l="l" t="t" r="r" b="b"/>
              <a:pathLst>
                <a:path w="125095" h="125095">
                  <a:moveTo>
                    <a:pt x="0" y="0"/>
                  </a:moveTo>
                  <a:lnTo>
                    <a:pt x="124739" y="124739"/>
                  </a:lnTo>
                </a:path>
              </a:pathLst>
            </a:custGeom>
            <a:ln w="36296">
              <a:solidFill>
                <a:srgbClr val="7030A0"/>
              </a:solidFill>
            </a:ln>
          </p:spPr>
          <p:txBody>
            <a:bodyPr wrap="square" lIns="0" tIns="0" rIns="0" bIns="0" rtlCol="0"/>
            <a:lstStyle/>
            <a:p>
              <a:endParaRPr dirty="0"/>
            </a:p>
          </p:txBody>
        </p:sp>
        <p:sp>
          <p:nvSpPr>
            <p:cNvPr id="94" name="object 22">
              <a:extLst>
                <a:ext uri="{FF2B5EF4-FFF2-40B4-BE49-F238E27FC236}">
                  <a16:creationId xmlns:a16="http://schemas.microsoft.com/office/drawing/2014/main" id="{4C94EBE0-8C3F-43BE-4394-50840A0A3BDC}"/>
                </a:ext>
              </a:extLst>
            </p:cNvPr>
            <p:cNvSpPr/>
            <p:nvPr/>
          </p:nvSpPr>
          <p:spPr>
            <a:xfrm>
              <a:off x="7113748" y="3778067"/>
              <a:ext cx="125095" cy="125095"/>
            </a:xfrm>
            <a:custGeom>
              <a:avLst/>
              <a:gdLst/>
              <a:ahLst/>
              <a:cxnLst/>
              <a:rect l="l" t="t" r="r" b="b"/>
              <a:pathLst>
                <a:path w="125095" h="125095">
                  <a:moveTo>
                    <a:pt x="0" y="124739"/>
                  </a:moveTo>
                  <a:lnTo>
                    <a:pt x="124739" y="0"/>
                  </a:lnTo>
                </a:path>
              </a:pathLst>
            </a:custGeom>
            <a:ln w="36296">
              <a:solidFill>
                <a:srgbClr val="7030A0"/>
              </a:solidFill>
            </a:ln>
          </p:spPr>
          <p:txBody>
            <a:bodyPr wrap="square" lIns="0" tIns="0" rIns="0" bIns="0" rtlCol="0"/>
            <a:lstStyle/>
            <a:p>
              <a:endParaRPr dirty="0"/>
            </a:p>
          </p:txBody>
        </p:sp>
      </p:grpSp>
      <p:cxnSp>
        <p:nvCxnSpPr>
          <p:cNvPr id="96" name="Straight Connector 95">
            <a:extLst>
              <a:ext uri="{FF2B5EF4-FFF2-40B4-BE49-F238E27FC236}">
                <a16:creationId xmlns:a16="http://schemas.microsoft.com/office/drawing/2014/main" id="{49CBB92D-0E40-8F46-D6F5-A163A8739EDB}"/>
              </a:ext>
            </a:extLst>
          </p:cNvPr>
          <p:cNvCxnSpPr>
            <a:cxnSpLocks/>
          </p:cNvCxnSpPr>
          <p:nvPr/>
        </p:nvCxnSpPr>
        <p:spPr>
          <a:xfrm>
            <a:off x="5334000" y="4495800"/>
            <a:ext cx="200412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97D52DE-DECC-01DB-71CE-1C262870E47A}"/>
              </a:ext>
            </a:extLst>
          </p:cNvPr>
          <p:cNvCxnSpPr>
            <a:cxnSpLocks/>
          </p:cNvCxnSpPr>
          <p:nvPr/>
        </p:nvCxnSpPr>
        <p:spPr>
          <a:xfrm>
            <a:off x="4337050" y="3647198"/>
            <a:ext cx="99695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981DBF7-08CB-04C7-A155-6CF3D9868794}"/>
              </a:ext>
            </a:extLst>
          </p:cNvPr>
          <p:cNvCxnSpPr>
            <a:cxnSpLocks/>
          </p:cNvCxnSpPr>
          <p:nvPr/>
        </p:nvCxnSpPr>
        <p:spPr>
          <a:xfrm>
            <a:off x="5353050" y="3628148"/>
            <a:ext cx="0" cy="88219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100" name="object 41">
            <a:extLst>
              <a:ext uri="{FF2B5EF4-FFF2-40B4-BE49-F238E27FC236}">
                <a16:creationId xmlns:a16="http://schemas.microsoft.com/office/drawing/2014/main" id="{603ABD94-3A8D-F42B-DBC4-868044A3A180}"/>
              </a:ext>
            </a:extLst>
          </p:cNvPr>
          <p:cNvSpPr txBox="1"/>
          <p:nvPr/>
        </p:nvSpPr>
        <p:spPr>
          <a:xfrm>
            <a:off x="1121697" y="4371633"/>
            <a:ext cx="1501775" cy="500380"/>
          </a:xfrm>
          <a:prstGeom prst="rect">
            <a:avLst/>
          </a:prstGeom>
        </p:spPr>
        <p:txBody>
          <a:bodyPr vert="horz" wrap="square" lIns="0" tIns="12700" rIns="0" bIns="0" rtlCol="0">
            <a:spAutoFit/>
          </a:bodyPr>
          <a:lstStyle/>
          <a:p>
            <a:pPr marL="12700">
              <a:lnSpc>
                <a:spcPct val="100000"/>
              </a:lnSpc>
              <a:spcBef>
                <a:spcPts val="100"/>
              </a:spcBef>
            </a:pPr>
            <a:r>
              <a:rPr sz="1200" b="1" i="1" spc="15" dirty="0">
                <a:solidFill>
                  <a:srgbClr val="009FE3"/>
                </a:solidFill>
                <a:latin typeface="Arial"/>
                <a:cs typeface="Arial"/>
              </a:rPr>
              <a:t>Beauveria</a:t>
            </a:r>
            <a:r>
              <a:rPr sz="1200" b="1" i="1" spc="5" dirty="0">
                <a:solidFill>
                  <a:srgbClr val="009FE3"/>
                </a:solidFill>
                <a:latin typeface="Arial"/>
                <a:cs typeface="Arial"/>
              </a:rPr>
              <a:t> </a:t>
            </a:r>
            <a:r>
              <a:rPr sz="1200" b="1" i="1" spc="15" dirty="0">
                <a:solidFill>
                  <a:srgbClr val="009FE3"/>
                </a:solidFill>
                <a:latin typeface="Arial"/>
                <a:cs typeface="Arial"/>
              </a:rPr>
              <a:t>bassiana</a:t>
            </a:r>
            <a:endParaRPr sz="1200" i="1" dirty="0">
              <a:latin typeface="Arial"/>
              <a:cs typeface="Arial"/>
            </a:endParaRPr>
          </a:p>
          <a:p>
            <a:pPr marL="605155">
              <a:lnSpc>
                <a:spcPct val="100000"/>
              </a:lnSpc>
              <a:spcBef>
                <a:spcPts val="860"/>
              </a:spcBef>
            </a:pPr>
            <a:r>
              <a:rPr sz="1200" spc="-20" dirty="0">
                <a:solidFill>
                  <a:srgbClr val="445569"/>
                </a:solidFill>
                <a:latin typeface="Arial"/>
                <a:cs typeface="Arial"/>
              </a:rPr>
              <a:t>ATCC</a:t>
            </a:r>
            <a:r>
              <a:rPr sz="1200" spc="-50" dirty="0">
                <a:solidFill>
                  <a:srgbClr val="445569"/>
                </a:solidFill>
                <a:latin typeface="Arial"/>
                <a:cs typeface="Arial"/>
              </a:rPr>
              <a:t> </a:t>
            </a:r>
            <a:r>
              <a:rPr sz="1200" spc="5" dirty="0">
                <a:solidFill>
                  <a:srgbClr val="445569"/>
                </a:solidFill>
                <a:latin typeface="Arial"/>
                <a:cs typeface="Arial"/>
              </a:rPr>
              <a:t>74040</a:t>
            </a:r>
            <a:endParaRPr sz="1200" dirty="0">
              <a:latin typeface="Arial"/>
              <a:cs typeface="Arial"/>
            </a:endParaRPr>
          </a:p>
        </p:txBody>
      </p:sp>
      <p:sp>
        <p:nvSpPr>
          <p:cNvPr id="101" name="object 42">
            <a:extLst>
              <a:ext uri="{FF2B5EF4-FFF2-40B4-BE49-F238E27FC236}">
                <a16:creationId xmlns:a16="http://schemas.microsoft.com/office/drawing/2014/main" id="{3821E8D0-60D5-A742-61A3-5C0F8AF49E22}"/>
              </a:ext>
            </a:extLst>
          </p:cNvPr>
          <p:cNvSpPr/>
          <p:nvPr/>
        </p:nvSpPr>
        <p:spPr>
          <a:xfrm>
            <a:off x="3047137" y="4150050"/>
            <a:ext cx="1143863" cy="1054482"/>
          </a:xfrm>
          <a:custGeom>
            <a:avLst/>
            <a:gdLst/>
            <a:ahLst/>
            <a:cxnLst/>
            <a:rect l="l" t="t" r="r" b="b"/>
            <a:pathLst>
              <a:path w="1645920" h="1645920">
                <a:moveTo>
                  <a:pt x="822960" y="1645920"/>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20" y="822960"/>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60"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60"/>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60" y="1645920"/>
                </a:lnTo>
                <a:close/>
              </a:path>
            </a:pathLst>
          </a:custGeom>
          <a:ln w="12700">
            <a:solidFill>
              <a:srgbClr val="009FE3"/>
            </a:solidFill>
          </a:ln>
        </p:spPr>
        <p:txBody>
          <a:bodyPr wrap="square" lIns="0" tIns="0" rIns="0" bIns="0" rtlCol="0"/>
          <a:lstStyle/>
          <a:p>
            <a:endParaRPr dirty="0"/>
          </a:p>
        </p:txBody>
      </p:sp>
      <p:grpSp>
        <p:nvGrpSpPr>
          <p:cNvPr id="102" name="Group 101">
            <a:extLst>
              <a:ext uri="{FF2B5EF4-FFF2-40B4-BE49-F238E27FC236}">
                <a16:creationId xmlns:a16="http://schemas.microsoft.com/office/drawing/2014/main" id="{2920FB2D-1388-9CA4-40BC-E5356AE11900}"/>
              </a:ext>
            </a:extLst>
          </p:cNvPr>
          <p:cNvGrpSpPr/>
          <p:nvPr/>
        </p:nvGrpSpPr>
        <p:grpSpPr>
          <a:xfrm>
            <a:off x="3172741" y="4263689"/>
            <a:ext cx="898101" cy="821813"/>
            <a:chOff x="3005554" y="4200963"/>
            <a:chExt cx="1409065" cy="1409065"/>
          </a:xfrm>
        </p:grpSpPr>
        <p:sp>
          <p:nvSpPr>
            <p:cNvPr id="103" name="object 43">
              <a:extLst>
                <a:ext uri="{FF2B5EF4-FFF2-40B4-BE49-F238E27FC236}">
                  <a16:creationId xmlns:a16="http://schemas.microsoft.com/office/drawing/2014/main" id="{361F5C3F-CEEF-1F05-40C5-AF251E34A72B}"/>
                </a:ext>
              </a:extLst>
            </p:cNvPr>
            <p:cNvSpPr/>
            <p:nvPr/>
          </p:nvSpPr>
          <p:spPr>
            <a:xfrm>
              <a:off x="3005554" y="4200963"/>
              <a:ext cx="1409065" cy="1409065"/>
            </a:xfrm>
            <a:custGeom>
              <a:avLst/>
              <a:gdLst/>
              <a:ahLst/>
              <a:cxnLst/>
              <a:rect l="l" t="t" r="r" b="b"/>
              <a:pathLst>
                <a:path w="1409064" h="1409064">
                  <a:moveTo>
                    <a:pt x="704367" y="0"/>
                  </a:move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close/>
                </a:path>
              </a:pathLst>
            </a:custGeom>
            <a:solidFill>
              <a:srgbClr val="FFFFFF"/>
            </a:solidFill>
          </p:spPr>
          <p:txBody>
            <a:bodyPr wrap="square" lIns="0" tIns="0" rIns="0" bIns="0" rtlCol="0"/>
            <a:lstStyle/>
            <a:p>
              <a:endParaRPr dirty="0"/>
            </a:p>
          </p:txBody>
        </p:sp>
        <p:sp>
          <p:nvSpPr>
            <p:cNvPr id="104" name="object 44">
              <a:extLst>
                <a:ext uri="{FF2B5EF4-FFF2-40B4-BE49-F238E27FC236}">
                  <a16:creationId xmlns:a16="http://schemas.microsoft.com/office/drawing/2014/main" id="{483975CA-9C88-6AF4-CBAA-1350A7D7ADAF}"/>
                </a:ext>
              </a:extLst>
            </p:cNvPr>
            <p:cNvSpPr/>
            <p:nvPr/>
          </p:nvSpPr>
          <p:spPr>
            <a:xfrm>
              <a:off x="3091189" y="4717960"/>
              <a:ext cx="1237465" cy="390967"/>
            </a:xfrm>
            <a:prstGeom prst="rect">
              <a:avLst/>
            </a:prstGeom>
            <a:blipFill>
              <a:blip r:embed="rId9" cstate="print"/>
              <a:stretch>
                <a:fillRect/>
              </a:stretch>
            </a:blipFill>
          </p:spPr>
          <p:txBody>
            <a:bodyPr wrap="square" lIns="0" tIns="0" rIns="0" bIns="0" rtlCol="0"/>
            <a:lstStyle/>
            <a:p>
              <a:endParaRPr dirty="0"/>
            </a:p>
          </p:txBody>
        </p:sp>
      </p:grpSp>
      <p:grpSp>
        <p:nvGrpSpPr>
          <p:cNvPr id="105" name="Group 104">
            <a:extLst>
              <a:ext uri="{FF2B5EF4-FFF2-40B4-BE49-F238E27FC236}">
                <a16:creationId xmlns:a16="http://schemas.microsoft.com/office/drawing/2014/main" id="{1CF70C10-B6FB-64FE-E3D6-728086E6A1DC}"/>
              </a:ext>
            </a:extLst>
          </p:cNvPr>
          <p:cNvGrpSpPr/>
          <p:nvPr/>
        </p:nvGrpSpPr>
        <p:grpSpPr>
          <a:xfrm>
            <a:off x="3033888" y="5270118"/>
            <a:ext cx="1143863" cy="1054482"/>
            <a:chOff x="2979815" y="5193918"/>
            <a:chExt cx="1143863" cy="1054482"/>
          </a:xfrm>
        </p:grpSpPr>
        <p:sp>
          <p:nvSpPr>
            <p:cNvPr id="106" name="object 42">
              <a:extLst>
                <a:ext uri="{FF2B5EF4-FFF2-40B4-BE49-F238E27FC236}">
                  <a16:creationId xmlns:a16="http://schemas.microsoft.com/office/drawing/2014/main" id="{8BEB66CB-BC09-B47C-16E1-386E147AF84D}"/>
                </a:ext>
              </a:extLst>
            </p:cNvPr>
            <p:cNvSpPr/>
            <p:nvPr/>
          </p:nvSpPr>
          <p:spPr>
            <a:xfrm>
              <a:off x="2979815" y="5193918"/>
              <a:ext cx="1143863" cy="1054482"/>
            </a:xfrm>
            <a:custGeom>
              <a:avLst/>
              <a:gdLst/>
              <a:ahLst/>
              <a:cxnLst/>
              <a:rect l="l" t="t" r="r" b="b"/>
              <a:pathLst>
                <a:path w="1645920" h="1645920">
                  <a:moveTo>
                    <a:pt x="822960" y="1645920"/>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20" y="822960"/>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60"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60"/>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60" y="1645920"/>
                  </a:lnTo>
                  <a:close/>
                </a:path>
              </a:pathLst>
            </a:custGeom>
            <a:ln w="12700">
              <a:solidFill>
                <a:srgbClr val="009FE3"/>
              </a:solidFill>
            </a:ln>
          </p:spPr>
          <p:txBody>
            <a:bodyPr wrap="square" lIns="0" tIns="0" rIns="0" bIns="0" rtlCol="0"/>
            <a:lstStyle/>
            <a:p>
              <a:endParaRPr dirty="0"/>
            </a:p>
          </p:txBody>
        </p:sp>
        <p:sp>
          <p:nvSpPr>
            <p:cNvPr id="107" name="object 43">
              <a:extLst>
                <a:ext uri="{FF2B5EF4-FFF2-40B4-BE49-F238E27FC236}">
                  <a16:creationId xmlns:a16="http://schemas.microsoft.com/office/drawing/2014/main" id="{672DDA22-C717-DA06-068B-2A802DC88C51}"/>
                </a:ext>
              </a:extLst>
            </p:cNvPr>
            <p:cNvSpPr/>
            <p:nvPr/>
          </p:nvSpPr>
          <p:spPr>
            <a:xfrm>
              <a:off x="3105419" y="5307557"/>
              <a:ext cx="898101" cy="821813"/>
            </a:xfrm>
            <a:custGeom>
              <a:avLst/>
              <a:gdLst/>
              <a:ahLst/>
              <a:cxnLst/>
              <a:rect l="l" t="t" r="r" b="b"/>
              <a:pathLst>
                <a:path w="1409064" h="1409064">
                  <a:moveTo>
                    <a:pt x="704367" y="0"/>
                  </a:move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close/>
                </a:path>
              </a:pathLst>
            </a:custGeom>
            <a:solidFill>
              <a:srgbClr val="FFFFFF"/>
            </a:solidFill>
          </p:spPr>
          <p:txBody>
            <a:bodyPr wrap="square" lIns="0" tIns="0" rIns="0" bIns="0" rtlCol="0"/>
            <a:lstStyle/>
            <a:p>
              <a:endParaRPr dirty="0">
                <a:latin typeface="Abadi" panose="020B0604020104020204" pitchFamily="34" charset="0"/>
              </a:endParaRPr>
            </a:p>
          </p:txBody>
        </p:sp>
      </p:grpSp>
      <p:sp>
        <p:nvSpPr>
          <p:cNvPr id="108" name="object 41">
            <a:extLst>
              <a:ext uri="{FF2B5EF4-FFF2-40B4-BE49-F238E27FC236}">
                <a16:creationId xmlns:a16="http://schemas.microsoft.com/office/drawing/2014/main" id="{086EC885-5AC8-C300-0D12-8E3C03DAC2B8}"/>
              </a:ext>
            </a:extLst>
          </p:cNvPr>
          <p:cNvSpPr txBox="1"/>
          <p:nvPr/>
        </p:nvSpPr>
        <p:spPr>
          <a:xfrm>
            <a:off x="226822" y="4054321"/>
            <a:ext cx="2492120" cy="212879"/>
          </a:xfrm>
          <a:prstGeom prst="rect">
            <a:avLst/>
          </a:prstGeom>
        </p:spPr>
        <p:txBody>
          <a:bodyPr vert="horz" wrap="square" lIns="0" tIns="12700" rIns="0" bIns="0" rtlCol="0">
            <a:spAutoFit/>
          </a:bodyPr>
          <a:lstStyle/>
          <a:p>
            <a:pPr marL="12700">
              <a:lnSpc>
                <a:spcPct val="100000"/>
              </a:lnSpc>
              <a:spcBef>
                <a:spcPts val="100"/>
              </a:spcBef>
            </a:pPr>
            <a:r>
              <a:rPr lang="en-US" sz="1300" b="1" spc="5" dirty="0">
                <a:solidFill>
                  <a:srgbClr val="415568"/>
                </a:solidFill>
                <a:latin typeface="Arial"/>
                <a:cs typeface="Arial"/>
              </a:rPr>
              <a:t>In-licensed biological strains</a:t>
            </a:r>
            <a:endParaRPr sz="1300" b="1" spc="5" dirty="0">
              <a:solidFill>
                <a:srgbClr val="415568"/>
              </a:solidFill>
              <a:latin typeface="Arial"/>
              <a:cs typeface="Arial"/>
            </a:endParaRPr>
          </a:p>
        </p:txBody>
      </p:sp>
      <p:sp>
        <p:nvSpPr>
          <p:cNvPr id="109" name="object 41">
            <a:extLst>
              <a:ext uri="{FF2B5EF4-FFF2-40B4-BE49-F238E27FC236}">
                <a16:creationId xmlns:a16="http://schemas.microsoft.com/office/drawing/2014/main" id="{56D5B23B-369D-21ED-4D57-6970D5B20BE2}"/>
              </a:ext>
            </a:extLst>
          </p:cNvPr>
          <p:cNvSpPr txBox="1"/>
          <p:nvPr/>
        </p:nvSpPr>
        <p:spPr>
          <a:xfrm>
            <a:off x="1133254" y="5637644"/>
            <a:ext cx="1501775" cy="382156"/>
          </a:xfrm>
          <a:prstGeom prst="rect">
            <a:avLst/>
          </a:prstGeom>
        </p:spPr>
        <p:txBody>
          <a:bodyPr vert="horz" wrap="square" lIns="0" tIns="12700" rIns="0" bIns="0" rtlCol="0">
            <a:spAutoFit/>
          </a:bodyPr>
          <a:lstStyle/>
          <a:p>
            <a:pPr marL="12700" algn="r">
              <a:lnSpc>
                <a:spcPct val="100000"/>
              </a:lnSpc>
              <a:spcBef>
                <a:spcPts val="100"/>
              </a:spcBef>
            </a:pPr>
            <a:r>
              <a:rPr lang="en-US" sz="1200" b="1" i="1" spc="15" dirty="0">
                <a:solidFill>
                  <a:srgbClr val="009FE3"/>
                </a:solidFill>
                <a:latin typeface="Arial"/>
                <a:cs typeface="Arial"/>
              </a:rPr>
              <a:t>Other biological strains</a:t>
            </a:r>
            <a:endParaRPr sz="1200" dirty="0">
              <a:latin typeface="Arial"/>
              <a:cs typeface="Arial"/>
            </a:endParaRPr>
          </a:p>
        </p:txBody>
      </p:sp>
      <p:sp>
        <p:nvSpPr>
          <p:cNvPr id="110" name="TextBox 109">
            <a:extLst>
              <a:ext uri="{FF2B5EF4-FFF2-40B4-BE49-F238E27FC236}">
                <a16:creationId xmlns:a16="http://schemas.microsoft.com/office/drawing/2014/main" id="{B08604C1-4B9D-37DB-69CE-8271D788EE30}"/>
              </a:ext>
            </a:extLst>
          </p:cNvPr>
          <p:cNvSpPr txBox="1"/>
          <p:nvPr/>
        </p:nvSpPr>
        <p:spPr>
          <a:xfrm>
            <a:off x="3172740" y="5637244"/>
            <a:ext cx="898101" cy="246221"/>
          </a:xfrm>
          <a:prstGeom prst="rect">
            <a:avLst/>
          </a:prstGeom>
          <a:noFill/>
        </p:spPr>
        <p:txBody>
          <a:bodyPr wrap="square" rtlCol="0">
            <a:spAutoFit/>
          </a:bodyPr>
          <a:lstStyle/>
          <a:p>
            <a:r>
              <a:rPr lang="en-US" sz="1000" dirty="0">
                <a:solidFill>
                  <a:schemeClr val="tx1">
                    <a:lumMod val="50000"/>
                    <a:lumOff val="50000"/>
                  </a:schemeClr>
                </a:solidFill>
              </a:rPr>
              <a:t>Strains 1, 2, x</a:t>
            </a:r>
            <a:endParaRPr lang="en-CA" sz="1000" dirty="0">
              <a:solidFill>
                <a:schemeClr val="tx1">
                  <a:lumMod val="50000"/>
                  <a:lumOff val="50000"/>
                </a:schemeClr>
              </a:solidFill>
            </a:endParaRPr>
          </a:p>
        </p:txBody>
      </p:sp>
      <p:sp>
        <p:nvSpPr>
          <p:cNvPr id="6" name="TextBox 5">
            <a:extLst>
              <a:ext uri="{FF2B5EF4-FFF2-40B4-BE49-F238E27FC236}">
                <a16:creationId xmlns:a16="http://schemas.microsoft.com/office/drawing/2014/main" id="{0425079E-02F9-AC6D-D37A-E24B054FC9A0}"/>
              </a:ext>
            </a:extLst>
          </p:cNvPr>
          <p:cNvSpPr txBox="1"/>
          <p:nvPr/>
        </p:nvSpPr>
        <p:spPr>
          <a:xfrm>
            <a:off x="4288566" y="6017410"/>
            <a:ext cx="3336619" cy="369332"/>
          </a:xfrm>
          <a:prstGeom prst="rect">
            <a:avLst/>
          </a:prstGeom>
          <a:noFill/>
        </p:spPr>
        <p:txBody>
          <a:bodyPr wrap="none" rtlCol="0">
            <a:spAutoFit/>
          </a:bodyPr>
          <a:lstStyle/>
          <a:p>
            <a:r>
              <a:rPr lang="en-US" b="1" dirty="0">
                <a:solidFill>
                  <a:srgbClr val="FF0000"/>
                </a:solidFill>
              </a:rPr>
              <a:t>Other Products for Bee Vectoring</a:t>
            </a:r>
          </a:p>
        </p:txBody>
      </p:sp>
      <p:grpSp>
        <p:nvGrpSpPr>
          <p:cNvPr id="85" name="Group 84">
            <a:extLst>
              <a:ext uri="{FF2B5EF4-FFF2-40B4-BE49-F238E27FC236}">
                <a16:creationId xmlns:a16="http://schemas.microsoft.com/office/drawing/2014/main" id="{59832523-8FD0-B4FA-F92A-DA0086221805}"/>
              </a:ext>
            </a:extLst>
          </p:cNvPr>
          <p:cNvGrpSpPr/>
          <p:nvPr/>
        </p:nvGrpSpPr>
        <p:grpSpPr>
          <a:xfrm>
            <a:off x="7234489" y="3827059"/>
            <a:ext cx="117228" cy="224397"/>
            <a:chOff x="7113748" y="3678765"/>
            <a:chExt cx="125101" cy="224397"/>
          </a:xfrm>
        </p:grpSpPr>
        <p:sp>
          <p:nvSpPr>
            <p:cNvPr id="87" name="object 21">
              <a:extLst>
                <a:ext uri="{FF2B5EF4-FFF2-40B4-BE49-F238E27FC236}">
                  <a16:creationId xmlns:a16="http://schemas.microsoft.com/office/drawing/2014/main" id="{CA4B2F56-C3FD-C63F-7BC1-404CDA0C40AD}"/>
                </a:ext>
              </a:extLst>
            </p:cNvPr>
            <p:cNvSpPr/>
            <p:nvPr/>
          </p:nvSpPr>
          <p:spPr>
            <a:xfrm>
              <a:off x="7113754" y="3678765"/>
              <a:ext cx="125095" cy="125095"/>
            </a:xfrm>
            <a:custGeom>
              <a:avLst/>
              <a:gdLst/>
              <a:ahLst/>
              <a:cxnLst/>
              <a:rect l="l" t="t" r="r" b="b"/>
              <a:pathLst>
                <a:path w="125095" h="125095">
                  <a:moveTo>
                    <a:pt x="0" y="0"/>
                  </a:moveTo>
                  <a:lnTo>
                    <a:pt x="124739" y="124739"/>
                  </a:lnTo>
                </a:path>
              </a:pathLst>
            </a:custGeom>
            <a:ln w="36296">
              <a:solidFill>
                <a:srgbClr val="7030A0"/>
              </a:solidFill>
            </a:ln>
          </p:spPr>
          <p:txBody>
            <a:bodyPr wrap="square" lIns="0" tIns="0" rIns="0" bIns="0" rtlCol="0"/>
            <a:lstStyle/>
            <a:p>
              <a:endParaRPr dirty="0"/>
            </a:p>
          </p:txBody>
        </p:sp>
        <p:sp>
          <p:nvSpPr>
            <p:cNvPr id="89" name="object 22">
              <a:extLst>
                <a:ext uri="{FF2B5EF4-FFF2-40B4-BE49-F238E27FC236}">
                  <a16:creationId xmlns:a16="http://schemas.microsoft.com/office/drawing/2014/main" id="{6F886F2D-9659-362E-EEE7-E820F0175172}"/>
                </a:ext>
              </a:extLst>
            </p:cNvPr>
            <p:cNvSpPr/>
            <p:nvPr/>
          </p:nvSpPr>
          <p:spPr>
            <a:xfrm>
              <a:off x="7113748" y="3778067"/>
              <a:ext cx="125095" cy="125095"/>
            </a:xfrm>
            <a:custGeom>
              <a:avLst/>
              <a:gdLst/>
              <a:ahLst/>
              <a:cxnLst/>
              <a:rect l="l" t="t" r="r" b="b"/>
              <a:pathLst>
                <a:path w="125095" h="125095">
                  <a:moveTo>
                    <a:pt x="0" y="124739"/>
                  </a:moveTo>
                  <a:lnTo>
                    <a:pt x="124739" y="0"/>
                  </a:lnTo>
                </a:path>
              </a:pathLst>
            </a:custGeom>
            <a:ln w="36296">
              <a:solidFill>
                <a:srgbClr val="7030A0"/>
              </a:solidFill>
            </a:ln>
          </p:spPr>
          <p:txBody>
            <a:bodyPr wrap="square" lIns="0" tIns="0" rIns="0" bIns="0" rtlCol="0"/>
            <a:lstStyle/>
            <a:p>
              <a:endParaRPr dirty="0"/>
            </a:p>
          </p:txBody>
        </p:sp>
      </p:grpSp>
      <p:cxnSp>
        <p:nvCxnSpPr>
          <p:cNvPr id="90" name="Straight Connector 89">
            <a:extLst>
              <a:ext uri="{FF2B5EF4-FFF2-40B4-BE49-F238E27FC236}">
                <a16:creationId xmlns:a16="http://schemas.microsoft.com/office/drawing/2014/main" id="{82BC267A-FA91-396E-C315-F42B839443EF}"/>
              </a:ext>
            </a:extLst>
          </p:cNvPr>
          <p:cNvCxnSpPr/>
          <p:nvPr/>
        </p:nvCxnSpPr>
        <p:spPr>
          <a:xfrm>
            <a:off x="4547643" y="3270233"/>
            <a:ext cx="118211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DDBD9F9-DD0E-129F-6921-71B8E3E47BC4}"/>
              </a:ext>
            </a:extLst>
          </p:cNvPr>
          <p:cNvCxnSpPr>
            <a:cxnSpLocks/>
          </p:cNvCxnSpPr>
          <p:nvPr/>
        </p:nvCxnSpPr>
        <p:spPr>
          <a:xfrm>
            <a:off x="5717062" y="3939281"/>
            <a:ext cx="16002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4BFA224-734E-D706-8AD4-49C2177B9F18}"/>
              </a:ext>
            </a:extLst>
          </p:cNvPr>
          <p:cNvCxnSpPr>
            <a:cxnSpLocks/>
          </p:cNvCxnSpPr>
          <p:nvPr/>
        </p:nvCxnSpPr>
        <p:spPr>
          <a:xfrm>
            <a:off x="5710712" y="3266181"/>
            <a:ext cx="0" cy="68985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290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3483" y="6235727"/>
            <a:ext cx="544075" cy="412756"/>
          </a:xfrm>
          <a:prstGeom prst="rect">
            <a:avLst/>
          </a:prstGeom>
          <a:blipFill>
            <a:blip r:embed="rId2" cstate="print"/>
            <a:stretch>
              <a:fillRect/>
            </a:stretch>
          </a:blipFill>
        </p:spPr>
        <p:txBody>
          <a:bodyPr wrap="square" lIns="0" tIns="0" rIns="0" bIns="0" rtlCol="0"/>
          <a:lstStyle/>
          <a:p>
            <a:endParaRPr dirty="0"/>
          </a:p>
        </p:txBody>
      </p:sp>
      <p:sp>
        <p:nvSpPr>
          <p:cNvPr id="11" name="object 11"/>
          <p:cNvSpPr txBox="1"/>
          <p:nvPr/>
        </p:nvSpPr>
        <p:spPr>
          <a:xfrm>
            <a:off x="1133254" y="1312733"/>
            <a:ext cx="2681682" cy="266098"/>
          </a:xfrm>
          <a:prstGeom prst="rect">
            <a:avLst/>
          </a:prstGeom>
        </p:spPr>
        <p:txBody>
          <a:bodyPr vert="horz" wrap="square" lIns="0" tIns="12065" rIns="0" bIns="0" rtlCol="0">
            <a:spAutoFit/>
          </a:bodyPr>
          <a:lstStyle/>
          <a:p>
            <a:pPr marL="12700" algn="ctr">
              <a:lnSpc>
                <a:spcPct val="100000"/>
              </a:lnSpc>
              <a:spcBef>
                <a:spcPts val="95"/>
              </a:spcBef>
            </a:pPr>
            <a:r>
              <a:rPr sz="1650" b="1" spc="5" dirty="0">
                <a:solidFill>
                  <a:srgbClr val="415568"/>
                </a:solidFill>
                <a:latin typeface="Arial"/>
                <a:cs typeface="Arial"/>
              </a:rPr>
              <a:t>Biological</a:t>
            </a:r>
            <a:r>
              <a:rPr sz="1650" b="1" spc="45" dirty="0">
                <a:solidFill>
                  <a:srgbClr val="415568"/>
                </a:solidFill>
                <a:latin typeface="Arial"/>
                <a:cs typeface="Arial"/>
              </a:rPr>
              <a:t> </a:t>
            </a:r>
            <a:r>
              <a:rPr sz="1650" b="1" spc="5" dirty="0">
                <a:solidFill>
                  <a:srgbClr val="415568"/>
                </a:solidFill>
                <a:latin typeface="Arial"/>
                <a:cs typeface="Arial"/>
              </a:rPr>
              <a:t>Control</a:t>
            </a:r>
            <a:r>
              <a:rPr sz="1650" b="1" spc="45" dirty="0">
                <a:solidFill>
                  <a:srgbClr val="415568"/>
                </a:solidFill>
                <a:latin typeface="Arial"/>
                <a:cs typeface="Arial"/>
              </a:rPr>
              <a:t> </a:t>
            </a:r>
            <a:r>
              <a:rPr sz="1650" b="1" spc="5" dirty="0">
                <a:solidFill>
                  <a:srgbClr val="415568"/>
                </a:solidFill>
                <a:latin typeface="Arial"/>
                <a:cs typeface="Arial"/>
              </a:rPr>
              <a:t>Agents</a:t>
            </a:r>
            <a:endParaRPr sz="1650" dirty="0">
              <a:solidFill>
                <a:srgbClr val="415568"/>
              </a:solidFill>
              <a:latin typeface="Arial"/>
              <a:cs typeface="Arial"/>
            </a:endParaRPr>
          </a:p>
        </p:txBody>
      </p:sp>
      <p:sp>
        <p:nvSpPr>
          <p:cNvPr id="13" name="object 13"/>
          <p:cNvSpPr/>
          <p:nvPr/>
        </p:nvSpPr>
        <p:spPr>
          <a:xfrm>
            <a:off x="7670875" y="4092416"/>
            <a:ext cx="1205713" cy="1205718"/>
          </a:xfrm>
          <a:prstGeom prst="rect">
            <a:avLst/>
          </a:prstGeom>
          <a:blipFill>
            <a:blip r:embed="rId3" cstate="print"/>
            <a:stretch>
              <a:fillRect/>
            </a:stretch>
          </a:blipFill>
        </p:spPr>
        <p:txBody>
          <a:bodyPr wrap="square" lIns="0" tIns="0" rIns="0" bIns="0" rtlCol="0"/>
          <a:lstStyle/>
          <a:p>
            <a:endParaRPr dirty="0"/>
          </a:p>
        </p:txBody>
      </p:sp>
      <p:sp>
        <p:nvSpPr>
          <p:cNvPr id="15" name="object 15"/>
          <p:cNvSpPr/>
          <p:nvPr/>
        </p:nvSpPr>
        <p:spPr>
          <a:xfrm>
            <a:off x="9392601" y="4092416"/>
            <a:ext cx="1205713" cy="1205718"/>
          </a:xfrm>
          <a:prstGeom prst="rect">
            <a:avLst/>
          </a:prstGeom>
          <a:blipFill>
            <a:blip r:embed="rId4" cstate="print"/>
            <a:stretch>
              <a:fillRect/>
            </a:stretch>
          </a:blipFill>
        </p:spPr>
        <p:txBody>
          <a:bodyPr wrap="square" lIns="0" tIns="0" rIns="0" bIns="0" rtlCol="0"/>
          <a:lstStyle/>
          <a:p>
            <a:endParaRPr dirty="0"/>
          </a:p>
        </p:txBody>
      </p:sp>
      <p:sp>
        <p:nvSpPr>
          <p:cNvPr id="16" name="object 16"/>
          <p:cNvSpPr txBox="1"/>
          <p:nvPr/>
        </p:nvSpPr>
        <p:spPr>
          <a:xfrm>
            <a:off x="8145109" y="5457178"/>
            <a:ext cx="1979295" cy="495300"/>
          </a:xfrm>
          <a:prstGeom prst="rect">
            <a:avLst/>
          </a:prstGeom>
        </p:spPr>
        <p:txBody>
          <a:bodyPr vert="horz" wrap="square" lIns="0" tIns="64769" rIns="0" bIns="0" rtlCol="0">
            <a:spAutoFit/>
          </a:bodyPr>
          <a:lstStyle/>
          <a:p>
            <a:pPr algn="ctr">
              <a:lnSpc>
                <a:spcPct val="100000"/>
              </a:lnSpc>
              <a:spcBef>
                <a:spcPts val="509"/>
              </a:spcBef>
            </a:pPr>
            <a:r>
              <a:rPr sz="1200" b="1" spc="15" dirty="0">
                <a:solidFill>
                  <a:srgbClr val="415568"/>
                </a:solidFill>
                <a:latin typeface="Arial"/>
                <a:cs typeface="Arial"/>
              </a:rPr>
              <a:t>Bee Vectoring</a:t>
            </a:r>
            <a:r>
              <a:rPr sz="1200" b="1" spc="35" dirty="0">
                <a:solidFill>
                  <a:srgbClr val="415568"/>
                </a:solidFill>
                <a:latin typeface="Arial"/>
                <a:cs typeface="Arial"/>
              </a:rPr>
              <a:t> </a:t>
            </a:r>
            <a:r>
              <a:rPr lang="en-US" sz="1200" b="1" spc="15" dirty="0">
                <a:solidFill>
                  <a:srgbClr val="415568"/>
                </a:solidFill>
                <a:latin typeface="Arial"/>
                <a:cs typeface="Arial"/>
              </a:rPr>
              <a:t>S</a:t>
            </a:r>
            <a:r>
              <a:rPr sz="1200" b="1" spc="15" dirty="0">
                <a:solidFill>
                  <a:srgbClr val="415568"/>
                </a:solidFill>
                <a:latin typeface="Arial"/>
                <a:cs typeface="Arial"/>
              </a:rPr>
              <a:t>ystems</a:t>
            </a:r>
            <a:endParaRPr sz="1200" dirty="0">
              <a:solidFill>
                <a:srgbClr val="415568"/>
              </a:solidFill>
              <a:latin typeface="Arial"/>
              <a:cs typeface="Arial"/>
            </a:endParaRPr>
          </a:p>
          <a:p>
            <a:pPr algn="ctr">
              <a:lnSpc>
                <a:spcPct val="100000"/>
              </a:lnSpc>
              <a:spcBef>
                <a:spcPts val="409"/>
              </a:spcBef>
            </a:pPr>
            <a:r>
              <a:rPr sz="1200" spc="10" dirty="0">
                <a:solidFill>
                  <a:srgbClr val="415568"/>
                </a:solidFill>
                <a:latin typeface="Arial"/>
                <a:cs typeface="Arial"/>
              </a:rPr>
              <a:t>(</a:t>
            </a:r>
            <a:r>
              <a:rPr sz="1200" spc="5" dirty="0">
                <a:solidFill>
                  <a:srgbClr val="415568"/>
                </a:solidFill>
                <a:latin typeface="Arial"/>
                <a:cs typeface="Arial"/>
              </a:rPr>
              <a:t>honeybees</a:t>
            </a:r>
            <a:r>
              <a:rPr lang="en-US" sz="1200" spc="5" dirty="0">
                <a:solidFill>
                  <a:srgbClr val="415568"/>
                </a:solidFill>
                <a:latin typeface="Arial"/>
                <a:cs typeface="Arial"/>
              </a:rPr>
              <a:t> &amp; bumble bees</a:t>
            </a:r>
            <a:r>
              <a:rPr sz="1200" spc="5" dirty="0">
                <a:solidFill>
                  <a:srgbClr val="415568"/>
                </a:solidFill>
                <a:latin typeface="Arial"/>
                <a:cs typeface="Arial"/>
              </a:rPr>
              <a:t>)</a:t>
            </a:r>
            <a:endParaRPr sz="1200" dirty="0">
              <a:solidFill>
                <a:srgbClr val="415568"/>
              </a:solidFill>
              <a:latin typeface="Arial"/>
              <a:cs typeface="Arial"/>
            </a:endParaRPr>
          </a:p>
        </p:txBody>
      </p:sp>
      <p:grpSp>
        <p:nvGrpSpPr>
          <p:cNvPr id="50" name="Group 49">
            <a:extLst>
              <a:ext uri="{FF2B5EF4-FFF2-40B4-BE49-F238E27FC236}">
                <a16:creationId xmlns:a16="http://schemas.microsoft.com/office/drawing/2014/main" id="{750E11C4-185D-4A6E-A26F-D1A3321E69A0}"/>
              </a:ext>
            </a:extLst>
          </p:cNvPr>
          <p:cNvGrpSpPr/>
          <p:nvPr/>
        </p:nvGrpSpPr>
        <p:grpSpPr>
          <a:xfrm>
            <a:off x="4343400" y="4831436"/>
            <a:ext cx="3023897" cy="224398"/>
            <a:chOff x="4367503" y="4195202"/>
            <a:chExt cx="3023897" cy="224398"/>
          </a:xfrm>
        </p:grpSpPr>
        <p:sp>
          <p:nvSpPr>
            <p:cNvPr id="17" name="object 17"/>
            <p:cNvSpPr/>
            <p:nvPr/>
          </p:nvSpPr>
          <p:spPr>
            <a:xfrm>
              <a:off x="4367503" y="4307233"/>
              <a:ext cx="3001010" cy="0"/>
            </a:xfrm>
            <a:custGeom>
              <a:avLst/>
              <a:gdLst/>
              <a:ahLst/>
              <a:cxnLst/>
              <a:rect l="l" t="t" r="r" b="b"/>
              <a:pathLst>
                <a:path w="3001009">
                  <a:moveTo>
                    <a:pt x="0" y="0"/>
                  </a:moveTo>
                  <a:lnTo>
                    <a:pt x="3000959" y="0"/>
                  </a:lnTo>
                </a:path>
              </a:pathLst>
            </a:custGeom>
            <a:ln w="41275">
              <a:solidFill>
                <a:srgbClr val="E30613"/>
              </a:solidFill>
            </a:ln>
          </p:spPr>
          <p:txBody>
            <a:bodyPr wrap="square" lIns="0" tIns="0" rIns="0" bIns="0" rtlCol="0"/>
            <a:lstStyle/>
            <a:p>
              <a:endParaRPr dirty="0"/>
            </a:p>
          </p:txBody>
        </p:sp>
        <p:grpSp>
          <p:nvGrpSpPr>
            <p:cNvPr id="49" name="Group 48">
              <a:extLst>
                <a:ext uri="{FF2B5EF4-FFF2-40B4-BE49-F238E27FC236}">
                  <a16:creationId xmlns:a16="http://schemas.microsoft.com/office/drawing/2014/main" id="{07CFD172-03ED-4462-8EDF-040EDCF2EF41}"/>
                </a:ext>
              </a:extLst>
            </p:cNvPr>
            <p:cNvGrpSpPr/>
            <p:nvPr/>
          </p:nvGrpSpPr>
          <p:grpSpPr>
            <a:xfrm>
              <a:off x="7266299" y="4195202"/>
              <a:ext cx="125101" cy="224398"/>
              <a:chOff x="7113748" y="4124579"/>
              <a:chExt cx="125101" cy="224398"/>
            </a:xfrm>
          </p:grpSpPr>
          <p:sp>
            <p:nvSpPr>
              <p:cNvPr id="18" name="object 18"/>
              <p:cNvSpPr/>
              <p:nvPr/>
            </p:nvSpPr>
            <p:spPr>
              <a:xfrm>
                <a:off x="7113754" y="4124579"/>
                <a:ext cx="125095" cy="125095"/>
              </a:xfrm>
              <a:custGeom>
                <a:avLst/>
                <a:gdLst/>
                <a:ahLst/>
                <a:cxnLst/>
                <a:rect l="l" t="t" r="r" b="b"/>
                <a:pathLst>
                  <a:path w="125095" h="125095">
                    <a:moveTo>
                      <a:pt x="0" y="0"/>
                    </a:moveTo>
                    <a:lnTo>
                      <a:pt x="124739" y="124739"/>
                    </a:lnTo>
                  </a:path>
                </a:pathLst>
              </a:custGeom>
              <a:ln w="36296">
                <a:solidFill>
                  <a:srgbClr val="E30613"/>
                </a:solidFill>
              </a:ln>
            </p:spPr>
            <p:txBody>
              <a:bodyPr wrap="square" lIns="0" tIns="0" rIns="0" bIns="0" rtlCol="0"/>
              <a:lstStyle/>
              <a:p>
                <a:endParaRPr dirty="0"/>
              </a:p>
            </p:txBody>
          </p:sp>
          <p:sp>
            <p:nvSpPr>
              <p:cNvPr id="19" name="object 19"/>
              <p:cNvSpPr/>
              <p:nvPr/>
            </p:nvSpPr>
            <p:spPr>
              <a:xfrm>
                <a:off x="7113748" y="4223882"/>
                <a:ext cx="125095" cy="125095"/>
              </a:xfrm>
              <a:custGeom>
                <a:avLst/>
                <a:gdLst/>
                <a:ahLst/>
                <a:cxnLst/>
                <a:rect l="l" t="t" r="r" b="b"/>
                <a:pathLst>
                  <a:path w="125095" h="125095">
                    <a:moveTo>
                      <a:pt x="0" y="124739"/>
                    </a:moveTo>
                    <a:lnTo>
                      <a:pt x="124739" y="0"/>
                    </a:lnTo>
                  </a:path>
                </a:pathLst>
              </a:custGeom>
              <a:ln w="36296">
                <a:solidFill>
                  <a:srgbClr val="E30613"/>
                </a:solidFill>
              </a:ln>
            </p:spPr>
            <p:txBody>
              <a:bodyPr wrap="square" lIns="0" tIns="0" rIns="0" bIns="0" rtlCol="0"/>
              <a:lstStyle/>
              <a:p>
                <a:endParaRPr dirty="0"/>
              </a:p>
            </p:txBody>
          </p:sp>
        </p:grpSp>
      </p:grpSp>
      <p:grpSp>
        <p:nvGrpSpPr>
          <p:cNvPr id="53" name="Group 52">
            <a:extLst>
              <a:ext uri="{FF2B5EF4-FFF2-40B4-BE49-F238E27FC236}">
                <a16:creationId xmlns:a16="http://schemas.microsoft.com/office/drawing/2014/main" id="{64F9D226-F478-403A-AF92-A2E583BABFBA}"/>
              </a:ext>
            </a:extLst>
          </p:cNvPr>
          <p:cNvGrpSpPr/>
          <p:nvPr/>
        </p:nvGrpSpPr>
        <p:grpSpPr>
          <a:xfrm>
            <a:off x="4432300" y="3459019"/>
            <a:ext cx="2927290" cy="883880"/>
            <a:chOff x="4432300" y="3459019"/>
            <a:chExt cx="2927290" cy="883880"/>
          </a:xfrm>
        </p:grpSpPr>
        <p:sp>
          <p:nvSpPr>
            <p:cNvPr id="20" name="object 20"/>
            <p:cNvSpPr/>
            <p:nvPr/>
          </p:nvSpPr>
          <p:spPr>
            <a:xfrm>
              <a:off x="4432300" y="3459019"/>
              <a:ext cx="2882900" cy="765577"/>
            </a:xfrm>
            <a:custGeom>
              <a:avLst/>
              <a:gdLst/>
              <a:ahLst/>
              <a:cxnLst/>
              <a:rect l="l" t="t" r="r" b="b"/>
              <a:pathLst>
                <a:path w="2882900" h="332104">
                  <a:moveTo>
                    <a:pt x="0" y="0"/>
                  </a:moveTo>
                  <a:lnTo>
                    <a:pt x="1111910" y="0"/>
                  </a:lnTo>
                  <a:lnTo>
                    <a:pt x="1111910" y="331774"/>
                  </a:lnTo>
                  <a:lnTo>
                    <a:pt x="2882569" y="331774"/>
                  </a:lnTo>
                </a:path>
              </a:pathLst>
            </a:custGeom>
            <a:ln w="41275">
              <a:solidFill>
                <a:srgbClr val="7030A0"/>
              </a:solidFill>
            </a:ln>
          </p:spPr>
          <p:txBody>
            <a:bodyPr wrap="square" lIns="0" tIns="0" rIns="0" bIns="0" rtlCol="0"/>
            <a:lstStyle/>
            <a:p>
              <a:endParaRPr dirty="0">
                <a:solidFill>
                  <a:srgbClr val="00B0F0"/>
                </a:solidFill>
              </a:endParaRPr>
            </a:p>
          </p:txBody>
        </p:sp>
        <p:grpSp>
          <p:nvGrpSpPr>
            <p:cNvPr id="14" name="Group 13">
              <a:extLst>
                <a:ext uri="{FF2B5EF4-FFF2-40B4-BE49-F238E27FC236}">
                  <a16:creationId xmlns:a16="http://schemas.microsoft.com/office/drawing/2014/main" id="{01D0DCDF-6E28-4E56-AF39-B3102657A73B}"/>
                </a:ext>
              </a:extLst>
            </p:cNvPr>
            <p:cNvGrpSpPr/>
            <p:nvPr/>
          </p:nvGrpSpPr>
          <p:grpSpPr>
            <a:xfrm>
              <a:off x="7234489" y="4118502"/>
              <a:ext cx="125101" cy="224397"/>
              <a:chOff x="7113748" y="3678765"/>
              <a:chExt cx="125101" cy="224397"/>
            </a:xfrm>
          </p:grpSpPr>
          <p:sp>
            <p:nvSpPr>
              <p:cNvPr id="21" name="object 21"/>
              <p:cNvSpPr/>
              <p:nvPr/>
            </p:nvSpPr>
            <p:spPr>
              <a:xfrm>
                <a:off x="7113754" y="3678765"/>
                <a:ext cx="125095" cy="125095"/>
              </a:xfrm>
              <a:custGeom>
                <a:avLst/>
                <a:gdLst/>
                <a:ahLst/>
                <a:cxnLst/>
                <a:rect l="l" t="t" r="r" b="b"/>
                <a:pathLst>
                  <a:path w="125095" h="125095">
                    <a:moveTo>
                      <a:pt x="0" y="0"/>
                    </a:moveTo>
                    <a:lnTo>
                      <a:pt x="124739" y="124739"/>
                    </a:lnTo>
                  </a:path>
                </a:pathLst>
              </a:custGeom>
              <a:ln w="36296">
                <a:solidFill>
                  <a:srgbClr val="7030A0"/>
                </a:solidFill>
              </a:ln>
            </p:spPr>
            <p:txBody>
              <a:bodyPr wrap="square" lIns="0" tIns="0" rIns="0" bIns="0" rtlCol="0"/>
              <a:lstStyle/>
              <a:p>
                <a:endParaRPr dirty="0"/>
              </a:p>
            </p:txBody>
          </p:sp>
          <p:sp>
            <p:nvSpPr>
              <p:cNvPr id="22" name="object 22"/>
              <p:cNvSpPr/>
              <p:nvPr/>
            </p:nvSpPr>
            <p:spPr>
              <a:xfrm>
                <a:off x="7113748" y="3778067"/>
                <a:ext cx="125095" cy="125095"/>
              </a:xfrm>
              <a:custGeom>
                <a:avLst/>
                <a:gdLst/>
                <a:ahLst/>
                <a:cxnLst/>
                <a:rect l="l" t="t" r="r" b="b"/>
                <a:pathLst>
                  <a:path w="125095" h="125095">
                    <a:moveTo>
                      <a:pt x="0" y="124739"/>
                    </a:moveTo>
                    <a:lnTo>
                      <a:pt x="124739" y="0"/>
                    </a:lnTo>
                  </a:path>
                </a:pathLst>
              </a:custGeom>
              <a:ln w="36296">
                <a:solidFill>
                  <a:srgbClr val="7030A0"/>
                </a:solidFill>
              </a:ln>
            </p:spPr>
            <p:txBody>
              <a:bodyPr wrap="square" lIns="0" tIns="0" rIns="0" bIns="0" rtlCol="0"/>
              <a:lstStyle/>
              <a:p>
                <a:endParaRPr dirty="0"/>
              </a:p>
            </p:txBody>
          </p:sp>
        </p:grpSp>
      </p:grpSp>
      <p:sp>
        <p:nvSpPr>
          <p:cNvPr id="23" name="object 23"/>
          <p:cNvSpPr/>
          <p:nvPr/>
        </p:nvSpPr>
        <p:spPr>
          <a:xfrm flipV="1">
            <a:off x="4613910" y="3024897"/>
            <a:ext cx="2685488" cy="45719"/>
          </a:xfrm>
          <a:custGeom>
            <a:avLst/>
            <a:gdLst/>
            <a:ahLst/>
            <a:cxnLst/>
            <a:rect l="l" t="t" r="r" b="b"/>
            <a:pathLst>
              <a:path w="2701290">
                <a:moveTo>
                  <a:pt x="0" y="0"/>
                </a:moveTo>
                <a:lnTo>
                  <a:pt x="2701061" y="0"/>
                </a:lnTo>
              </a:path>
            </a:pathLst>
          </a:custGeom>
          <a:ln w="41275">
            <a:solidFill>
              <a:srgbClr val="3A9D58"/>
            </a:solidFill>
          </a:ln>
        </p:spPr>
        <p:txBody>
          <a:bodyPr wrap="square" lIns="0" tIns="0" rIns="0" bIns="0" rtlCol="0"/>
          <a:lstStyle/>
          <a:p>
            <a:endParaRPr dirty="0"/>
          </a:p>
        </p:txBody>
      </p:sp>
      <p:sp>
        <p:nvSpPr>
          <p:cNvPr id="24" name="object 24"/>
          <p:cNvSpPr/>
          <p:nvPr/>
        </p:nvSpPr>
        <p:spPr>
          <a:xfrm>
            <a:off x="7221244" y="2967464"/>
            <a:ext cx="125095" cy="125095"/>
          </a:xfrm>
          <a:custGeom>
            <a:avLst/>
            <a:gdLst/>
            <a:ahLst/>
            <a:cxnLst/>
            <a:rect l="l" t="t" r="r" b="b"/>
            <a:pathLst>
              <a:path w="125095" h="125094">
                <a:moveTo>
                  <a:pt x="0" y="0"/>
                </a:moveTo>
                <a:lnTo>
                  <a:pt x="124739" y="124739"/>
                </a:lnTo>
              </a:path>
            </a:pathLst>
          </a:custGeom>
          <a:ln w="36296">
            <a:solidFill>
              <a:srgbClr val="3A9D58"/>
            </a:solidFill>
          </a:ln>
        </p:spPr>
        <p:txBody>
          <a:bodyPr wrap="square" lIns="0" tIns="0" rIns="0" bIns="0" rtlCol="0"/>
          <a:lstStyle/>
          <a:p>
            <a:endParaRPr dirty="0"/>
          </a:p>
        </p:txBody>
      </p:sp>
      <p:sp>
        <p:nvSpPr>
          <p:cNvPr id="25" name="object 25"/>
          <p:cNvSpPr/>
          <p:nvPr/>
        </p:nvSpPr>
        <p:spPr>
          <a:xfrm>
            <a:off x="7213031" y="3066766"/>
            <a:ext cx="125095" cy="125095"/>
          </a:xfrm>
          <a:custGeom>
            <a:avLst/>
            <a:gdLst/>
            <a:ahLst/>
            <a:cxnLst/>
            <a:rect l="l" t="t" r="r" b="b"/>
            <a:pathLst>
              <a:path w="125095" h="125095">
                <a:moveTo>
                  <a:pt x="0" y="124739"/>
                </a:moveTo>
                <a:lnTo>
                  <a:pt x="124739" y="0"/>
                </a:lnTo>
              </a:path>
            </a:pathLst>
          </a:custGeom>
          <a:ln w="36296">
            <a:solidFill>
              <a:srgbClr val="3A9D58"/>
            </a:solidFill>
          </a:ln>
        </p:spPr>
        <p:txBody>
          <a:bodyPr wrap="square" lIns="0" tIns="0" rIns="0" bIns="0" rtlCol="0"/>
          <a:lstStyle/>
          <a:p>
            <a:endParaRPr dirty="0"/>
          </a:p>
        </p:txBody>
      </p:sp>
      <p:sp>
        <p:nvSpPr>
          <p:cNvPr id="29" name="object 29"/>
          <p:cNvSpPr/>
          <p:nvPr/>
        </p:nvSpPr>
        <p:spPr>
          <a:xfrm>
            <a:off x="4346575" y="2278348"/>
            <a:ext cx="2968625" cy="0"/>
          </a:xfrm>
          <a:custGeom>
            <a:avLst/>
            <a:gdLst/>
            <a:ahLst/>
            <a:cxnLst/>
            <a:rect l="l" t="t" r="r" b="b"/>
            <a:pathLst>
              <a:path w="2968625">
                <a:moveTo>
                  <a:pt x="0" y="0"/>
                </a:moveTo>
                <a:lnTo>
                  <a:pt x="2968523" y="0"/>
                </a:lnTo>
              </a:path>
            </a:pathLst>
          </a:custGeom>
          <a:ln w="41275">
            <a:solidFill>
              <a:srgbClr val="009FE3"/>
            </a:solidFill>
          </a:ln>
        </p:spPr>
        <p:txBody>
          <a:bodyPr wrap="square" lIns="0" tIns="0" rIns="0" bIns="0" rtlCol="0"/>
          <a:lstStyle/>
          <a:p>
            <a:endParaRPr dirty="0"/>
          </a:p>
        </p:txBody>
      </p:sp>
      <p:grpSp>
        <p:nvGrpSpPr>
          <p:cNvPr id="10" name="Group 9">
            <a:extLst>
              <a:ext uri="{FF2B5EF4-FFF2-40B4-BE49-F238E27FC236}">
                <a16:creationId xmlns:a16="http://schemas.microsoft.com/office/drawing/2014/main" id="{591C28C2-9843-4207-848F-211FB3E6A874}"/>
              </a:ext>
            </a:extLst>
          </p:cNvPr>
          <p:cNvGrpSpPr/>
          <p:nvPr/>
        </p:nvGrpSpPr>
        <p:grpSpPr>
          <a:xfrm>
            <a:off x="7225611" y="2175202"/>
            <a:ext cx="125101" cy="224398"/>
            <a:chOff x="7113748" y="2166324"/>
            <a:chExt cx="125101" cy="224398"/>
          </a:xfrm>
        </p:grpSpPr>
        <p:sp>
          <p:nvSpPr>
            <p:cNvPr id="30" name="object 30"/>
            <p:cNvSpPr/>
            <p:nvPr/>
          </p:nvSpPr>
          <p:spPr>
            <a:xfrm>
              <a:off x="7113754" y="2166324"/>
              <a:ext cx="125095" cy="125095"/>
            </a:xfrm>
            <a:custGeom>
              <a:avLst/>
              <a:gdLst/>
              <a:ahLst/>
              <a:cxnLst/>
              <a:rect l="l" t="t" r="r" b="b"/>
              <a:pathLst>
                <a:path w="125095" h="125094">
                  <a:moveTo>
                    <a:pt x="0" y="0"/>
                  </a:moveTo>
                  <a:lnTo>
                    <a:pt x="124739" y="124739"/>
                  </a:lnTo>
                </a:path>
              </a:pathLst>
            </a:custGeom>
            <a:ln w="36296">
              <a:solidFill>
                <a:srgbClr val="009FE3"/>
              </a:solidFill>
            </a:ln>
          </p:spPr>
          <p:txBody>
            <a:bodyPr wrap="square" lIns="0" tIns="0" rIns="0" bIns="0" rtlCol="0"/>
            <a:lstStyle/>
            <a:p>
              <a:endParaRPr dirty="0"/>
            </a:p>
          </p:txBody>
        </p:sp>
        <p:sp>
          <p:nvSpPr>
            <p:cNvPr id="31" name="object 31"/>
            <p:cNvSpPr/>
            <p:nvPr/>
          </p:nvSpPr>
          <p:spPr>
            <a:xfrm>
              <a:off x="7113748" y="2265627"/>
              <a:ext cx="125095" cy="125095"/>
            </a:xfrm>
            <a:custGeom>
              <a:avLst/>
              <a:gdLst/>
              <a:ahLst/>
              <a:cxnLst/>
              <a:rect l="l" t="t" r="r" b="b"/>
              <a:pathLst>
                <a:path w="125095" h="125094">
                  <a:moveTo>
                    <a:pt x="0" y="124739"/>
                  </a:moveTo>
                  <a:lnTo>
                    <a:pt x="124739" y="0"/>
                  </a:lnTo>
                </a:path>
              </a:pathLst>
            </a:custGeom>
            <a:ln w="36296">
              <a:solidFill>
                <a:srgbClr val="009FE3"/>
              </a:solidFill>
            </a:ln>
          </p:spPr>
          <p:txBody>
            <a:bodyPr wrap="square" lIns="0" tIns="0" rIns="0" bIns="0" rtlCol="0"/>
            <a:lstStyle/>
            <a:p>
              <a:endParaRPr dirty="0"/>
            </a:p>
          </p:txBody>
        </p:sp>
      </p:grpSp>
      <p:sp>
        <p:nvSpPr>
          <p:cNvPr id="41" name="object 41"/>
          <p:cNvSpPr txBox="1"/>
          <p:nvPr/>
        </p:nvSpPr>
        <p:spPr>
          <a:xfrm>
            <a:off x="1121697" y="4371633"/>
            <a:ext cx="1501775" cy="500380"/>
          </a:xfrm>
          <a:prstGeom prst="rect">
            <a:avLst/>
          </a:prstGeom>
        </p:spPr>
        <p:txBody>
          <a:bodyPr vert="horz" wrap="square" lIns="0" tIns="12700" rIns="0" bIns="0" rtlCol="0">
            <a:spAutoFit/>
          </a:bodyPr>
          <a:lstStyle/>
          <a:p>
            <a:pPr marL="12700">
              <a:lnSpc>
                <a:spcPct val="100000"/>
              </a:lnSpc>
              <a:spcBef>
                <a:spcPts val="100"/>
              </a:spcBef>
            </a:pPr>
            <a:r>
              <a:rPr sz="1200" b="1" i="1" spc="15" dirty="0">
                <a:solidFill>
                  <a:srgbClr val="009FE3"/>
                </a:solidFill>
                <a:latin typeface="Arial"/>
                <a:cs typeface="Arial"/>
              </a:rPr>
              <a:t>Beauveria</a:t>
            </a:r>
            <a:r>
              <a:rPr sz="1200" b="1" i="1" spc="5" dirty="0">
                <a:solidFill>
                  <a:srgbClr val="009FE3"/>
                </a:solidFill>
                <a:latin typeface="Arial"/>
                <a:cs typeface="Arial"/>
              </a:rPr>
              <a:t> </a:t>
            </a:r>
            <a:r>
              <a:rPr sz="1200" b="1" i="1" spc="15" dirty="0">
                <a:solidFill>
                  <a:srgbClr val="009FE3"/>
                </a:solidFill>
                <a:latin typeface="Arial"/>
                <a:cs typeface="Arial"/>
              </a:rPr>
              <a:t>bassiana</a:t>
            </a:r>
            <a:endParaRPr sz="1200" i="1" dirty="0">
              <a:latin typeface="Arial"/>
              <a:cs typeface="Arial"/>
            </a:endParaRPr>
          </a:p>
          <a:p>
            <a:pPr marL="605155">
              <a:lnSpc>
                <a:spcPct val="100000"/>
              </a:lnSpc>
              <a:spcBef>
                <a:spcPts val="860"/>
              </a:spcBef>
            </a:pPr>
            <a:r>
              <a:rPr sz="1200" spc="-20" dirty="0">
                <a:solidFill>
                  <a:srgbClr val="445569"/>
                </a:solidFill>
                <a:latin typeface="Arial"/>
                <a:cs typeface="Arial"/>
              </a:rPr>
              <a:t>ATCC</a:t>
            </a:r>
            <a:r>
              <a:rPr sz="1200" spc="-50" dirty="0">
                <a:solidFill>
                  <a:srgbClr val="445569"/>
                </a:solidFill>
                <a:latin typeface="Arial"/>
                <a:cs typeface="Arial"/>
              </a:rPr>
              <a:t> </a:t>
            </a:r>
            <a:r>
              <a:rPr sz="1200" spc="5" dirty="0">
                <a:solidFill>
                  <a:srgbClr val="445569"/>
                </a:solidFill>
                <a:latin typeface="Arial"/>
                <a:cs typeface="Arial"/>
              </a:rPr>
              <a:t>74040</a:t>
            </a:r>
            <a:endParaRPr sz="1200" dirty="0">
              <a:latin typeface="Arial"/>
              <a:cs typeface="Arial"/>
            </a:endParaRPr>
          </a:p>
        </p:txBody>
      </p:sp>
      <p:sp>
        <p:nvSpPr>
          <p:cNvPr id="42" name="object 42"/>
          <p:cNvSpPr/>
          <p:nvPr/>
        </p:nvSpPr>
        <p:spPr>
          <a:xfrm>
            <a:off x="3047137" y="4150050"/>
            <a:ext cx="1143863" cy="1054482"/>
          </a:xfrm>
          <a:custGeom>
            <a:avLst/>
            <a:gdLst/>
            <a:ahLst/>
            <a:cxnLst/>
            <a:rect l="l" t="t" r="r" b="b"/>
            <a:pathLst>
              <a:path w="1645920" h="1645920">
                <a:moveTo>
                  <a:pt x="822960" y="1645920"/>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20" y="822960"/>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60"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60"/>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60" y="1645920"/>
                </a:lnTo>
                <a:close/>
              </a:path>
            </a:pathLst>
          </a:custGeom>
          <a:ln w="12700">
            <a:solidFill>
              <a:srgbClr val="009FE3"/>
            </a:solidFill>
          </a:ln>
        </p:spPr>
        <p:txBody>
          <a:bodyPr wrap="square" lIns="0" tIns="0" rIns="0" bIns="0" rtlCol="0"/>
          <a:lstStyle/>
          <a:p>
            <a:endParaRPr dirty="0"/>
          </a:p>
        </p:txBody>
      </p:sp>
      <p:grpSp>
        <p:nvGrpSpPr>
          <p:cNvPr id="4" name="Group 3">
            <a:extLst>
              <a:ext uri="{FF2B5EF4-FFF2-40B4-BE49-F238E27FC236}">
                <a16:creationId xmlns:a16="http://schemas.microsoft.com/office/drawing/2014/main" id="{AD117916-6AC2-4951-8F22-87F9BCABECFB}"/>
              </a:ext>
            </a:extLst>
          </p:cNvPr>
          <p:cNvGrpSpPr/>
          <p:nvPr/>
        </p:nvGrpSpPr>
        <p:grpSpPr>
          <a:xfrm>
            <a:off x="3172741" y="4263689"/>
            <a:ext cx="898101" cy="821813"/>
            <a:chOff x="3005554" y="4200963"/>
            <a:chExt cx="1409065" cy="1409065"/>
          </a:xfrm>
        </p:grpSpPr>
        <p:sp>
          <p:nvSpPr>
            <p:cNvPr id="43" name="object 43"/>
            <p:cNvSpPr/>
            <p:nvPr/>
          </p:nvSpPr>
          <p:spPr>
            <a:xfrm>
              <a:off x="3005554" y="4200963"/>
              <a:ext cx="1409065" cy="1409065"/>
            </a:xfrm>
            <a:custGeom>
              <a:avLst/>
              <a:gdLst/>
              <a:ahLst/>
              <a:cxnLst/>
              <a:rect l="l" t="t" r="r" b="b"/>
              <a:pathLst>
                <a:path w="1409064" h="1409064">
                  <a:moveTo>
                    <a:pt x="704367" y="0"/>
                  </a:move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close/>
                </a:path>
              </a:pathLst>
            </a:custGeom>
            <a:solidFill>
              <a:srgbClr val="FFFFFF"/>
            </a:solidFill>
          </p:spPr>
          <p:txBody>
            <a:bodyPr wrap="square" lIns="0" tIns="0" rIns="0" bIns="0" rtlCol="0"/>
            <a:lstStyle/>
            <a:p>
              <a:endParaRPr dirty="0"/>
            </a:p>
          </p:txBody>
        </p:sp>
        <p:sp>
          <p:nvSpPr>
            <p:cNvPr id="44" name="object 44"/>
            <p:cNvSpPr/>
            <p:nvPr/>
          </p:nvSpPr>
          <p:spPr>
            <a:xfrm>
              <a:off x="3091189" y="4717960"/>
              <a:ext cx="1237465" cy="390967"/>
            </a:xfrm>
            <a:prstGeom prst="rect">
              <a:avLst/>
            </a:prstGeom>
            <a:blipFill>
              <a:blip r:embed="rId5" cstate="print"/>
              <a:stretch>
                <a:fillRect/>
              </a:stretch>
            </a:blipFill>
          </p:spPr>
          <p:txBody>
            <a:bodyPr wrap="square" lIns="0" tIns="0" rIns="0" bIns="0" rtlCol="0"/>
            <a:lstStyle/>
            <a:p>
              <a:endParaRPr dirty="0"/>
            </a:p>
          </p:txBody>
        </p:sp>
      </p:grpSp>
      <p:sp>
        <p:nvSpPr>
          <p:cNvPr id="45" name="object 45"/>
          <p:cNvSpPr/>
          <p:nvPr/>
        </p:nvSpPr>
        <p:spPr>
          <a:xfrm>
            <a:off x="2886961" y="2089210"/>
            <a:ext cx="1645920" cy="1645920"/>
          </a:xfrm>
          <a:custGeom>
            <a:avLst/>
            <a:gdLst/>
            <a:ahLst/>
            <a:cxnLst/>
            <a:rect l="l" t="t" r="r" b="b"/>
            <a:pathLst>
              <a:path w="1645920" h="1645920">
                <a:moveTo>
                  <a:pt x="822960" y="1645919"/>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20" y="822959"/>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60"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59"/>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60" y="1645919"/>
                </a:lnTo>
                <a:close/>
              </a:path>
            </a:pathLst>
          </a:custGeom>
          <a:ln w="12700">
            <a:solidFill>
              <a:srgbClr val="E30613"/>
            </a:solidFill>
          </a:ln>
        </p:spPr>
        <p:txBody>
          <a:bodyPr wrap="square" lIns="0" tIns="0" rIns="0" bIns="0" rtlCol="0"/>
          <a:lstStyle/>
          <a:p>
            <a:endParaRPr dirty="0"/>
          </a:p>
        </p:txBody>
      </p:sp>
      <p:sp>
        <p:nvSpPr>
          <p:cNvPr id="46" name="object 46"/>
          <p:cNvSpPr/>
          <p:nvPr/>
        </p:nvSpPr>
        <p:spPr>
          <a:xfrm>
            <a:off x="3005556" y="2207811"/>
            <a:ext cx="1408734" cy="1408722"/>
          </a:xfrm>
          <a:prstGeom prst="rect">
            <a:avLst/>
          </a:prstGeom>
          <a:blipFill>
            <a:blip r:embed="rId6" cstate="print"/>
            <a:stretch>
              <a:fillRect/>
            </a:stretch>
          </a:blipFill>
        </p:spPr>
        <p:txBody>
          <a:bodyPr wrap="square" lIns="0" tIns="0" rIns="0" bIns="0" rtlCol="0"/>
          <a:lstStyle/>
          <a:p>
            <a:endParaRPr dirty="0"/>
          </a:p>
        </p:txBody>
      </p:sp>
      <p:sp>
        <p:nvSpPr>
          <p:cNvPr id="47" name="object 47"/>
          <p:cNvSpPr txBox="1"/>
          <p:nvPr/>
        </p:nvSpPr>
        <p:spPr>
          <a:xfrm>
            <a:off x="1105822" y="2565416"/>
            <a:ext cx="1517650" cy="678180"/>
          </a:xfrm>
          <a:prstGeom prst="rect">
            <a:avLst/>
          </a:prstGeom>
        </p:spPr>
        <p:txBody>
          <a:bodyPr vert="horz" wrap="square" lIns="0" tIns="12700" rIns="0" bIns="0" rtlCol="0">
            <a:spAutoFit/>
          </a:bodyPr>
          <a:lstStyle/>
          <a:p>
            <a:pPr marL="12700">
              <a:lnSpc>
                <a:spcPct val="100000"/>
              </a:lnSpc>
              <a:spcBef>
                <a:spcPts val="100"/>
              </a:spcBef>
            </a:pPr>
            <a:r>
              <a:rPr sz="1200" b="1" i="1" spc="15" dirty="0">
                <a:solidFill>
                  <a:srgbClr val="E30613"/>
                </a:solidFill>
                <a:latin typeface="Arial"/>
                <a:cs typeface="Arial"/>
              </a:rPr>
              <a:t>Clonostachys</a:t>
            </a:r>
            <a:r>
              <a:rPr sz="1200" b="1" i="1" spc="-30" dirty="0">
                <a:solidFill>
                  <a:srgbClr val="E30613"/>
                </a:solidFill>
                <a:latin typeface="Arial"/>
                <a:cs typeface="Arial"/>
              </a:rPr>
              <a:t> </a:t>
            </a:r>
            <a:r>
              <a:rPr sz="1200" b="1" i="1" spc="10" dirty="0">
                <a:solidFill>
                  <a:srgbClr val="E30613"/>
                </a:solidFill>
                <a:latin typeface="Arial"/>
                <a:cs typeface="Arial"/>
              </a:rPr>
              <a:t>rosea</a:t>
            </a:r>
            <a:endParaRPr sz="1200" i="1" dirty="0">
              <a:latin typeface="Arial"/>
              <a:cs typeface="Arial"/>
            </a:endParaRPr>
          </a:p>
          <a:p>
            <a:pPr marL="81915">
              <a:lnSpc>
                <a:spcPts val="1420"/>
              </a:lnSpc>
              <a:spcBef>
                <a:spcPts val="860"/>
              </a:spcBef>
            </a:pPr>
            <a:r>
              <a:rPr sz="1200" spc="15" dirty="0">
                <a:solidFill>
                  <a:srgbClr val="445569"/>
                </a:solidFill>
                <a:latin typeface="Arial"/>
                <a:cs typeface="Arial"/>
              </a:rPr>
              <a:t>Proprietary</a:t>
            </a:r>
            <a:r>
              <a:rPr sz="1200" spc="5" dirty="0">
                <a:solidFill>
                  <a:srgbClr val="445569"/>
                </a:solidFill>
                <a:latin typeface="Arial"/>
                <a:cs typeface="Arial"/>
              </a:rPr>
              <a:t> </a:t>
            </a:r>
            <a:r>
              <a:rPr sz="1200" spc="10" dirty="0">
                <a:solidFill>
                  <a:srgbClr val="445569"/>
                </a:solidFill>
                <a:latin typeface="Arial"/>
                <a:cs typeface="Arial"/>
              </a:rPr>
              <a:t>Microbe:</a:t>
            </a:r>
            <a:endParaRPr sz="1200" dirty="0">
              <a:latin typeface="Arial"/>
              <a:cs typeface="Arial"/>
            </a:endParaRPr>
          </a:p>
          <a:p>
            <a:pPr marL="795655">
              <a:lnSpc>
                <a:spcPts val="1420"/>
              </a:lnSpc>
            </a:pPr>
            <a:r>
              <a:rPr sz="1200" spc="15" dirty="0">
                <a:solidFill>
                  <a:srgbClr val="445569"/>
                </a:solidFill>
                <a:latin typeface="Arial"/>
                <a:cs typeface="Arial"/>
              </a:rPr>
              <a:t>BVT</a:t>
            </a:r>
            <a:r>
              <a:rPr sz="1200" spc="-50" dirty="0">
                <a:solidFill>
                  <a:srgbClr val="445569"/>
                </a:solidFill>
                <a:latin typeface="Arial"/>
                <a:cs typeface="Arial"/>
              </a:rPr>
              <a:t> </a:t>
            </a:r>
            <a:r>
              <a:rPr sz="1200" spc="-5" dirty="0">
                <a:solidFill>
                  <a:srgbClr val="445569"/>
                </a:solidFill>
                <a:latin typeface="Arial"/>
                <a:cs typeface="Arial"/>
              </a:rPr>
              <a:t>CR-7</a:t>
            </a:r>
            <a:endParaRPr sz="1200" dirty="0">
              <a:latin typeface="Arial"/>
              <a:cs typeface="Arial"/>
            </a:endParaRPr>
          </a:p>
        </p:txBody>
      </p:sp>
      <p:sp>
        <p:nvSpPr>
          <p:cNvPr id="48" name="object 48"/>
          <p:cNvSpPr txBox="1">
            <a:spLocks noGrp="1"/>
          </p:cNvSpPr>
          <p:nvPr>
            <p:ph type="ftr" sz="quarter" idx="5"/>
          </p:nvPr>
        </p:nvSpPr>
        <p:spPr>
          <a:xfrm>
            <a:off x="1217167" y="6307097"/>
            <a:ext cx="1501775"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54" name="object 11">
            <a:extLst>
              <a:ext uri="{FF2B5EF4-FFF2-40B4-BE49-F238E27FC236}">
                <a16:creationId xmlns:a16="http://schemas.microsoft.com/office/drawing/2014/main" id="{708021BF-2824-654D-8A17-8F9BC4DE2C22}"/>
              </a:ext>
            </a:extLst>
          </p:cNvPr>
          <p:cNvSpPr txBox="1"/>
          <p:nvPr/>
        </p:nvSpPr>
        <p:spPr>
          <a:xfrm>
            <a:off x="6606840" y="1295400"/>
            <a:ext cx="4670760" cy="266098"/>
          </a:xfrm>
          <a:prstGeom prst="rect">
            <a:avLst/>
          </a:prstGeom>
        </p:spPr>
        <p:txBody>
          <a:bodyPr vert="horz" wrap="square" lIns="0" tIns="12065" rIns="0" bIns="0" rtlCol="0">
            <a:spAutoFit/>
          </a:bodyPr>
          <a:lstStyle/>
          <a:p>
            <a:pPr marL="12700" algn="ctr">
              <a:lnSpc>
                <a:spcPct val="100000"/>
              </a:lnSpc>
              <a:spcBef>
                <a:spcPts val="95"/>
              </a:spcBef>
              <a:tabLst>
                <a:tab pos="5074920" algn="l"/>
              </a:tabLst>
            </a:pPr>
            <a:r>
              <a:rPr sz="1650" b="1" spc="-10" dirty="0">
                <a:solidFill>
                  <a:srgbClr val="415568"/>
                </a:solidFill>
                <a:latin typeface="Arial"/>
                <a:cs typeface="Arial"/>
              </a:rPr>
              <a:t>Targeted </a:t>
            </a:r>
            <a:r>
              <a:rPr sz="1650" b="1" spc="10" dirty="0">
                <a:solidFill>
                  <a:srgbClr val="415568"/>
                </a:solidFill>
                <a:latin typeface="Arial"/>
                <a:cs typeface="Arial"/>
              </a:rPr>
              <a:t>Applications </a:t>
            </a:r>
            <a:r>
              <a:rPr sz="1650" b="1" spc="5" dirty="0">
                <a:solidFill>
                  <a:srgbClr val="415568"/>
                </a:solidFill>
                <a:latin typeface="Arial"/>
                <a:cs typeface="Arial"/>
              </a:rPr>
              <a:t>that Replace</a:t>
            </a:r>
            <a:r>
              <a:rPr sz="1650" b="1" spc="100" dirty="0">
                <a:solidFill>
                  <a:srgbClr val="415568"/>
                </a:solidFill>
                <a:latin typeface="Arial"/>
                <a:cs typeface="Arial"/>
              </a:rPr>
              <a:t> </a:t>
            </a:r>
            <a:r>
              <a:rPr sz="1650" b="1" spc="5" dirty="0">
                <a:solidFill>
                  <a:srgbClr val="415568"/>
                </a:solidFill>
                <a:latin typeface="Arial"/>
                <a:cs typeface="Arial"/>
              </a:rPr>
              <a:t>Chemicals</a:t>
            </a:r>
            <a:endParaRPr sz="1650" dirty="0">
              <a:solidFill>
                <a:srgbClr val="415568"/>
              </a:solidFill>
              <a:latin typeface="Arial"/>
              <a:cs typeface="Arial"/>
            </a:endParaRPr>
          </a:p>
        </p:txBody>
      </p:sp>
      <p:sp>
        <p:nvSpPr>
          <p:cNvPr id="56" name="object 2">
            <a:extLst>
              <a:ext uri="{FF2B5EF4-FFF2-40B4-BE49-F238E27FC236}">
                <a16:creationId xmlns:a16="http://schemas.microsoft.com/office/drawing/2014/main" id="{2610BBE5-2693-4B0F-9C72-8CBEF21462A8}"/>
              </a:ext>
            </a:extLst>
          </p:cNvPr>
          <p:cNvSpPr txBox="1">
            <a:spLocks noGrp="1"/>
          </p:cNvSpPr>
          <p:nvPr>
            <p:ph type="title"/>
          </p:nvPr>
        </p:nvSpPr>
        <p:spPr>
          <a:xfrm>
            <a:off x="0" y="331910"/>
            <a:ext cx="12191997" cy="497765"/>
          </a:xfrm>
          <a:prstGeom prst="rect">
            <a:avLst/>
          </a:prstGeom>
        </p:spPr>
        <p:txBody>
          <a:bodyPr vert="horz" wrap="square" lIns="0" tIns="12700" rIns="0" bIns="0" rtlCol="0">
            <a:spAutoFit/>
          </a:bodyPr>
          <a:lstStyle/>
          <a:p>
            <a:pPr marL="12700" marR="5080" indent="-12700" algn="ctr">
              <a:lnSpc>
                <a:spcPct val="105700"/>
              </a:lnSpc>
              <a:spcBef>
                <a:spcPts val="100"/>
              </a:spcBef>
            </a:pPr>
            <a:r>
              <a:rPr lang="en-CA" sz="3200" spc="-5" dirty="0">
                <a:solidFill>
                  <a:srgbClr val="0070C0"/>
                </a:solidFill>
              </a:rPr>
              <a:t>BVT’s Unique Platform Provides Multiple Revenue Streams</a:t>
            </a:r>
          </a:p>
        </p:txBody>
      </p:sp>
      <p:sp>
        <p:nvSpPr>
          <p:cNvPr id="79" name="object 4">
            <a:extLst>
              <a:ext uri="{FF2B5EF4-FFF2-40B4-BE49-F238E27FC236}">
                <a16:creationId xmlns:a16="http://schemas.microsoft.com/office/drawing/2014/main" id="{B992769D-7D25-4EFE-B1B1-18ABEB4055C7}"/>
              </a:ext>
            </a:extLst>
          </p:cNvPr>
          <p:cNvSpPr/>
          <p:nvPr/>
        </p:nvSpPr>
        <p:spPr>
          <a:xfrm>
            <a:off x="7583424" y="3990904"/>
            <a:ext cx="1408176" cy="1408176"/>
          </a:xfrm>
          <a:custGeom>
            <a:avLst/>
            <a:gdLst/>
            <a:ahLst/>
            <a:cxnLst/>
            <a:rect l="l" t="t" r="r" b="b"/>
            <a:pathLst>
              <a:path w="1645920" h="1645920">
                <a:moveTo>
                  <a:pt x="822959" y="1645919"/>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19" y="822959"/>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59"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59"/>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59" y="1645919"/>
                </a:lnTo>
                <a:close/>
              </a:path>
            </a:pathLst>
          </a:custGeom>
          <a:ln w="12700">
            <a:solidFill>
              <a:srgbClr val="00AEEF"/>
            </a:solidFill>
          </a:ln>
        </p:spPr>
        <p:txBody>
          <a:bodyPr wrap="square" lIns="0" tIns="0" rIns="0" bIns="0" rtlCol="0"/>
          <a:lstStyle/>
          <a:p>
            <a:endParaRPr dirty="0"/>
          </a:p>
        </p:txBody>
      </p:sp>
      <p:sp>
        <p:nvSpPr>
          <p:cNvPr id="80" name="object 4">
            <a:extLst>
              <a:ext uri="{FF2B5EF4-FFF2-40B4-BE49-F238E27FC236}">
                <a16:creationId xmlns:a16="http://schemas.microsoft.com/office/drawing/2014/main" id="{EE229300-968F-4DA5-8E1E-9D7ED90D7C55}"/>
              </a:ext>
            </a:extLst>
          </p:cNvPr>
          <p:cNvSpPr/>
          <p:nvPr/>
        </p:nvSpPr>
        <p:spPr>
          <a:xfrm>
            <a:off x="9286973" y="3984570"/>
            <a:ext cx="1408176" cy="1408176"/>
          </a:xfrm>
          <a:custGeom>
            <a:avLst/>
            <a:gdLst/>
            <a:ahLst/>
            <a:cxnLst/>
            <a:rect l="l" t="t" r="r" b="b"/>
            <a:pathLst>
              <a:path w="1645920" h="1645920">
                <a:moveTo>
                  <a:pt x="822959" y="1645919"/>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19" y="822959"/>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59"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59"/>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59" y="1645919"/>
                </a:lnTo>
                <a:close/>
              </a:path>
            </a:pathLst>
          </a:custGeom>
          <a:ln w="12700">
            <a:solidFill>
              <a:srgbClr val="00AEEF"/>
            </a:solidFill>
          </a:ln>
        </p:spPr>
        <p:txBody>
          <a:bodyPr wrap="square" lIns="0" tIns="0" rIns="0" bIns="0" rtlCol="0"/>
          <a:lstStyle/>
          <a:p>
            <a:endParaRPr dirty="0"/>
          </a:p>
        </p:txBody>
      </p:sp>
      <p:sp>
        <p:nvSpPr>
          <p:cNvPr id="69" name="object 6">
            <a:extLst>
              <a:ext uri="{FF2B5EF4-FFF2-40B4-BE49-F238E27FC236}">
                <a16:creationId xmlns:a16="http://schemas.microsoft.com/office/drawing/2014/main" id="{9D1883AD-C136-4885-9C3B-CEBA0EBFE0C7}"/>
              </a:ext>
            </a:extLst>
          </p:cNvPr>
          <p:cNvSpPr/>
          <p:nvPr/>
        </p:nvSpPr>
        <p:spPr>
          <a:xfrm>
            <a:off x="7543800" y="2178421"/>
            <a:ext cx="248320" cy="265164"/>
          </a:xfrm>
          <a:prstGeom prst="rect">
            <a:avLst/>
          </a:prstGeom>
          <a:blipFill>
            <a:blip r:embed="rId7" cstate="print"/>
            <a:stretch>
              <a:fillRect/>
            </a:stretch>
          </a:blipFill>
        </p:spPr>
        <p:txBody>
          <a:bodyPr wrap="square" lIns="0" tIns="0" rIns="0" bIns="0" rtlCol="0"/>
          <a:lstStyle/>
          <a:p>
            <a:endParaRPr dirty="0"/>
          </a:p>
        </p:txBody>
      </p:sp>
      <p:sp>
        <p:nvSpPr>
          <p:cNvPr id="70" name="object 7">
            <a:extLst>
              <a:ext uri="{FF2B5EF4-FFF2-40B4-BE49-F238E27FC236}">
                <a16:creationId xmlns:a16="http://schemas.microsoft.com/office/drawing/2014/main" id="{344880B2-284D-41EC-B8B3-4E2BE970A0C3}"/>
              </a:ext>
            </a:extLst>
          </p:cNvPr>
          <p:cNvSpPr txBox="1"/>
          <p:nvPr/>
        </p:nvSpPr>
        <p:spPr>
          <a:xfrm>
            <a:off x="7943934" y="2591962"/>
            <a:ext cx="872490" cy="208279"/>
          </a:xfrm>
          <a:prstGeom prst="rect">
            <a:avLst/>
          </a:prstGeom>
        </p:spPr>
        <p:txBody>
          <a:bodyPr vert="horz" wrap="square" lIns="0" tIns="12700" rIns="0" bIns="0" rtlCol="0">
            <a:spAutoFit/>
          </a:bodyPr>
          <a:lstStyle/>
          <a:p>
            <a:pPr marL="12700">
              <a:lnSpc>
                <a:spcPct val="100000"/>
              </a:lnSpc>
              <a:spcBef>
                <a:spcPts val="100"/>
              </a:spcBef>
            </a:pPr>
            <a:r>
              <a:rPr sz="1200" spc="15" dirty="0">
                <a:solidFill>
                  <a:srgbClr val="445569"/>
                </a:solidFill>
                <a:latin typeface="Arial"/>
                <a:cs typeface="Arial"/>
              </a:rPr>
              <a:t>Soil-Applied</a:t>
            </a:r>
            <a:endParaRPr sz="1200" dirty="0">
              <a:latin typeface="Arial"/>
              <a:cs typeface="Arial"/>
            </a:endParaRPr>
          </a:p>
        </p:txBody>
      </p:sp>
      <p:sp>
        <p:nvSpPr>
          <p:cNvPr id="71" name="object 8">
            <a:extLst>
              <a:ext uri="{FF2B5EF4-FFF2-40B4-BE49-F238E27FC236}">
                <a16:creationId xmlns:a16="http://schemas.microsoft.com/office/drawing/2014/main" id="{7A0D7DE4-E06D-44BB-B6E4-C65529412AD4}"/>
              </a:ext>
            </a:extLst>
          </p:cNvPr>
          <p:cNvSpPr/>
          <p:nvPr/>
        </p:nvSpPr>
        <p:spPr>
          <a:xfrm>
            <a:off x="7543800" y="2566825"/>
            <a:ext cx="248320" cy="265164"/>
          </a:xfrm>
          <a:prstGeom prst="rect">
            <a:avLst/>
          </a:prstGeom>
          <a:blipFill>
            <a:blip r:embed="rId8" cstate="print"/>
            <a:stretch>
              <a:fillRect/>
            </a:stretch>
          </a:blipFill>
        </p:spPr>
        <p:txBody>
          <a:bodyPr wrap="square" lIns="0" tIns="0" rIns="0" bIns="0" rtlCol="0"/>
          <a:lstStyle/>
          <a:p>
            <a:endParaRPr dirty="0"/>
          </a:p>
        </p:txBody>
      </p:sp>
      <p:sp>
        <p:nvSpPr>
          <p:cNvPr id="72" name="object 9">
            <a:extLst>
              <a:ext uri="{FF2B5EF4-FFF2-40B4-BE49-F238E27FC236}">
                <a16:creationId xmlns:a16="http://schemas.microsoft.com/office/drawing/2014/main" id="{C06E99AA-37BB-411C-8CD2-C144E5B47CCB}"/>
              </a:ext>
            </a:extLst>
          </p:cNvPr>
          <p:cNvSpPr txBox="1"/>
          <p:nvPr/>
        </p:nvSpPr>
        <p:spPr>
          <a:xfrm>
            <a:off x="7943934" y="2980366"/>
            <a:ext cx="1097915" cy="208279"/>
          </a:xfrm>
          <a:prstGeom prst="rect">
            <a:avLst/>
          </a:prstGeom>
        </p:spPr>
        <p:txBody>
          <a:bodyPr vert="horz" wrap="square" lIns="0" tIns="12700" rIns="0" bIns="0" rtlCol="0">
            <a:spAutoFit/>
          </a:bodyPr>
          <a:lstStyle/>
          <a:p>
            <a:pPr marL="12700">
              <a:lnSpc>
                <a:spcPct val="100000"/>
              </a:lnSpc>
              <a:spcBef>
                <a:spcPts val="100"/>
              </a:spcBef>
            </a:pPr>
            <a:r>
              <a:rPr sz="1200" spc="10" dirty="0">
                <a:solidFill>
                  <a:srgbClr val="445569"/>
                </a:solidFill>
                <a:latin typeface="Arial"/>
                <a:cs typeface="Arial"/>
              </a:rPr>
              <a:t>Seed</a:t>
            </a:r>
            <a:r>
              <a:rPr sz="1200" spc="-10" dirty="0">
                <a:solidFill>
                  <a:srgbClr val="445569"/>
                </a:solidFill>
                <a:latin typeface="Arial"/>
                <a:cs typeface="Arial"/>
              </a:rPr>
              <a:t> </a:t>
            </a:r>
            <a:r>
              <a:rPr sz="1200" spc="10" dirty="0">
                <a:solidFill>
                  <a:srgbClr val="445569"/>
                </a:solidFill>
                <a:latin typeface="Arial"/>
                <a:cs typeface="Arial"/>
              </a:rPr>
              <a:t>treatment</a:t>
            </a:r>
            <a:endParaRPr sz="1200" dirty="0">
              <a:latin typeface="Arial"/>
              <a:cs typeface="Arial"/>
            </a:endParaRPr>
          </a:p>
        </p:txBody>
      </p:sp>
      <p:sp>
        <p:nvSpPr>
          <p:cNvPr id="73" name="object 10">
            <a:extLst>
              <a:ext uri="{FF2B5EF4-FFF2-40B4-BE49-F238E27FC236}">
                <a16:creationId xmlns:a16="http://schemas.microsoft.com/office/drawing/2014/main" id="{40C09A23-07D1-4C64-8CA8-3856FDAB229A}"/>
              </a:ext>
            </a:extLst>
          </p:cNvPr>
          <p:cNvSpPr/>
          <p:nvPr/>
        </p:nvSpPr>
        <p:spPr>
          <a:xfrm>
            <a:off x="7543800" y="2955229"/>
            <a:ext cx="248320" cy="265164"/>
          </a:xfrm>
          <a:prstGeom prst="rect">
            <a:avLst/>
          </a:prstGeom>
          <a:blipFill>
            <a:blip r:embed="rId9" cstate="print"/>
            <a:stretch>
              <a:fillRect/>
            </a:stretch>
          </a:blipFill>
        </p:spPr>
        <p:txBody>
          <a:bodyPr wrap="square" lIns="0" tIns="0" rIns="0" bIns="0" rtlCol="0"/>
          <a:lstStyle/>
          <a:p>
            <a:endParaRPr dirty="0"/>
          </a:p>
        </p:txBody>
      </p:sp>
      <p:sp>
        <p:nvSpPr>
          <p:cNvPr id="74" name="object 7">
            <a:extLst>
              <a:ext uri="{FF2B5EF4-FFF2-40B4-BE49-F238E27FC236}">
                <a16:creationId xmlns:a16="http://schemas.microsoft.com/office/drawing/2014/main" id="{9DEE85FB-B245-4B96-8592-1E60D9ED592A}"/>
              </a:ext>
            </a:extLst>
          </p:cNvPr>
          <p:cNvSpPr txBox="1"/>
          <p:nvPr/>
        </p:nvSpPr>
        <p:spPr>
          <a:xfrm>
            <a:off x="7943934" y="2226202"/>
            <a:ext cx="872490" cy="197490"/>
          </a:xfrm>
          <a:prstGeom prst="rect">
            <a:avLst/>
          </a:prstGeom>
        </p:spPr>
        <p:txBody>
          <a:bodyPr vert="horz" wrap="square" lIns="0" tIns="12700" rIns="0" bIns="0" rtlCol="0">
            <a:spAutoFit/>
          </a:bodyPr>
          <a:lstStyle/>
          <a:p>
            <a:pPr marL="12700">
              <a:lnSpc>
                <a:spcPct val="100000"/>
              </a:lnSpc>
              <a:spcBef>
                <a:spcPts val="100"/>
              </a:spcBef>
            </a:pPr>
            <a:r>
              <a:rPr lang="en-CA" sz="1200" spc="15" dirty="0">
                <a:solidFill>
                  <a:srgbClr val="445569"/>
                </a:solidFill>
                <a:latin typeface="Arial"/>
                <a:cs typeface="Arial"/>
              </a:rPr>
              <a:t>Foliar</a:t>
            </a:r>
            <a:endParaRPr sz="1200" dirty="0">
              <a:latin typeface="Arial"/>
              <a:cs typeface="Arial"/>
            </a:endParaRPr>
          </a:p>
        </p:txBody>
      </p:sp>
      <p:sp>
        <p:nvSpPr>
          <p:cNvPr id="75" name="object 28">
            <a:extLst>
              <a:ext uri="{FF2B5EF4-FFF2-40B4-BE49-F238E27FC236}">
                <a16:creationId xmlns:a16="http://schemas.microsoft.com/office/drawing/2014/main" id="{58CE2C4A-DCAF-46CD-A93F-F271EB987ED4}"/>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a:lnSpc>
                <a:spcPts val="1475"/>
              </a:lnSpc>
            </a:pPr>
            <a:fld id="{81D60167-4931-47E6-BA6A-407CBD079E47}" type="slidenum">
              <a:rPr spc="-5" dirty="0"/>
              <a:t>15</a:t>
            </a:fld>
            <a:endParaRPr spc="-5" dirty="0"/>
          </a:p>
        </p:txBody>
      </p:sp>
      <p:sp>
        <p:nvSpPr>
          <p:cNvPr id="59" name="object 29">
            <a:extLst>
              <a:ext uri="{FF2B5EF4-FFF2-40B4-BE49-F238E27FC236}">
                <a16:creationId xmlns:a16="http://schemas.microsoft.com/office/drawing/2014/main" id="{8A7D65EE-A8FD-4B15-A5BC-D65EFC4BA204}"/>
              </a:ext>
            </a:extLst>
          </p:cNvPr>
          <p:cNvSpPr/>
          <p:nvPr/>
        </p:nvSpPr>
        <p:spPr>
          <a:xfrm>
            <a:off x="4598107" y="2698147"/>
            <a:ext cx="2701291" cy="45719"/>
          </a:xfrm>
          <a:custGeom>
            <a:avLst/>
            <a:gdLst/>
            <a:ahLst/>
            <a:cxnLst/>
            <a:rect l="l" t="t" r="r" b="b"/>
            <a:pathLst>
              <a:path w="2968625">
                <a:moveTo>
                  <a:pt x="0" y="0"/>
                </a:moveTo>
                <a:lnTo>
                  <a:pt x="2968523" y="0"/>
                </a:lnTo>
              </a:path>
            </a:pathLst>
          </a:custGeom>
          <a:ln w="41275">
            <a:solidFill>
              <a:srgbClr val="009FE3"/>
            </a:solidFill>
          </a:ln>
        </p:spPr>
        <p:txBody>
          <a:bodyPr wrap="square" lIns="0" tIns="0" rIns="0" bIns="0" rtlCol="0"/>
          <a:lstStyle/>
          <a:p>
            <a:endParaRPr dirty="0"/>
          </a:p>
        </p:txBody>
      </p:sp>
      <p:grpSp>
        <p:nvGrpSpPr>
          <p:cNvPr id="60" name="Group 59">
            <a:extLst>
              <a:ext uri="{FF2B5EF4-FFF2-40B4-BE49-F238E27FC236}">
                <a16:creationId xmlns:a16="http://schemas.microsoft.com/office/drawing/2014/main" id="{9C2BD556-7E2C-497B-8C58-E11C6044D0DF}"/>
              </a:ext>
            </a:extLst>
          </p:cNvPr>
          <p:cNvGrpSpPr/>
          <p:nvPr/>
        </p:nvGrpSpPr>
        <p:grpSpPr>
          <a:xfrm>
            <a:off x="7221244" y="2595002"/>
            <a:ext cx="125101" cy="224398"/>
            <a:chOff x="7113748" y="2166324"/>
            <a:chExt cx="125101" cy="224398"/>
          </a:xfrm>
        </p:grpSpPr>
        <p:sp>
          <p:nvSpPr>
            <p:cNvPr id="61" name="object 30">
              <a:extLst>
                <a:ext uri="{FF2B5EF4-FFF2-40B4-BE49-F238E27FC236}">
                  <a16:creationId xmlns:a16="http://schemas.microsoft.com/office/drawing/2014/main" id="{69EAABA3-8D47-4C6A-8A5D-3D9506172232}"/>
                </a:ext>
              </a:extLst>
            </p:cNvPr>
            <p:cNvSpPr/>
            <p:nvPr/>
          </p:nvSpPr>
          <p:spPr>
            <a:xfrm>
              <a:off x="7113754" y="2166324"/>
              <a:ext cx="125095" cy="125095"/>
            </a:xfrm>
            <a:custGeom>
              <a:avLst/>
              <a:gdLst/>
              <a:ahLst/>
              <a:cxnLst/>
              <a:rect l="l" t="t" r="r" b="b"/>
              <a:pathLst>
                <a:path w="125095" h="125094">
                  <a:moveTo>
                    <a:pt x="0" y="0"/>
                  </a:moveTo>
                  <a:lnTo>
                    <a:pt x="124739" y="124739"/>
                  </a:lnTo>
                </a:path>
              </a:pathLst>
            </a:custGeom>
            <a:ln w="36296">
              <a:solidFill>
                <a:srgbClr val="009FE3"/>
              </a:solidFill>
            </a:ln>
          </p:spPr>
          <p:txBody>
            <a:bodyPr wrap="square" lIns="0" tIns="0" rIns="0" bIns="0" rtlCol="0"/>
            <a:lstStyle/>
            <a:p>
              <a:endParaRPr dirty="0"/>
            </a:p>
          </p:txBody>
        </p:sp>
        <p:sp>
          <p:nvSpPr>
            <p:cNvPr id="62" name="object 31">
              <a:extLst>
                <a:ext uri="{FF2B5EF4-FFF2-40B4-BE49-F238E27FC236}">
                  <a16:creationId xmlns:a16="http://schemas.microsoft.com/office/drawing/2014/main" id="{5DDFF1DF-161C-4894-91A9-5B54A22AFDE1}"/>
                </a:ext>
              </a:extLst>
            </p:cNvPr>
            <p:cNvSpPr/>
            <p:nvPr/>
          </p:nvSpPr>
          <p:spPr>
            <a:xfrm>
              <a:off x="7113748" y="2265627"/>
              <a:ext cx="125095" cy="125095"/>
            </a:xfrm>
            <a:custGeom>
              <a:avLst/>
              <a:gdLst/>
              <a:ahLst/>
              <a:cxnLst/>
              <a:rect l="l" t="t" r="r" b="b"/>
              <a:pathLst>
                <a:path w="125095" h="125094">
                  <a:moveTo>
                    <a:pt x="0" y="124739"/>
                  </a:moveTo>
                  <a:lnTo>
                    <a:pt x="124739" y="0"/>
                  </a:lnTo>
                </a:path>
              </a:pathLst>
            </a:custGeom>
            <a:ln w="36296">
              <a:solidFill>
                <a:srgbClr val="009FE3"/>
              </a:solidFill>
            </a:ln>
          </p:spPr>
          <p:txBody>
            <a:bodyPr wrap="square" lIns="0" tIns="0" rIns="0" bIns="0" rtlCol="0"/>
            <a:lstStyle/>
            <a:p>
              <a:endParaRPr dirty="0"/>
            </a:p>
          </p:txBody>
        </p:sp>
      </p:grpSp>
      <p:grpSp>
        <p:nvGrpSpPr>
          <p:cNvPr id="66" name="Group 65">
            <a:extLst>
              <a:ext uri="{FF2B5EF4-FFF2-40B4-BE49-F238E27FC236}">
                <a16:creationId xmlns:a16="http://schemas.microsoft.com/office/drawing/2014/main" id="{6E2BC8F7-51B2-45DD-B07C-50CC2CC59AD1}"/>
              </a:ext>
            </a:extLst>
          </p:cNvPr>
          <p:cNvGrpSpPr/>
          <p:nvPr/>
        </p:nvGrpSpPr>
        <p:grpSpPr>
          <a:xfrm>
            <a:off x="4343400" y="5308980"/>
            <a:ext cx="3023897" cy="224398"/>
            <a:chOff x="4367503" y="4195202"/>
            <a:chExt cx="3023897" cy="224398"/>
          </a:xfrm>
        </p:grpSpPr>
        <p:sp>
          <p:nvSpPr>
            <p:cNvPr id="67" name="object 17">
              <a:extLst>
                <a:ext uri="{FF2B5EF4-FFF2-40B4-BE49-F238E27FC236}">
                  <a16:creationId xmlns:a16="http://schemas.microsoft.com/office/drawing/2014/main" id="{1C1F183A-1F75-4154-9749-2EC97F819327}"/>
                </a:ext>
              </a:extLst>
            </p:cNvPr>
            <p:cNvSpPr/>
            <p:nvPr/>
          </p:nvSpPr>
          <p:spPr>
            <a:xfrm>
              <a:off x="4367503" y="4307233"/>
              <a:ext cx="3001010" cy="0"/>
            </a:xfrm>
            <a:custGeom>
              <a:avLst/>
              <a:gdLst/>
              <a:ahLst/>
              <a:cxnLst/>
              <a:rect l="l" t="t" r="r" b="b"/>
              <a:pathLst>
                <a:path w="3001009">
                  <a:moveTo>
                    <a:pt x="0" y="0"/>
                  </a:moveTo>
                  <a:lnTo>
                    <a:pt x="3000959" y="0"/>
                  </a:lnTo>
                </a:path>
              </a:pathLst>
            </a:custGeom>
            <a:ln w="41275">
              <a:solidFill>
                <a:srgbClr val="E30613"/>
              </a:solidFill>
            </a:ln>
          </p:spPr>
          <p:txBody>
            <a:bodyPr wrap="square" lIns="0" tIns="0" rIns="0" bIns="0" rtlCol="0"/>
            <a:lstStyle/>
            <a:p>
              <a:endParaRPr dirty="0"/>
            </a:p>
          </p:txBody>
        </p:sp>
        <p:grpSp>
          <p:nvGrpSpPr>
            <p:cNvPr id="68" name="Group 67">
              <a:extLst>
                <a:ext uri="{FF2B5EF4-FFF2-40B4-BE49-F238E27FC236}">
                  <a16:creationId xmlns:a16="http://schemas.microsoft.com/office/drawing/2014/main" id="{5793326A-25AB-4D32-8F1F-F3B4C3487A27}"/>
                </a:ext>
              </a:extLst>
            </p:cNvPr>
            <p:cNvGrpSpPr/>
            <p:nvPr/>
          </p:nvGrpSpPr>
          <p:grpSpPr>
            <a:xfrm>
              <a:off x="7266299" y="4195202"/>
              <a:ext cx="125101" cy="224398"/>
              <a:chOff x="7113748" y="4124579"/>
              <a:chExt cx="125101" cy="224398"/>
            </a:xfrm>
          </p:grpSpPr>
          <p:sp>
            <p:nvSpPr>
              <p:cNvPr id="76" name="object 18">
                <a:extLst>
                  <a:ext uri="{FF2B5EF4-FFF2-40B4-BE49-F238E27FC236}">
                    <a16:creationId xmlns:a16="http://schemas.microsoft.com/office/drawing/2014/main" id="{F67EEED5-A1E6-4A90-88AF-053F3A7A24ED}"/>
                  </a:ext>
                </a:extLst>
              </p:cNvPr>
              <p:cNvSpPr/>
              <p:nvPr/>
            </p:nvSpPr>
            <p:spPr>
              <a:xfrm>
                <a:off x="7113754" y="4124579"/>
                <a:ext cx="125095" cy="125095"/>
              </a:xfrm>
              <a:custGeom>
                <a:avLst/>
                <a:gdLst/>
                <a:ahLst/>
                <a:cxnLst/>
                <a:rect l="l" t="t" r="r" b="b"/>
                <a:pathLst>
                  <a:path w="125095" h="125095">
                    <a:moveTo>
                      <a:pt x="0" y="0"/>
                    </a:moveTo>
                    <a:lnTo>
                      <a:pt x="124739" y="124739"/>
                    </a:lnTo>
                  </a:path>
                </a:pathLst>
              </a:custGeom>
              <a:ln w="36296">
                <a:solidFill>
                  <a:srgbClr val="E30613"/>
                </a:solidFill>
              </a:ln>
            </p:spPr>
            <p:txBody>
              <a:bodyPr wrap="square" lIns="0" tIns="0" rIns="0" bIns="0" rtlCol="0"/>
              <a:lstStyle/>
              <a:p>
                <a:endParaRPr dirty="0"/>
              </a:p>
            </p:txBody>
          </p:sp>
          <p:sp>
            <p:nvSpPr>
              <p:cNvPr id="77" name="object 19">
                <a:extLst>
                  <a:ext uri="{FF2B5EF4-FFF2-40B4-BE49-F238E27FC236}">
                    <a16:creationId xmlns:a16="http://schemas.microsoft.com/office/drawing/2014/main" id="{776F3A1A-0DF5-4AC1-9CA0-6DB862DB1A33}"/>
                  </a:ext>
                </a:extLst>
              </p:cNvPr>
              <p:cNvSpPr/>
              <p:nvPr/>
            </p:nvSpPr>
            <p:spPr>
              <a:xfrm>
                <a:off x="7113748" y="4223882"/>
                <a:ext cx="125095" cy="125095"/>
              </a:xfrm>
              <a:custGeom>
                <a:avLst/>
                <a:gdLst/>
                <a:ahLst/>
                <a:cxnLst/>
                <a:rect l="l" t="t" r="r" b="b"/>
                <a:pathLst>
                  <a:path w="125095" h="125095">
                    <a:moveTo>
                      <a:pt x="0" y="124739"/>
                    </a:moveTo>
                    <a:lnTo>
                      <a:pt x="124739" y="0"/>
                    </a:lnTo>
                  </a:path>
                </a:pathLst>
              </a:custGeom>
              <a:ln w="36296">
                <a:solidFill>
                  <a:srgbClr val="E30613"/>
                </a:solidFill>
              </a:ln>
            </p:spPr>
            <p:txBody>
              <a:bodyPr wrap="square" lIns="0" tIns="0" rIns="0" bIns="0" rtlCol="0"/>
              <a:lstStyle/>
              <a:p>
                <a:endParaRPr dirty="0"/>
              </a:p>
            </p:txBody>
          </p:sp>
        </p:grpSp>
      </p:grpSp>
      <p:grpSp>
        <p:nvGrpSpPr>
          <p:cNvPr id="78" name="Group 77">
            <a:extLst>
              <a:ext uri="{FF2B5EF4-FFF2-40B4-BE49-F238E27FC236}">
                <a16:creationId xmlns:a16="http://schemas.microsoft.com/office/drawing/2014/main" id="{3BD30FCF-6400-466C-863B-C0CAE321D552}"/>
              </a:ext>
            </a:extLst>
          </p:cNvPr>
          <p:cNvGrpSpPr/>
          <p:nvPr/>
        </p:nvGrpSpPr>
        <p:grpSpPr>
          <a:xfrm>
            <a:off x="4343400" y="5795402"/>
            <a:ext cx="3023897" cy="224398"/>
            <a:chOff x="4367503" y="4195202"/>
            <a:chExt cx="3023897" cy="224398"/>
          </a:xfrm>
        </p:grpSpPr>
        <p:sp>
          <p:nvSpPr>
            <p:cNvPr id="81" name="object 17">
              <a:extLst>
                <a:ext uri="{FF2B5EF4-FFF2-40B4-BE49-F238E27FC236}">
                  <a16:creationId xmlns:a16="http://schemas.microsoft.com/office/drawing/2014/main" id="{90236526-6D66-4558-B725-BBEEF37781A3}"/>
                </a:ext>
              </a:extLst>
            </p:cNvPr>
            <p:cNvSpPr/>
            <p:nvPr/>
          </p:nvSpPr>
          <p:spPr>
            <a:xfrm>
              <a:off x="4367503" y="4307233"/>
              <a:ext cx="3001010" cy="0"/>
            </a:xfrm>
            <a:custGeom>
              <a:avLst/>
              <a:gdLst/>
              <a:ahLst/>
              <a:cxnLst/>
              <a:rect l="l" t="t" r="r" b="b"/>
              <a:pathLst>
                <a:path w="3001009">
                  <a:moveTo>
                    <a:pt x="0" y="0"/>
                  </a:moveTo>
                  <a:lnTo>
                    <a:pt x="3000959" y="0"/>
                  </a:lnTo>
                </a:path>
              </a:pathLst>
            </a:custGeom>
            <a:ln w="41275">
              <a:solidFill>
                <a:srgbClr val="E30613"/>
              </a:solidFill>
            </a:ln>
          </p:spPr>
          <p:txBody>
            <a:bodyPr wrap="square" lIns="0" tIns="0" rIns="0" bIns="0" rtlCol="0"/>
            <a:lstStyle/>
            <a:p>
              <a:endParaRPr dirty="0"/>
            </a:p>
          </p:txBody>
        </p:sp>
        <p:grpSp>
          <p:nvGrpSpPr>
            <p:cNvPr id="82" name="Group 81">
              <a:extLst>
                <a:ext uri="{FF2B5EF4-FFF2-40B4-BE49-F238E27FC236}">
                  <a16:creationId xmlns:a16="http://schemas.microsoft.com/office/drawing/2014/main" id="{4EA699F0-2072-4C37-B3E7-C43B697EDB4A}"/>
                </a:ext>
              </a:extLst>
            </p:cNvPr>
            <p:cNvGrpSpPr/>
            <p:nvPr/>
          </p:nvGrpSpPr>
          <p:grpSpPr>
            <a:xfrm>
              <a:off x="7266299" y="4195202"/>
              <a:ext cx="125101" cy="224398"/>
              <a:chOff x="7113748" y="4124579"/>
              <a:chExt cx="125101" cy="224398"/>
            </a:xfrm>
          </p:grpSpPr>
          <p:sp>
            <p:nvSpPr>
              <p:cNvPr id="83" name="object 18">
                <a:extLst>
                  <a:ext uri="{FF2B5EF4-FFF2-40B4-BE49-F238E27FC236}">
                    <a16:creationId xmlns:a16="http://schemas.microsoft.com/office/drawing/2014/main" id="{6594BBEE-37C8-417C-9F3E-D3385190374E}"/>
                  </a:ext>
                </a:extLst>
              </p:cNvPr>
              <p:cNvSpPr/>
              <p:nvPr/>
            </p:nvSpPr>
            <p:spPr>
              <a:xfrm>
                <a:off x="7113754" y="4124579"/>
                <a:ext cx="125095" cy="125095"/>
              </a:xfrm>
              <a:custGeom>
                <a:avLst/>
                <a:gdLst/>
                <a:ahLst/>
                <a:cxnLst/>
                <a:rect l="l" t="t" r="r" b="b"/>
                <a:pathLst>
                  <a:path w="125095" h="125095">
                    <a:moveTo>
                      <a:pt x="0" y="0"/>
                    </a:moveTo>
                    <a:lnTo>
                      <a:pt x="124739" y="124739"/>
                    </a:lnTo>
                  </a:path>
                </a:pathLst>
              </a:custGeom>
              <a:ln w="36296">
                <a:solidFill>
                  <a:srgbClr val="E30613"/>
                </a:solidFill>
              </a:ln>
            </p:spPr>
            <p:txBody>
              <a:bodyPr wrap="square" lIns="0" tIns="0" rIns="0" bIns="0" rtlCol="0"/>
              <a:lstStyle/>
              <a:p>
                <a:endParaRPr dirty="0"/>
              </a:p>
            </p:txBody>
          </p:sp>
          <p:sp>
            <p:nvSpPr>
              <p:cNvPr id="84" name="object 19">
                <a:extLst>
                  <a:ext uri="{FF2B5EF4-FFF2-40B4-BE49-F238E27FC236}">
                    <a16:creationId xmlns:a16="http://schemas.microsoft.com/office/drawing/2014/main" id="{16F08AEE-143B-4621-9797-A1D186C75766}"/>
                  </a:ext>
                </a:extLst>
              </p:cNvPr>
              <p:cNvSpPr/>
              <p:nvPr/>
            </p:nvSpPr>
            <p:spPr>
              <a:xfrm>
                <a:off x="7113748" y="4223882"/>
                <a:ext cx="125095" cy="125095"/>
              </a:xfrm>
              <a:custGeom>
                <a:avLst/>
                <a:gdLst/>
                <a:ahLst/>
                <a:cxnLst/>
                <a:rect l="l" t="t" r="r" b="b"/>
                <a:pathLst>
                  <a:path w="125095" h="125095">
                    <a:moveTo>
                      <a:pt x="0" y="124739"/>
                    </a:moveTo>
                    <a:lnTo>
                      <a:pt x="124739" y="0"/>
                    </a:lnTo>
                  </a:path>
                </a:pathLst>
              </a:custGeom>
              <a:ln w="36296">
                <a:solidFill>
                  <a:srgbClr val="E30613"/>
                </a:solidFill>
              </a:ln>
            </p:spPr>
            <p:txBody>
              <a:bodyPr wrap="square" lIns="0" tIns="0" rIns="0" bIns="0" rtlCol="0"/>
              <a:lstStyle/>
              <a:p>
                <a:endParaRPr dirty="0"/>
              </a:p>
            </p:txBody>
          </p:sp>
        </p:grpSp>
      </p:grpSp>
      <p:grpSp>
        <p:nvGrpSpPr>
          <p:cNvPr id="52" name="Group 51">
            <a:extLst>
              <a:ext uri="{FF2B5EF4-FFF2-40B4-BE49-F238E27FC236}">
                <a16:creationId xmlns:a16="http://schemas.microsoft.com/office/drawing/2014/main" id="{77BA6A37-2FAA-4C95-B053-EF6018DB6EBE}"/>
              </a:ext>
            </a:extLst>
          </p:cNvPr>
          <p:cNvGrpSpPr/>
          <p:nvPr/>
        </p:nvGrpSpPr>
        <p:grpSpPr>
          <a:xfrm>
            <a:off x="3033888" y="5270118"/>
            <a:ext cx="1143863" cy="1054482"/>
            <a:chOff x="2979815" y="5193918"/>
            <a:chExt cx="1143863" cy="1054482"/>
          </a:xfrm>
        </p:grpSpPr>
        <p:sp>
          <p:nvSpPr>
            <p:cNvPr id="85" name="object 42">
              <a:extLst>
                <a:ext uri="{FF2B5EF4-FFF2-40B4-BE49-F238E27FC236}">
                  <a16:creationId xmlns:a16="http://schemas.microsoft.com/office/drawing/2014/main" id="{8D792057-87F3-4DD0-A1CB-3A629D70A298}"/>
                </a:ext>
              </a:extLst>
            </p:cNvPr>
            <p:cNvSpPr/>
            <p:nvPr/>
          </p:nvSpPr>
          <p:spPr>
            <a:xfrm>
              <a:off x="2979815" y="5193918"/>
              <a:ext cx="1143863" cy="1054482"/>
            </a:xfrm>
            <a:custGeom>
              <a:avLst/>
              <a:gdLst/>
              <a:ahLst/>
              <a:cxnLst/>
              <a:rect l="l" t="t" r="r" b="b"/>
              <a:pathLst>
                <a:path w="1645920" h="1645920">
                  <a:moveTo>
                    <a:pt x="822960" y="1645920"/>
                  </a:moveTo>
                  <a:lnTo>
                    <a:pt x="871315" y="1644522"/>
                  </a:lnTo>
                  <a:lnTo>
                    <a:pt x="918934" y="1640383"/>
                  </a:lnTo>
                  <a:lnTo>
                    <a:pt x="965740" y="1633578"/>
                  </a:lnTo>
                  <a:lnTo>
                    <a:pt x="1011656" y="1624185"/>
                  </a:lnTo>
                  <a:lnTo>
                    <a:pt x="1056605" y="1612280"/>
                  </a:lnTo>
                  <a:lnTo>
                    <a:pt x="1100510" y="1597942"/>
                  </a:lnTo>
                  <a:lnTo>
                    <a:pt x="1143292" y="1581247"/>
                  </a:lnTo>
                  <a:lnTo>
                    <a:pt x="1184876" y="1562273"/>
                  </a:lnTo>
                  <a:lnTo>
                    <a:pt x="1225184" y="1541096"/>
                  </a:lnTo>
                  <a:lnTo>
                    <a:pt x="1264138" y="1517794"/>
                  </a:lnTo>
                  <a:lnTo>
                    <a:pt x="1301662" y="1492445"/>
                  </a:lnTo>
                  <a:lnTo>
                    <a:pt x="1337679" y="1465124"/>
                  </a:lnTo>
                  <a:lnTo>
                    <a:pt x="1372110" y="1435910"/>
                  </a:lnTo>
                  <a:lnTo>
                    <a:pt x="1404880" y="1404880"/>
                  </a:lnTo>
                  <a:lnTo>
                    <a:pt x="1435910" y="1372110"/>
                  </a:lnTo>
                  <a:lnTo>
                    <a:pt x="1465124" y="1337679"/>
                  </a:lnTo>
                  <a:lnTo>
                    <a:pt x="1492445" y="1301662"/>
                  </a:lnTo>
                  <a:lnTo>
                    <a:pt x="1517794" y="1264138"/>
                  </a:lnTo>
                  <a:lnTo>
                    <a:pt x="1541096" y="1225184"/>
                  </a:lnTo>
                  <a:lnTo>
                    <a:pt x="1562273" y="1184876"/>
                  </a:lnTo>
                  <a:lnTo>
                    <a:pt x="1581247" y="1143292"/>
                  </a:lnTo>
                  <a:lnTo>
                    <a:pt x="1597942" y="1100510"/>
                  </a:lnTo>
                  <a:lnTo>
                    <a:pt x="1612280" y="1056605"/>
                  </a:lnTo>
                  <a:lnTo>
                    <a:pt x="1624185" y="1011656"/>
                  </a:lnTo>
                  <a:lnTo>
                    <a:pt x="1633578" y="965740"/>
                  </a:lnTo>
                  <a:lnTo>
                    <a:pt x="1640383" y="918934"/>
                  </a:lnTo>
                  <a:lnTo>
                    <a:pt x="1644522" y="871315"/>
                  </a:lnTo>
                  <a:lnTo>
                    <a:pt x="1645920" y="822960"/>
                  </a:lnTo>
                  <a:lnTo>
                    <a:pt x="1644522" y="774604"/>
                  </a:lnTo>
                  <a:lnTo>
                    <a:pt x="1640383" y="726985"/>
                  </a:lnTo>
                  <a:lnTo>
                    <a:pt x="1633578" y="680179"/>
                  </a:lnTo>
                  <a:lnTo>
                    <a:pt x="1624185" y="634263"/>
                  </a:lnTo>
                  <a:lnTo>
                    <a:pt x="1612280" y="589314"/>
                  </a:lnTo>
                  <a:lnTo>
                    <a:pt x="1597942" y="545409"/>
                  </a:lnTo>
                  <a:lnTo>
                    <a:pt x="1581247" y="502627"/>
                  </a:lnTo>
                  <a:lnTo>
                    <a:pt x="1562273" y="461043"/>
                  </a:lnTo>
                  <a:lnTo>
                    <a:pt x="1541096" y="420735"/>
                  </a:lnTo>
                  <a:lnTo>
                    <a:pt x="1517794" y="381781"/>
                  </a:lnTo>
                  <a:lnTo>
                    <a:pt x="1492445" y="344257"/>
                  </a:lnTo>
                  <a:lnTo>
                    <a:pt x="1465124" y="308240"/>
                  </a:lnTo>
                  <a:lnTo>
                    <a:pt x="1435910" y="273809"/>
                  </a:lnTo>
                  <a:lnTo>
                    <a:pt x="1404880" y="241039"/>
                  </a:lnTo>
                  <a:lnTo>
                    <a:pt x="1372110" y="210009"/>
                  </a:lnTo>
                  <a:lnTo>
                    <a:pt x="1337679" y="180795"/>
                  </a:lnTo>
                  <a:lnTo>
                    <a:pt x="1301662" y="153474"/>
                  </a:lnTo>
                  <a:lnTo>
                    <a:pt x="1264138" y="128125"/>
                  </a:lnTo>
                  <a:lnTo>
                    <a:pt x="1225184" y="104823"/>
                  </a:lnTo>
                  <a:lnTo>
                    <a:pt x="1184876" y="83646"/>
                  </a:lnTo>
                  <a:lnTo>
                    <a:pt x="1143292" y="64672"/>
                  </a:lnTo>
                  <a:lnTo>
                    <a:pt x="1100510" y="47977"/>
                  </a:lnTo>
                  <a:lnTo>
                    <a:pt x="1056605" y="33639"/>
                  </a:lnTo>
                  <a:lnTo>
                    <a:pt x="1011656" y="21734"/>
                  </a:lnTo>
                  <a:lnTo>
                    <a:pt x="965740" y="12341"/>
                  </a:lnTo>
                  <a:lnTo>
                    <a:pt x="918934" y="5536"/>
                  </a:lnTo>
                  <a:lnTo>
                    <a:pt x="871315" y="1397"/>
                  </a:lnTo>
                  <a:lnTo>
                    <a:pt x="822960" y="0"/>
                  </a:lnTo>
                  <a:lnTo>
                    <a:pt x="774604" y="1397"/>
                  </a:lnTo>
                  <a:lnTo>
                    <a:pt x="726985" y="5536"/>
                  </a:lnTo>
                  <a:lnTo>
                    <a:pt x="680179" y="12341"/>
                  </a:lnTo>
                  <a:lnTo>
                    <a:pt x="634263" y="21734"/>
                  </a:lnTo>
                  <a:lnTo>
                    <a:pt x="589314" y="33639"/>
                  </a:lnTo>
                  <a:lnTo>
                    <a:pt x="545409" y="47977"/>
                  </a:lnTo>
                  <a:lnTo>
                    <a:pt x="502627" y="64672"/>
                  </a:lnTo>
                  <a:lnTo>
                    <a:pt x="461043" y="83646"/>
                  </a:lnTo>
                  <a:lnTo>
                    <a:pt x="420735" y="104823"/>
                  </a:lnTo>
                  <a:lnTo>
                    <a:pt x="381781" y="128125"/>
                  </a:lnTo>
                  <a:lnTo>
                    <a:pt x="344257" y="153474"/>
                  </a:lnTo>
                  <a:lnTo>
                    <a:pt x="308240" y="180795"/>
                  </a:lnTo>
                  <a:lnTo>
                    <a:pt x="273809" y="210009"/>
                  </a:lnTo>
                  <a:lnTo>
                    <a:pt x="241039" y="241039"/>
                  </a:lnTo>
                  <a:lnTo>
                    <a:pt x="210009" y="273809"/>
                  </a:lnTo>
                  <a:lnTo>
                    <a:pt x="180795" y="308240"/>
                  </a:lnTo>
                  <a:lnTo>
                    <a:pt x="153474" y="344257"/>
                  </a:lnTo>
                  <a:lnTo>
                    <a:pt x="128125" y="381781"/>
                  </a:lnTo>
                  <a:lnTo>
                    <a:pt x="104823" y="420735"/>
                  </a:lnTo>
                  <a:lnTo>
                    <a:pt x="83646" y="461043"/>
                  </a:lnTo>
                  <a:lnTo>
                    <a:pt x="64672" y="502627"/>
                  </a:lnTo>
                  <a:lnTo>
                    <a:pt x="47977" y="545409"/>
                  </a:lnTo>
                  <a:lnTo>
                    <a:pt x="33639" y="589314"/>
                  </a:lnTo>
                  <a:lnTo>
                    <a:pt x="21734" y="634263"/>
                  </a:lnTo>
                  <a:lnTo>
                    <a:pt x="12341" y="680179"/>
                  </a:lnTo>
                  <a:lnTo>
                    <a:pt x="5536" y="726985"/>
                  </a:lnTo>
                  <a:lnTo>
                    <a:pt x="1397" y="774604"/>
                  </a:lnTo>
                  <a:lnTo>
                    <a:pt x="0" y="822960"/>
                  </a:lnTo>
                  <a:lnTo>
                    <a:pt x="1397" y="871315"/>
                  </a:lnTo>
                  <a:lnTo>
                    <a:pt x="5536" y="918934"/>
                  </a:lnTo>
                  <a:lnTo>
                    <a:pt x="12341" y="965740"/>
                  </a:lnTo>
                  <a:lnTo>
                    <a:pt x="21734" y="1011656"/>
                  </a:lnTo>
                  <a:lnTo>
                    <a:pt x="33639" y="1056605"/>
                  </a:lnTo>
                  <a:lnTo>
                    <a:pt x="47977" y="1100510"/>
                  </a:lnTo>
                  <a:lnTo>
                    <a:pt x="64672" y="1143292"/>
                  </a:lnTo>
                  <a:lnTo>
                    <a:pt x="83646" y="1184876"/>
                  </a:lnTo>
                  <a:lnTo>
                    <a:pt x="104823" y="1225184"/>
                  </a:lnTo>
                  <a:lnTo>
                    <a:pt x="128125" y="1264138"/>
                  </a:lnTo>
                  <a:lnTo>
                    <a:pt x="153474" y="1301662"/>
                  </a:lnTo>
                  <a:lnTo>
                    <a:pt x="180795" y="1337679"/>
                  </a:lnTo>
                  <a:lnTo>
                    <a:pt x="210009" y="1372110"/>
                  </a:lnTo>
                  <a:lnTo>
                    <a:pt x="241039" y="1404880"/>
                  </a:lnTo>
                  <a:lnTo>
                    <a:pt x="273809" y="1435910"/>
                  </a:lnTo>
                  <a:lnTo>
                    <a:pt x="308240" y="1465124"/>
                  </a:lnTo>
                  <a:lnTo>
                    <a:pt x="344257" y="1492445"/>
                  </a:lnTo>
                  <a:lnTo>
                    <a:pt x="381781" y="1517794"/>
                  </a:lnTo>
                  <a:lnTo>
                    <a:pt x="420735" y="1541096"/>
                  </a:lnTo>
                  <a:lnTo>
                    <a:pt x="461043" y="1562273"/>
                  </a:lnTo>
                  <a:lnTo>
                    <a:pt x="502627" y="1581247"/>
                  </a:lnTo>
                  <a:lnTo>
                    <a:pt x="545409" y="1597942"/>
                  </a:lnTo>
                  <a:lnTo>
                    <a:pt x="589314" y="1612280"/>
                  </a:lnTo>
                  <a:lnTo>
                    <a:pt x="634263" y="1624185"/>
                  </a:lnTo>
                  <a:lnTo>
                    <a:pt x="680179" y="1633578"/>
                  </a:lnTo>
                  <a:lnTo>
                    <a:pt x="726985" y="1640383"/>
                  </a:lnTo>
                  <a:lnTo>
                    <a:pt x="774604" y="1644522"/>
                  </a:lnTo>
                  <a:lnTo>
                    <a:pt x="822960" y="1645920"/>
                  </a:lnTo>
                  <a:close/>
                </a:path>
              </a:pathLst>
            </a:custGeom>
            <a:ln w="12700">
              <a:solidFill>
                <a:srgbClr val="009FE3"/>
              </a:solidFill>
            </a:ln>
          </p:spPr>
          <p:txBody>
            <a:bodyPr wrap="square" lIns="0" tIns="0" rIns="0" bIns="0" rtlCol="0"/>
            <a:lstStyle/>
            <a:p>
              <a:endParaRPr dirty="0"/>
            </a:p>
          </p:txBody>
        </p:sp>
        <p:sp>
          <p:nvSpPr>
            <p:cNvPr id="87" name="object 43">
              <a:extLst>
                <a:ext uri="{FF2B5EF4-FFF2-40B4-BE49-F238E27FC236}">
                  <a16:creationId xmlns:a16="http://schemas.microsoft.com/office/drawing/2014/main" id="{D9FFD343-063A-4F4A-B7B3-5E9884DD9B09}"/>
                </a:ext>
              </a:extLst>
            </p:cNvPr>
            <p:cNvSpPr/>
            <p:nvPr/>
          </p:nvSpPr>
          <p:spPr>
            <a:xfrm>
              <a:off x="3105419" y="5307557"/>
              <a:ext cx="898101" cy="821813"/>
            </a:xfrm>
            <a:custGeom>
              <a:avLst/>
              <a:gdLst/>
              <a:ahLst/>
              <a:cxnLst/>
              <a:rect l="l" t="t" r="r" b="b"/>
              <a:pathLst>
                <a:path w="1409064" h="1409064">
                  <a:moveTo>
                    <a:pt x="704367" y="0"/>
                  </a:move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close/>
                </a:path>
              </a:pathLst>
            </a:custGeom>
            <a:solidFill>
              <a:srgbClr val="FFFFFF"/>
            </a:solidFill>
          </p:spPr>
          <p:txBody>
            <a:bodyPr wrap="square" lIns="0" tIns="0" rIns="0" bIns="0" rtlCol="0"/>
            <a:lstStyle/>
            <a:p>
              <a:endParaRPr dirty="0">
                <a:latin typeface="Abadi" panose="020B0604020104020204" pitchFamily="34" charset="0"/>
              </a:endParaRPr>
            </a:p>
          </p:txBody>
        </p:sp>
      </p:grpSp>
      <p:sp>
        <p:nvSpPr>
          <p:cNvPr id="89" name="object 41">
            <a:extLst>
              <a:ext uri="{FF2B5EF4-FFF2-40B4-BE49-F238E27FC236}">
                <a16:creationId xmlns:a16="http://schemas.microsoft.com/office/drawing/2014/main" id="{7DA2A36C-6892-4070-8A10-FC894901ADBC}"/>
              </a:ext>
            </a:extLst>
          </p:cNvPr>
          <p:cNvSpPr txBox="1"/>
          <p:nvPr/>
        </p:nvSpPr>
        <p:spPr>
          <a:xfrm>
            <a:off x="226822" y="4054321"/>
            <a:ext cx="2492120" cy="212879"/>
          </a:xfrm>
          <a:prstGeom prst="rect">
            <a:avLst/>
          </a:prstGeom>
        </p:spPr>
        <p:txBody>
          <a:bodyPr vert="horz" wrap="square" lIns="0" tIns="12700" rIns="0" bIns="0" rtlCol="0">
            <a:spAutoFit/>
          </a:bodyPr>
          <a:lstStyle/>
          <a:p>
            <a:pPr marL="12700">
              <a:lnSpc>
                <a:spcPct val="100000"/>
              </a:lnSpc>
              <a:spcBef>
                <a:spcPts val="100"/>
              </a:spcBef>
            </a:pPr>
            <a:r>
              <a:rPr lang="en-US" sz="1300" b="1" spc="5" dirty="0">
                <a:solidFill>
                  <a:srgbClr val="415568"/>
                </a:solidFill>
                <a:latin typeface="Arial"/>
                <a:cs typeface="Arial"/>
              </a:rPr>
              <a:t>In-licensed biological strains</a:t>
            </a:r>
            <a:endParaRPr sz="1300" b="1" spc="5" dirty="0">
              <a:solidFill>
                <a:srgbClr val="415568"/>
              </a:solidFill>
              <a:latin typeface="Arial"/>
              <a:cs typeface="Arial"/>
            </a:endParaRPr>
          </a:p>
        </p:txBody>
      </p:sp>
      <p:sp>
        <p:nvSpPr>
          <p:cNvPr id="90" name="object 41">
            <a:extLst>
              <a:ext uri="{FF2B5EF4-FFF2-40B4-BE49-F238E27FC236}">
                <a16:creationId xmlns:a16="http://schemas.microsoft.com/office/drawing/2014/main" id="{66588515-F136-4AF4-A4D7-D8C06F377A9C}"/>
              </a:ext>
            </a:extLst>
          </p:cNvPr>
          <p:cNvSpPr txBox="1"/>
          <p:nvPr/>
        </p:nvSpPr>
        <p:spPr>
          <a:xfrm>
            <a:off x="1133254" y="5637644"/>
            <a:ext cx="1501775" cy="382156"/>
          </a:xfrm>
          <a:prstGeom prst="rect">
            <a:avLst/>
          </a:prstGeom>
        </p:spPr>
        <p:txBody>
          <a:bodyPr vert="horz" wrap="square" lIns="0" tIns="12700" rIns="0" bIns="0" rtlCol="0">
            <a:spAutoFit/>
          </a:bodyPr>
          <a:lstStyle/>
          <a:p>
            <a:pPr marL="12700" algn="r">
              <a:lnSpc>
                <a:spcPct val="100000"/>
              </a:lnSpc>
              <a:spcBef>
                <a:spcPts val="100"/>
              </a:spcBef>
            </a:pPr>
            <a:r>
              <a:rPr lang="en-US" sz="1200" b="1" i="1" spc="15" dirty="0">
                <a:solidFill>
                  <a:srgbClr val="009FE3"/>
                </a:solidFill>
                <a:latin typeface="Arial"/>
                <a:cs typeface="Arial"/>
              </a:rPr>
              <a:t>Other biological strains</a:t>
            </a:r>
            <a:endParaRPr sz="1200" dirty="0">
              <a:latin typeface="Arial"/>
              <a:cs typeface="Arial"/>
            </a:endParaRPr>
          </a:p>
        </p:txBody>
      </p:sp>
      <p:sp>
        <p:nvSpPr>
          <p:cNvPr id="51" name="TextBox 50">
            <a:extLst>
              <a:ext uri="{FF2B5EF4-FFF2-40B4-BE49-F238E27FC236}">
                <a16:creationId xmlns:a16="http://schemas.microsoft.com/office/drawing/2014/main" id="{CCDCCC32-3003-4130-8A7B-5F6945A48CE5}"/>
              </a:ext>
            </a:extLst>
          </p:cNvPr>
          <p:cNvSpPr txBox="1"/>
          <p:nvPr/>
        </p:nvSpPr>
        <p:spPr>
          <a:xfrm>
            <a:off x="3172740" y="5637244"/>
            <a:ext cx="898101" cy="246221"/>
          </a:xfrm>
          <a:prstGeom prst="rect">
            <a:avLst/>
          </a:prstGeom>
          <a:noFill/>
        </p:spPr>
        <p:txBody>
          <a:bodyPr wrap="square" rtlCol="0">
            <a:spAutoFit/>
          </a:bodyPr>
          <a:lstStyle/>
          <a:p>
            <a:r>
              <a:rPr lang="en-US" sz="1000" dirty="0">
                <a:solidFill>
                  <a:schemeClr val="tx1">
                    <a:lumMod val="50000"/>
                    <a:lumOff val="50000"/>
                  </a:schemeClr>
                </a:solidFill>
              </a:rPr>
              <a:t>Strains 1, 2, x</a:t>
            </a:r>
            <a:endParaRPr lang="en-CA" sz="1000" dirty="0">
              <a:solidFill>
                <a:schemeClr val="tx1">
                  <a:lumMod val="50000"/>
                  <a:lumOff val="50000"/>
                </a:schemeClr>
              </a:solidFill>
            </a:endParaRPr>
          </a:p>
        </p:txBody>
      </p:sp>
      <p:grpSp>
        <p:nvGrpSpPr>
          <p:cNvPr id="92" name="Group 91">
            <a:extLst>
              <a:ext uri="{FF2B5EF4-FFF2-40B4-BE49-F238E27FC236}">
                <a16:creationId xmlns:a16="http://schemas.microsoft.com/office/drawing/2014/main" id="{997B8F81-F2D6-9842-A96F-4BC2B897CD8F}"/>
              </a:ext>
            </a:extLst>
          </p:cNvPr>
          <p:cNvGrpSpPr/>
          <p:nvPr/>
        </p:nvGrpSpPr>
        <p:grpSpPr>
          <a:xfrm>
            <a:off x="7246129" y="4392053"/>
            <a:ext cx="117228" cy="224397"/>
            <a:chOff x="7113748" y="3678765"/>
            <a:chExt cx="125101" cy="224397"/>
          </a:xfrm>
        </p:grpSpPr>
        <p:sp>
          <p:nvSpPr>
            <p:cNvPr id="93" name="object 21">
              <a:extLst>
                <a:ext uri="{FF2B5EF4-FFF2-40B4-BE49-F238E27FC236}">
                  <a16:creationId xmlns:a16="http://schemas.microsoft.com/office/drawing/2014/main" id="{F95365A3-C826-E0B1-C740-7FD302E0C462}"/>
                </a:ext>
              </a:extLst>
            </p:cNvPr>
            <p:cNvSpPr/>
            <p:nvPr/>
          </p:nvSpPr>
          <p:spPr>
            <a:xfrm>
              <a:off x="7113754" y="3678765"/>
              <a:ext cx="125095" cy="125095"/>
            </a:xfrm>
            <a:custGeom>
              <a:avLst/>
              <a:gdLst/>
              <a:ahLst/>
              <a:cxnLst/>
              <a:rect l="l" t="t" r="r" b="b"/>
              <a:pathLst>
                <a:path w="125095" h="125095">
                  <a:moveTo>
                    <a:pt x="0" y="0"/>
                  </a:moveTo>
                  <a:lnTo>
                    <a:pt x="124739" y="124739"/>
                  </a:lnTo>
                </a:path>
              </a:pathLst>
            </a:custGeom>
            <a:ln w="36296">
              <a:solidFill>
                <a:srgbClr val="7030A0"/>
              </a:solidFill>
            </a:ln>
          </p:spPr>
          <p:txBody>
            <a:bodyPr wrap="square" lIns="0" tIns="0" rIns="0" bIns="0" rtlCol="0"/>
            <a:lstStyle/>
            <a:p>
              <a:endParaRPr dirty="0"/>
            </a:p>
          </p:txBody>
        </p:sp>
        <p:sp>
          <p:nvSpPr>
            <p:cNvPr id="94" name="object 22">
              <a:extLst>
                <a:ext uri="{FF2B5EF4-FFF2-40B4-BE49-F238E27FC236}">
                  <a16:creationId xmlns:a16="http://schemas.microsoft.com/office/drawing/2014/main" id="{4C94EBE0-8C3F-43BE-4394-50840A0A3BDC}"/>
                </a:ext>
              </a:extLst>
            </p:cNvPr>
            <p:cNvSpPr/>
            <p:nvPr/>
          </p:nvSpPr>
          <p:spPr>
            <a:xfrm>
              <a:off x="7113748" y="3778067"/>
              <a:ext cx="125095" cy="125095"/>
            </a:xfrm>
            <a:custGeom>
              <a:avLst/>
              <a:gdLst/>
              <a:ahLst/>
              <a:cxnLst/>
              <a:rect l="l" t="t" r="r" b="b"/>
              <a:pathLst>
                <a:path w="125095" h="125095">
                  <a:moveTo>
                    <a:pt x="0" y="124739"/>
                  </a:moveTo>
                  <a:lnTo>
                    <a:pt x="124739" y="0"/>
                  </a:lnTo>
                </a:path>
              </a:pathLst>
            </a:custGeom>
            <a:ln w="36296">
              <a:solidFill>
                <a:srgbClr val="7030A0"/>
              </a:solidFill>
            </a:ln>
          </p:spPr>
          <p:txBody>
            <a:bodyPr wrap="square" lIns="0" tIns="0" rIns="0" bIns="0" rtlCol="0"/>
            <a:lstStyle/>
            <a:p>
              <a:endParaRPr dirty="0"/>
            </a:p>
          </p:txBody>
        </p:sp>
      </p:grpSp>
      <p:cxnSp>
        <p:nvCxnSpPr>
          <p:cNvPr id="96" name="Straight Connector 95">
            <a:extLst>
              <a:ext uri="{FF2B5EF4-FFF2-40B4-BE49-F238E27FC236}">
                <a16:creationId xmlns:a16="http://schemas.microsoft.com/office/drawing/2014/main" id="{49CBB92D-0E40-8F46-D6F5-A163A8739EDB}"/>
              </a:ext>
            </a:extLst>
          </p:cNvPr>
          <p:cNvCxnSpPr>
            <a:cxnSpLocks/>
          </p:cNvCxnSpPr>
          <p:nvPr/>
        </p:nvCxnSpPr>
        <p:spPr>
          <a:xfrm>
            <a:off x="5334000" y="4495800"/>
            <a:ext cx="2004126"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97D52DE-DECC-01DB-71CE-1C262870E47A}"/>
              </a:ext>
            </a:extLst>
          </p:cNvPr>
          <p:cNvCxnSpPr>
            <a:cxnSpLocks/>
          </p:cNvCxnSpPr>
          <p:nvPr/>
        </p:nvCxnSpPr>
        <p:spPr>
          <a:xfrm>
            <a:off x="4337050" y="3647198"/>
            <a:ext cx="99695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981DBF7-08CB-04C7-A155-6CF3D9868794}"/>
              </a:ext>
            </a:extLst>
          </p:cNvPr>
          <p:cNvCxnSpPr>
            <a:cxnSpLocks/>
          </p:cNvCxnSpPr>
          <p:nvPr/>
        </p:nvCxnSpPr>
        <p:spPr>
          <a:xfrm>
            <a:off x="5353050" y="3628148"/>
            <a:ext cx="0" cy="882196"/>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0C0EED-7D29-CE75-7756-E5972A02FE4A}"/>
              </a:ext>
            </a:extLst>
          </p:cNvPr>
          <p:cNvSpPr txBox="1"/>
          <p:nvPr/>
        </p:nvSpPr>
        <p:spPr>
          <a:xfrm>
            <a:off x="4506433" y="1920316"/>
            <a:ext cx="2283317" cy="369332"/>
          </a:xfrm>
          <a:prstGeom prst="rect">
            <a:avLst/>
          </a:prstGeom>
          <a:noFill/>
        </p:spPr>
        <p:txBody>
          <a:bodyPr wrap="none" rtlCol="0">
            <a:spAutoFit/>
          </a:bodyPr>
          <a:lstStyle/>
          <a:p>
            <a:r>
              <a:rPr lang="en-US" b="1" dirty="0">
                <a:solidFill>
                  <a:srgbClr val="00A1DA"/>
                </a:solidFill>
              </a:rPr>
              <a:t>New Markets for CR-7</a:t>
            </a:r>
          </a:p>
        </p:txBody>
      </p:sp>
      <p:grpSp>
        <p:nvGrpSpPr>
          <p:cNvPr id="100" name="Group 99">
            <a:extLst>
              <a:ext uri="{FF2B5EF4-FFF2-40B4-BE49-F238E27FC236}">
                <a16:creationId xmlns:a16="http://schemas.microsoft.com/office/drawing/2014/main" id="{5BE64742-792D-2DC2-55CC-41BFA82E738E}"/>
              </a:ext>
            </a:extLst>
          </p:cNvPr>
          <p:cNvGrpSpPr/>
          <p:nvPr/>
        </p:nvGrpSpPr>
        <p:grpSpPr>
          <a:xfrm>
            <a:off x="7234489" y="3827059"/>
            <a:ext cx="117228" cy="224397"/>
            <a:chOff x="7113748" y="3678765"/>
            <a:chExt cx="125101" cy="224397"/>
          </a:xfrm>
        </p:grpSpPr>
        <p:sp>
          <p:nvSpPr>
            <p:cNvPr id="101" name="object 21">
              <a:extLst>
                <a:ext uri="{FF2B5EF4-FFF2-40B4-BE49-F238E27FC236}">
                  <a16:creationId xmlns:a16="http://schemas.microsoft.com/office/drawing/2014/main" id="{E0F86F58-F46B-FD97-BABA-895605DEC8B2}"/>
                </a:ext>
              </a:extLst>
            </p:cNvPr>
            <p:cNvSpPr/>
            <p:nvPr/>
          </p:nvSpPr>
          <p:spPr>
            <a:xfrm>
              <a:off x="7113754" y="3678765"/>
              <a:ext cx="125095" cy="125095"/>
            </a:xfrm>
            <a:custGeom>
              <a:avLst/>
              <a:gdLst/>
              <a:ahLst/>
              <a:cxnLst/>
              <a:rect l="l" t="t" r="r" b="b"/>
              <a:pathLst>
                <a:path w="125095" h="125095">
                  <a:moveTo>
                    <a:pt x="0" y="0"/>
                  </a:moveTo>
                  <a:lnTo>
                    <a:pt x="124739" y="124739"/>
                  </a:lnTo>
                </a:path>
              </a:pathLst>
            </a:custGeom>
            <a:ln w="36296">
              <a:solidFill>
                <a:srgbClr val="7030A0"/>
              </a:solidFill>
            </a:ln>
          </p:spPr>
          <p:txBody>
            <a:bodyPr wrap="square" lIns="0" tIns="0" rIns="0" bIns="0" rtlCol="0"/>
            <a:lstStyle/>
            <a:p>
              <a:endParaRPr dirty="0"/>
            </a:p>
          </p:txBody>
        </p:sp>
        <p:sp>
          <p:nvSpPr>
            <p:cNvPr id="102" name="object 22">
              <a:extLst>
                <a:ext uri="{FF2B5EF4-FFF2-40B4-BE49-F238E27FC236}">
                  <a16:creationId xmlns:a16="http://schemas.microsoft.com/office/drawing/2014/main" id="{DF8B39CA-4222-5E9C-E8B4-EE407379D008}"/>
                </a:ext>
              </a:extLst>
            </p:cNvPr>
            <p:cNvSpPr/>
            <p:nvPr/>
          </p:nvSpPr>
          <p:spPr>
            <a:xfrm>
              <a:off x="7113748" y="3778067"/>
              <a:ext cx="125095" cy="125095"/>
            </a:xfrm>
            <a:custGeom>
              <a:avLst/>
              <a:gdLst/>
              <a:ahLst/>
              <a:cxnLst/>
              <a:rect l="l" t="t" r="r" b="b"/>
              <a:pathLst>
                <a:path w="125095" h="125095">
                  <a:moveTo>
                    <a:pt x="0" y="124739"/>
                  </a:moveTo>
                  <a:lnTo>
                    <a:pt x="124739" y="0"/>
                  </a:lnTo>
                </a:path>
              </a:pathLst>
            </a:custGeom>
            <a:ln w="36296">
              <a:solidFill>
                <a:srgbClr val="7030A0"/>
              </a:solidFill>
            </a:ln>
          </p:spPr>
          <p:txBody>
            <a:bodyPr wrap="square" lIns="0" tIns="0" rIns="0" bIns="0" rtlCol="0"/>
            <a:lstStyle/>
            <a:p>
              <a:endParaRPr dirty="0"/>
            </a:p>
          </p:txBody>
        </p:sp>
      </p:grpSp>
      <p:cxnSp>
        <p:nvCxnSpPr>
          <p:cNvPr id="103" name="Straight Connector 102">
            <a:extLst>
              <a:ext uri="{FF2B5EF4-FFF2-40B4-BE49-F238E27FC236}">
                <a16:creationId xmlns:a16="http://schemas.microsoft.com/office/drawing/2014/main" id="{9E701D33-B21D-7845-5D08-0112131AD92D}"/>
              </a:ext>
            </a:extLst>
          </p:cNvPr>
          <p:cNvCxnSpPr/>
          <p:nvPr/>
        </p:nvCxnSpPr>
        <p:spPr>
          <a:xfrm>
            <a:off x="4547643" y="3270233"/>
            <a:ext cx="1182119"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CE88534-BEAC-8C36-26BE-AE37B902904C}"/>
              </a:ext>
            </a:extLst>
          </p:cNvPr>
          <p:cNvCxnSpPr>
            <a:cxnSpLocks/>
          </p:cNvCxnSpPr>
          <p:nvPr/>
        </p:nvCxnSpPr>
        <p:spPr>
          <a:xfrm>
            <a:off x="5717062" y="3939281"/>
            <a:ext cx="16002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089A42F-E9CC-C9BB-E406-FEDF0E24AE53}"/>
              </a:ext>
            </a:extLst>
          </p:cNvPr>
          <p:cNvCxnSpPr>
            <a:cxnSpLocks/>
          </p:cNvCxnSpPr>
          <p:nvPr/>
        </p:nvCxnSpPr>
        <p:spPr>
          <a:xfrm>
            <a:off x="5710712" y="3266181"/>
            <a:ext cx="0" cy="68985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906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4019" y="1824995"/>
            <a:ext cx="220979" cy="446405"/>
          </a:xfrm>
          <a:prstGeom prst="rect">
            <a:avLst/>
          </a:prstGeom>
        </p:spPr>
        <p:txBody>
          <a:bodyPr vert="horz" wrap="square" lIns="0" tIns="13970" rIns="0" bIns="0" rtlCol="0">
            <a:spAutoFit/>
          </a:bodyPr>
          <a:lstStyle/>
          <a:p>
            <a:pPr marL="12700">
              <a:lnSpc>
                <a:spcPct val="100000"/>
              </a:lnSpc>
              <a:spcBef>
                <a:spcPts val="110"/>
              </a:spcBef>
            </a:pPr>
            <a:r>
              <a:rPr sz="2750" b="1" spc="5" dirty="0">
                <a:solidFill>
                  <a:srgbClr val="3BA362"/>
                </a:solidFill>
                <a:latin typeface="Arial"/>
                <a:cs typeface="Arial"/>
              </a:rPr>
              <a:t>1</a:t>
            </a:r>
            <a:endParaRPr sz="2750" dirty="0">
              <a:latin typeface="Arial"/>
              <a:cs typeface="Arial"/>
            </a:endParaRPr>
          </a:p>
        </p:txBody>
      </p:sp>
      <p:sp>
        <p:nvSpPr>
          <p:cNvPr id="3" name="object 3"/>
          <p:cNvSpPr/>
          <p:nvPr/>
        </p:nvSpPr>
        <p:spPr>
          <a:xfrm>
            <a:off x="683016" y="1770813"/>
            <a:ext cx="582930" cy="582930"/>
          </a:xfrm>
          <a:custGeom>
            <a:avLst/>
            <a:gdLst/>
            <a:ahLst/>
            <a:cxnLst/>
            <a:rect l="l" t="t" r="r" b="b"/>
            <a:pathLst>
              <a:path w="582930" h="582930">
                <a:moveTo>
                  <a:pt x="291249" y="582510"/>
                </a:moveTo>
                <a:lnTo>
                  <a:pt x="338492" y="578698"/>
                </a:lnTo>
                <a:lnTo>
                  <a:pt x="383308" y="567662"/>
                </a:lnTo>
                <a:lnTo>
                  <a:pt x="425097" y="550000"/>
                </a:lnTo>
                <a:lnTo>
                  <a:pt x="463259" y="526313"/>
                </a:lnTo>
                <a:lnTo>
                  <a:pt x="497195" y="497201"/>
                </a:lnTo>
                <a:lnTo>
                  <a:pt x="526305" y="463263"/>
                </a:lnTo>
                <a:lnTo>
                  <a:pt x="549990" y="425100"/>
                </a:lnTo>
                <a:lnTo>
                  <a:pt x="567650" y="383309"/>
                </a:lnTo>
                <a:lnTo>
                  <a:pt x="578686" y="338492"/>
                </a:lnTo>
                <a:lnTo>
                  <a:pt x="582498" y="291249"/>
                </a:lnTo>
                <a:lnTo>
                  <a:pt x="578686" y="244005"/>
                </a:lnTo>
                <a:lnTo>
                  <a:pt x="567650" y="199189"/>
                </a:lnTo>
                <a:lnTo>
                  <a:pt x="549990" y="157400"/>
                </a:lnTo>
                <a:lnTo>
                  <a:pt x="526305" y="119238"/>
                </a:lnTo>
                <a:lnTo>
                  <a:pt x="497195" y="85302"/>
                </a:lnTo>
                <a:lnTo>
                  <a:pt x="463259" y="56192"/>
                </a:lnTo>
                <a:lnTo>
                  <a:pt x="425097" y="32507"/>
                </a:lnTo>
                <a:lnTo>
                  <a:pt x="383308" y="14847"/>
                </a:lnTo>
                <a:lnTo>
                  <a:pt x="338492" y="3811"/>
                </a:lnTo>
                <a:lnTo>
                  <a:pt x="291249" y="0"/>
                </a:lnTo>
                <a:lnTo>
                  <a:pt x="244005" y="3811"/>
                </a:lnTo>
                <a:lnTo>
                  <a:pt x="199189" y="14847"/>
                </a:lnTo>
                <a:lnTo>
                  <a:pt x="157400" y="32507"/>
                </a:lnTo>
                <a:lnTo>
                  <a:pt x="119238" y="56192"/>
                </a:lnTo>
                <a:lnTo>
                  <a:pt x="85302" y="85302"/>
                </a:lnTo>
                <a:lnTo>
                  <a:pt x="56192" y="119238"/>
                </a:lnTo>
                <a:lnTo>
                  <a:pt x="32507" y="157400"/>
                </a:lnTo>
                <a:lnTo>
                  <a:pt x="14847" y="199189"/>
                </a:lnTo>
                <a:lnTo>
                  <a:pt x="3811" y="244005"/>
                </a:lnTo>
                <a:lnTo>
                  <a:pt x="0" y="291249"/>
                </a:lnTo>
                <a:lnTo>
                  <a:pt x="3811" y="338492"/>
                </a:lnTo>
                <a:lnTo>
                  <a:pt x="14847" y="383309"/>
                </a:lnTo>
                <a:lnTo>
                  <a:pt x="32507" y="425100"/>
                </a:lnTo>
                <a:lnTo>
                  <a:pt x="56192" y="463263"/>
                </a:lnTo>
                <a:lnTo>
                  <a:pt x="85302" y="497201"/>
                </a:lnTo>
                <a:lnTo>
                  <a:pt x="119238" y="526313"/>
                </a:lnTo>
                <a:lnTo>
                  <a:pt x="157400" y="550000"/>
                </a:lnTo>
                <a:lnTo>
                  <a:pt x="199189" y="567662"/>
                </a:lnTo>
                <a:lnTo>
                  <a:pt x="244005" y="578698"/>
                </a:lnTo>
                <a:lnTo>
                  <a:pt x="291249" y="582510"/>
                </a:lnTo>
                <a:close/>
              </a:path>
            </a:pathLst>
          </a:custGeom>
          <a:ln w="22631">
            <a:solidFill>
              <a:srgbClr val="3BA362"/>
            </a:solidFill>
          </a:ln>
        </p:spPr>
        <p:txBody>
          <a:bodyPr wrap="square" lIns="0" tIns="0" rIns="0" bIns="0" rtlCol="0"/>
          <a:lstStyle/>
          <a:p>
            <a:endParaRPr dirty="0"/>
          </a:p>
        </p:txBody>
      </p:sp>
      <p:sp>
        <p:nvSpPr>
          <p:cNvPr id="4" name="object 4"/>
          <p:cNvSpPr txBox="1"/>
          <p:nvPr/>
        </p:nvSpPr>
        <p:spPr>
          <a:xfrm>
            <a:off x="1424840" y="1793899"/>
            <a:ext cx="1845945" cy="514984"/>
          </a:xfrm>
          <a:prstGeom prst="rect">
            <a:avLst/>
          </a:prstGeom>
        </p:spPr>
        <p:txBody>
          <a:bodyPr vert="horz" wrap="square" lIns="0" tIns="13970" rIns="0" bIns="0" rtlCol="0">
            <a:spAutoFit/>
          </a:bodyPr>
          <a:lstStyle/>
          <a:p>
            <a:pPr marL="12700" marR="5080">
              <a:lnSpc>
                <a:spcPct val="100000"/>
              </a:lnSpc>
              <a:spcBef>
                <a:spcPts val="110"/>
              </a:spcBef>
            </a:pPr>
            <a:r>
              <a:rPr sz="1600" b="1" dirty="0">
                <a:solidFill>
                  <a:srgbClr val="3BA362"/>
                </a:solidFill>
                <a:latin typeface="Arial"/>
                <a:cs typeface="Arial"/>
              </a:rPr>
              <a:t>Commercialization  in </a:t>
            </a:r>
            <a:r>
              <a:rPr sz="1600" b="1" spc="5" dirty="0">
                <a:solidFill>
                  <a:srgbClr val="3BA362"/>
                </a:solidFill>
                <a:latin typeface="Arial"/>
                <a:cs typeface="Arial"/>
              </a:rPr>
              <a:t>the</a:t>
            </a:r>
            <a:r>
              <a:rPr sz="1600" b="1" spc="-10" dirty="0">
                <a:solidFill>
                  <a:srgbClr val="3BA362"/>
                </a:solidFill>
                <a:latin typeface="Arial"/>
                <a:cs typeface="Arial"/>
              </a:rPr>
              <a:t> </a:t>
            </a:r>
            <a:r>
              <a:rPr sz="1600" b="1" spc="-5" dirty="0">
                <a:solidFill>
                  <a:srgbClr val="3BA362"/>
                </a:solidFill>
                <a:latin typeface="Arial"/>
                <a:cs typeface="Arial"/>
              </a:rPr>
              <a:t>US</a:t>
            </a:r>
            <a:endParaRPr sz="1600" dirty="0">
              <a:latin typeface="Arial"/>
              <a:cs typeface="Arial"/>
            </a:endParaRPr>
          </a:p>
        </p:txBody>
      </p:sp>
      <p:sp>
        <p:nvSpPr>
          <p:cNvPr id="5" name="object 5"/>
          <p:cNvSpPr/>
          <p:nvPr/>
        </p:nvSpPr>
        <p:spPr>
          <a:xfrm>
            <a:off x="5369667" y="1776758"/>
            <a:ext cx="72390" cy="570865"/>
          </a:xfrm>
          <a:custGeom>
            <a:avLst/>
            <a:gdLst/>
            <a:ahLst/>
            <a:cxnLst/>
            <a:rect l="l" t="t" r="r" b="b"/>
            <a:pathLst>
              <a:path w="72389" h="570864">
                <a:moveTo>
                  <a:pt x="0" y="0"/>
                </a:moveTo>
                <a:lnTo>
                  <a:pt x="0" y="164490"/>
                </a:lnTo>
                <a:lnTo>
                  <a:pt x="72174" y="283997"/>
                </a:lnTo>
                <a:lnTo>
                  <a:pt x="0" y="401637"/>
                </a:lnTo>
                <a:lnTo>
                  <a:pt x="0" y="570611"/>
                </a:lnTo>
              </a:path>
            </a:pathLst>
          </a:custGeom>
          <a:ln w="22631">
            <a:solidFill>
              <a:srgbClr val="00AEEF"/>
            </a:solidFill>
          </a:ln>
        </p:spPr>
        <p:txBody>
          <a:bodyPr wrap="square" lIns="0" tIns="0" rIns="0" bIns="0" rtlCol="0"/>
          <a:lstStyle/>
          <a:p>
            <a:endParaRPr dirty="0"/>
          </a:p>
        </p:txBody>
      </p:sp>
      <p:sp>
        <p:nvSpPr>
          <p:cNvPr id="15" name="object 15"/>
          <p:cNvSpPr/>
          <p:nvPr/>
        </p:nvSpPr>
        <p:spPr>
          <a:xfrm>
            <a:off x="974265" y="3838858"/>
            <a:ext cx="0" cy="0"/>
          </a:xfrm>
          <a:custGeom>
            <a:avLst/>
            <a:gdLst/>
            <a:ahLst/>
            <a:cxnLst/>
            <a:rect l="l" t="t" r="r" b="b"/>
            <a:pathLst>
              <a:path>
                <a:moveTo>
                  <a:pt x="0" y="0"/>
                </a:moveTo>
                <a:lnTo>
                  <a:pt x="0" y="0"/>
                </a:lnTo>
              </a:path>
            </a:pathLst>
          </a:custGeom>
          <a:ln w="33947">
            <a:solidFill>
              <a:srgbClr val="00AEEF"/>
            </a:solidFill>
          </a:ln>
        </p:spPr>
        <p:txBody>
          <a:bodyPr wrap="square" lIns="0" tIns="0" rIns="0" bIns="0" rtlCol="0"/>
          <a:lstStyle/>
          <a:p>
            <a:endParaRPr dirty="0"/>
          </a:p>
        </p:txBody>
      </p:sp>
      <p:sp>
        <p:nvSpPr>
          <p:cNvPr id="16" name="object 16"/>
          <p:cNvSpPr/>
          <p:nvPr/>
        </p:nvSpPr>
        <p:spPr>
          <a:xfrm>
            <a:off x="974265" y="4505583"/>
            <a:ext cx="0" cy="0"/>
          </a:xfrm>
          <a:custGeom>
            <a:avLst/>
            <a:gdLst/>
            <a:ahLst/>
            <a:cxnLst/>
            <a:rect l="l" t="t" r="r" b="b"/>
            <a:pathLst>
              <a:path>
                <a:moveTo>
                  <a:pt x="0" y="0"/>
                </a:moveTo>
                <a:lnTo>
                  <a:pt x="0" y="0"/>
                </a:lnTo>
              </a:path>
            </a:pathLst>
          </a:custGeom>
          <a:ln w="33947">
            <a:solidFill>
              <a:srgbClr val="00AEEF"/>
            </a:solidFill>
          </a:ln>
        </p:spPr>
        <p:txBody>
          <a:bodyPr wrap="square" lIns="0" tIns="0" rIns="0" bIns="0" rtlCol="0"/>
          <a:lstStyle/>
          <a:p>
            <a:endParaRPr dirty="0"/>
          </a:p>
        </p:txBody>
      </p:sp>
      <p:sp>
        <p:nvSpPr>
          <p:cNvPr id="18" name="object 18"/>
          <p:cNvSpPr/>
          <p:nvPr/>
        </p:nvSpPr>
        <p:spPr>
          <a:xfrm>
            <a:off x="974265" y="2432084"/>
            <a:ext cx="0" cy="0"/>
          </a:xfrm>
          <a:custGeom>
            <a:avLst/>
            <a:gdLst/>
            <a:ahLst/>
            <a:cxnLst/>
            <a:rect l="l" t="t" r="r" b="b"/>
            <a:pathLst>
              <a:path>
                <a:moveTo>
                  <a:pt x="0" y="0"/>
                </a:moveTo>
                <a:lnTo>
                  <a:pt x="0" y="0"/>
                </a:lnTo>
              </a:path>
            </a:pathLst>
          </a:custGeom>
          <a:ln w="33947">
            <a:solidFill>
              <a:srgbClr val="00AEEF"/>
            </a:solidFill>
          </a:ln>
        </p:spPr>
        <p:txBody>
          <a:bodyPr wrap="square" lIns="0" tIns="0" rIns="0" bIns="0" rtlCol="0"/>
          <a:lstStyle/>
          <a:p>
            <a:endParaRPr dirty="0"/>
          </a:p>
        </p:txBody>
      </p:sp>
      <p:sp>
        <p:nvSpPr>
          <p:cNvPr id="19" name="object 19"/>
          <p:cNvSpPr/>
          <p:nvPr/>
        </p:nvSpPr>
        <p:spPr>
          <a:xfrm>
            <a:off x="974265" y="3098809"/>
            <a:ext cx="0" cy="0"/>
          </a:xfrm>
          <a:custGeom>
            <a:avLst/>
            <a:gdLst/>
            <a:ahLst/>
            <a:cxnLst/>
            <a:rect l="l" t="t" r="r" b="b"/>
            <a:pathLst>
              <a:path>
                <a:moveTo>
                  <a:pt x="0" y="0"/>
                </a:moveTo>
                <a:lnTo>
                  <a:pt x="0" y="0"/>
                </a:lnTo>
              </a:path>
            </a:pathLst>
          </a:custGeom>
          <a:ln w="33947">
            <a:solidFill>
              <a:srgbClr val="00AEEF"/>
            </a:solidFill>
          </a:ln>
        </p:spPr>
        <p:txBody>
          <a:bodyPr wrap="square" lIns="0" tIns="0" rIns="0" bIns="0" rtlCol="0"/>
          <a:lstStyle/>
          <a:p>
            <a:endParaRPr dirty="0"/>
          </a:p>
        </p:txBody>
      </p:sp>
      <p:sp>
        <p:nvSpPr>
          <p:cNvPr id="26" name="object 26"/>
          <p:cNvSpPr txBox="1"/>
          <p:nvPr/>
        </p:nvSpPr>
        <p:spPr>
          <a:xfrm>
            <a:off x="5685314" y="1781137"/>
            <a:ext cx="3454876" cy="494559"/>
          </a:xfrm>
          <a:prstGeom prst="rect">
            <a:avLst/>
          </a:prstGeom>
        </p:spPr>
        <p:txBody>
          <a:bodyPr vert="horz" wrap="square" lIns="0" tIns="8255" rIns="0" bIns="0" rtlCol="0">
            <a:spAutoFit/>
          </a:bodyPr>
          <a:lstStyle/>
          <a:p>
            <a:pPr marL="12700" marR="5080">
              <a:lnSpc>
                <a:spcPct val="101699"/>
              </a:lnSpc>
              <a:spcBef>
                <a:spcPts val="65"/>
              </a:spcBef>
            </a:pPr>
            <a:r>
              <a:rPr lang="en-CA" sz="1600" spc="-5" dirty="0">
                <a:solidFill>
                  <a:srgbClr val="415568"/>
                </a:solidFill>
                <a:latin typeface="Arial"/>
                <a:cs typeface="Arial"/>
              </a:rPr>
              <a:t>Well </a:t>
            </a:r>
            <a:r>
              <a:rPr lang="en-CA" sz="1600" dirty="0">
                <a:solidFill>
                  <a:srgbClr val="415568"/>
                </a:solidFill>
                <a:latin typeface="Arial"/>
                <a:cs typeface="Arial"/>
              </a:rPr>
              <a:t>underway: </a:t>
            </a:r>
            <a:r>
              <a:rPr lang="en-CA" sz="1600" spc="-10" dirty="0">
                <a:solidFill>
                  <a:srgbClr val="415568"/>
                </a:solidFill>
                <a:latin typeface="Arial"/>
                <a:cs typeface="Arial"/>
              </a:rPr>
              <a:t>Have</a:t>
            </a:r>
            <a:r>
              <a:rPr lang="en-CA" sz="1600" spc="45" dirty="0">
                <a:solidFill>
                  <a:srgbClr val="415568"/>
                </a:solidFill>
                <a:latin typeface="Arial"/>
                <a:cs typeface="Arial"/>
              </a:rPr>
              <a:t> </a:t>
            </a:r>
            <a:r>
              <a:rPr lang="en-CA" sz="1600" spc="-5" dirty="0">
                <a:solidFill>
                  <a:srgbClr val="415568"/>
                </a:solidFill>
                <a:latin typeface="Arial"/>
                <a:cs typeface="Arial"/>
              </a:rPr>
              <a:t>proven</a:t>
            </a:r>
            <a:r>
              <a:rPr lang="en-CA" sz="1600" dirty="0">
                <a:latin typeface="Arial"/>
                <a:cs typeface="Arial"/>
              </a:rPr>
              <a:t> </a:t>
            </a:r>
            <a:r>
              <a:rPr sz="1600" spc="-5" dirty="0">
                <a:solidFill>
                  <a:srgbClr val="415568"/>
                </a:solidFill>
                <a:latin typeface="Arial"/>
                <a:cs typeface="Arial"/>
              </a:rPr>
              <a:t>BVT</a:t>
            </a:r>
            <a:r>
              <a:rPr lang="en-US" sz="1600" spc="-5" dirty="0">
                <a:solidFill>
                  <a:srgbClr val="415568"/>
                </a:solidFill>
                <a:latin typeface="Arial"/>
                <a:cs typeface="Arial"/>
              </a:rPr>
              <a:t> </a:t>
            </a:r>
            <a:r>
              <a:rPr sz="1600" dirty="0">
                <a:solidFill>
                  <a:srgbClr val="415568"/>
                </a:solidFill>
                <a:latin typeface="Arial"/>
                <a:cs typeface="Arial"/>
              </a:rPr>
              <a:t>fit </a:t>
            </a:r>
            <a:r>
              <a:rPr sz="1600" spc="-5" dirty="0">
                <a:solidFill>
                  <a:srgbClr val="415568"/>
                </a:solidFill>
                <a:latin typeface="Arial"/>
                <a:cs typeface="Arial"/>
              </a:rPr>
              <a:t>in </a:t>
            </a:r>
            <a:r>
              <a:rPr sz="1600" spc="5" dirty="0">
                <a:solidFill>
                  <a:srgbClr val="415568"/>
                </a:solidFill>
                <a:latin typeface="Arial"/>
                <a:cs typeface="Arial"/>
              </a:rPr>
              <a:t>large-scale </a:t>
            </a:r>
            <a:r>
              <a:rPr sz="1600" dirty="0">
                <a:solidFill>
                  <a:srgbClr val="415568"/>
                </a:solidFill>
                <a:latin typeface="Arial"/>
                <a:cs typeface="Arial"/>
              </a:rPr>
              <a:t>commercial agriculture</a:t>
            </a:r>
            <a:endParaRPr sz="1600" dirty="0">
              <a:latin typeface="Arial"/>
              <a:cs typeface="Arial"/>
            </a:endParaRPr>
          </a:p>
        </p:txBody>
      </p:sp>
      <p:sp>
        <p:nvSpPr>
          <p:cNvPr id="59" name="object 59"/>
          <p:cNvSpPr/>
          <p:nvPr/>
        </p:nvSpPr>
        <p:spPr>
          <a:xfrm>
            <a:off x="1437540" y="2765450"/>
            <a:ext cx="10033635" cy="0"/>
          </a:xfrm>
          <a:custGeom>
            <a:avLst/>
            <a:gdLst/>
            <a:ahLst/>
            <a:cxnLst/>
            <a:rect l="l" t="t" r="r" b="b"/>
            <a:pathLst>
              <a:path w="10033635">
                <a:moveTo>
                  <a:pt x="0" y="0"/>
                </a:moveTo>
                <a:lnTo>
                  <a:pt x="10033609" y="0"/>
                </a:lnTo>
              </a:path>
            </a:pathLst>
          </a:custGeom>
          <a:ln w="5321">
            <a:solidFill>
              <a:srgbClr val="95A1AB"/>
            </a:solidFill>
          </a:ln>
        </p:spPr>
        <p:txBody>
          <a:bodyPr wrap="square" lIns="0" tIns="0" rIns="0" bIns="0" rtlCol="0"/>
          <a:lstStyle/>
          <a:p>
            <a:endParaRPr dirty="0"/>
          </a:p>
        </p:txBody>
      </p:sp>
      <p:sp>
        <p:nvSpPr>
          <p:cNvPr id="76" name="object 76"/>
          <p:cNvSpPr txBox="1">
            <a:spLocks noGrp="1"/>
          </p:cNvSpPr>
          <p:nvPr>
            <p:ph type="title"/>
          </p:nvPr>
        </p:nvSpPr>
        <p:spPr>
          <a:xfrm>
            <a:off x="0" y="320154"/>
            <a:ext cx="12192000" cy="577081"/>
          </a:xfrm>
          <a:prstGeom prst="rect">
            <a:avLst/>
          </a:prstGeom>
        </p:spPr>
        <p:txBody>
          <a:bodyPr vert="horz" wrap="square" lIns="0" tIns="63500" rIns="0" bIns="0" rtlCol="0">
            <a:spAutoFit/>
          </a:bodyPr>
          <a:lstStyle/>
          <a:p>
            <a:pPr marR="5080" algn="ctr">
              <a:lnSpc>
                <a:spcPts val="4000"/>
              </a:lnSpc>
              <a:spcBef>
                <a:spcPts val="500"/>
              </a:spcBef>
            </a:pPr>
            <a:r>
              <a:rPr lang="en-CA" spc="-5" dirty="0">
                <a:solidFill>
                  <a:srgbClr val="0070C0"/>
                </a:solidFill>
              </a:rPr>
              <a:t>Commercialization in the US</a:t>
            </a:r>
            <a:endParaRPr lang="en-CA" spc="-35" dirty="0">
              <a:solidFill>
                <a:srgbClr val="0070C0"/>
              </a:solidFill>
            </a:endParaRPr>
          </a:p>
        </p:txBody>
      </p:sp>
      <p:sp>
        <p:nvSpPr>
          <p:cNvPr id="77" name="object 77"/>
          <p:cNvSpPr txBox="1"/>
          <p:nvPr/>
        </p:nvSpPr>
        <p:spPr>
          <a:xfrm>
            <a:off x="2743200" y="5665353"/>
            <a:ext cx="7800975" cy="527067"/>
          </a:xfrm>
          <a:prstGeom prst="rect">
            <a:avLst/>
          </a:prstGeom>
        </p:spPr>
        <p:txBody>
          <a:bodyPr vert="horz" wrap="square" lIns="0" tIns="11430" rIns="0" bIns="0" rtlCol="0">
            <a:spAutoFit/>
          </a:bodyPr>
          <a:lstStyle/>
          <a:p>
            <a:pPr marR="1113790" algn="ctr">
              <a:lnSpc>
                <a:spcPct val="100000"/>
              </a:lnSpc>
            </a:pPr>
            <a:r>
              <a:rPr sz="1700" b="1" spc="-25" dirty="0">
                <a:solidFill>
                  <a:srgbClr val="00AEEF"/>
                </a:solidFill>
                <a:latin typeface="Arial"/>
                <a:cs typeface="Arial"/>
              </a:rPr>
              <a:t>2012 </a:t>
            </a:r>
            <a:r>
              <a:rPr sz="1700" b="1" dirty="0">
                <a:solidFill>
                  <a:srgbClr val="00AEEF"/>
                </a:solidFill>
                <a:latin typeface="Arial"/>
                <a:cs typeface="Arial"/>
              </a:rPr>
              <a:t>– </a:t>
            </a:r>
            <a:r>
              <a:rPr sz="1700" b="1" spc="-25" dirty="0">
                <a:solidFill>
                  <a:srgbClr val="00AEEF"/>
                </a:solidFill>
                <a:latin typeface="Arial"/>
                <a:cs typeface="Arial"/>
              </a:rPr>
              <a:t>202</a:t>
            </a:r>
            <a:r>
              <a:rPr lang="en-US" sz="1700" b="1" spc="-25" dirty="0">
                <a:solidFill>
                  <a:srgbClr val="00AEEF"/>
                </a:solidFill>
                <a:latin typeface="Arial"/>
                <a:cs typeface="Arial"/>
              </a:rPr>
              <a:t>3</a:t>
            </a:r>
            <a:r>
              <a:rPr sz="1700" b="1" spc="-25" dirty="0">
                <a:solidFill>
                  <a:srgbClr val="00AEEF"/>
                </a:solidFill>
                <a:latin typeface="Arial"/>
                <a:cs typeface="Arial"/>
              </a:rPr>
              <a:t>: </a:t>
            </a:r>
            <a:r>
              <a:rPr sz="1700" b="1" spc="5" dirty="0">
                <a:solidFill>
                  <a:srgbClr val="00AEEF"/>
                </a:solidFill>
                <a:latin typeface="Arial"/>
                <a:cs typeface="Arial"/>
              </a:rPr>
              <a:t>Built Solid Foundation to </a:t>
            </a:r>
            <a:r>
              <a:rPr sz="1700" b="1" spc="-10" dirty="0">
                <a:solidFill>
                  <a:srgbClr val="00AEEF"/>
                </a:solidFill>
                <a:latin typeface="Arial"/>
                <a:cs typeface="Arial"/>
              </a:rPr>
              <a:t>Fuel</a:t>
            </a:r>
            <a:r>
              <a:rPr sz="1700" b="1" spc="260" dirty="0">
                <a:solidFill>
                  <a:srgbClr val="00AEEF"/>
                </a:solidFill>
                <a:latin typeface="Arial"/>
                <a:cs typeface="Arial"/>
              </a:rPr>
              <a:t> </a:t>
            </a:r>
            <a:r>
              <a:rPr sz="1700" b="1" spc="15" dirty="0">
                <a:solidFill>
                  <a:srgbClr val="00AEEF"/>
                </a:solidFill>
                <a:latin typeface="Arial"/>
                <a:cs typeface="Arial"/>
              </a:rPr>
              <a:t>Growth</a:t>
            </a:r>
            <a:endParaRPr sz="1700" dirty="0">
              <a:latin typeface="Arial"/>
              <a:cs typeface="Arial"/>
            </a:endParaRPr>
          </a:p>
          <a:p>
            <a:pPr marR="1114425" algn="ctr">
              <a:lnSpc>
                <a:spcPct val="100000"/>
              </a:lnSpc>
              <a:spcBef>
                <a:spcPts val="310"/>
              </a:spcBef>
            </a:pPr>
            <a:r>
              <a:rPr sz="1400" spc="-5" dirty="0">
                <a:solidFill>
                  <a:srgbClr val="00AEEF"/>
                </a:solidFill>
                <a:latin typeface="Arial"/>
                <a:cs typeface="Arial"/>
              </a:rPr>
              <a:t>Patents, </a:t>
            </a:r>
            <a:r>
              <a:rPr sz="1400" dirty="0">
                <a:solidFill>
                  <a:srgbClr val="00AEEF"/>
                </a:solidFill>
                <a:latin typeface="Arial"/>
                <a:cs typeface="Arial"/>
              </a:rPr>
              <a:t>Registration, </a:t>
            </a:r>
            <a:r>
              <a:rPr sz="1400" spc="-10" dirty="0">
                <a:solidFill>
                  <a:srgbClr val="00AEEF"/>
                </a:solidFill>
                <a:latin typeface="Arial"/>
                <a:cs typeface="Arial"/>
              </a:rPr>
              <a:t>Technical </a:t>
            </a:r>
            <a:r>
              <a:rPr sz="1400" spc="-5" dirty="0">
                <a:solidFill>
                  <a:srgbClr val="00AEEF"/>
                </a:solidFill>
                <a:latin typeface="Arial"/>
                <a:cs typeface="Arial"/>
              </a:rPr>
              <a:t>Validation, </a:t>
            </a:r>
            <a:r>
              <a:rPr sz="1400" dirty="0">
                <a:solidFill>
                  <a:srgbClr val="00AEEF"/>
                </a:solidFill>
                <a:latin typeface="Arial"/>
                <a:cs typeface="Arial"/>
              </a:rPr>
              <a:t>Commercial </a:t>
            </a:r>
            <a:r>
              <a:rPr sz="1400" spc="5" dirty="0">
                <a:solidFill>
                  <a:srgbClr val="00AEEF"/>
                </a:solidFill>
                <a:latin typeface="Arial"/>
                <a:cs typeface="Arial"/>
              </a:rPr>
              <a:t>Success, </a:t>
            </a:r>
            <a:r>
              <a:rPr sz="1400" dirty="0">
                <a:solidFill>
                  <a:srgbClr val="00AEEF"/>
                </a:solidFill>
                <a:latin typeface="Arial"/>
                <a:cs typeface="Arial"/>
              </a:rPr>
              <a:t>First</a:t>
            </a:r>
            <a:r>
              <a:rPr sz="1400" spc="200" dirty="0">
                <a:solidFill>
                  <a:srgbClr val="00AEEF"/>
                </a:solidFill>
                <a:latin typeface="Arial"/>
                <a:cs typeface="Arial"/>
              </a:rPr>
              <a:t> </a:t>
            </a:r>
            <a:r>
              <a:rPr sz="1400" spc="5" dirty="0">
                <a:solidFill>
                  <a:srgbClr val="00AEEF"/>
                </a:solidFill>
                <a:latin typeface="Arial"/>
                <a:cs typeface="Arial"/>
              </a:rPr>
              <a:t>Partnerships</a:t>
            </a:r>
            <a:endParaRPr sz="1400" dirty="0">
              <a:latin typeface="Arial"/>
              <a:cs typeface="Arial"/>
            </a:endParaRPr>
          </a:p>
        </p:txBody>
      </p:sp>
      <p:sp>
        <p:nvSpPr>
          <p:cNvPr id="78" name="object 78"/>
          <p:cNvSpPr/>
          <p:nvPr/>
        </p:nvSpPr>
        <p:spPr>
          <a:xfrm>
            <a:off x="614933" y="5581323"/>
            <a:ext cx="10959465" cy="0"/>
          </a:xfrm>
          <a:custGeom>
            <a:avLst/>
            <a:gdLst/>
            <a:ahLst/>
            <a:cxnLst/>
            <a:rect l="l" t="t" r="r" b="b"/>
            <a:pathLst>
              <a:path w="10959465">
                <a:moveTo>
                  <a:pt x="0" y="0"/>
                </a:moveTo>
                <a:lnTo>
                  <a:pt x="10959084" y="0"/>
                </a:lnTo>
              </a:path>
            </a:pathLst>
          </a:custGeom>
          <a:ln w="12700">
            <a:solidFill>
              <a:srgbClr val="00AEEF"/>
            </a:solidFill>
          </a:ln>
        </p:spPr>
        <p:txBody>
          <a:bodyPr wrap="square" lIns="0" tIns="0" rIns="0" bIns="0" rtlCol="0"/>
          <a:lstStyle/>
          <a:p>
            <a:endParaRPr dirty="0"/>
          </a:p>
        </p:txBody>
      </p:sp>
      <p:sp>
        <p:nvSpPr>
          <p:cNvPr id="79" name="object 79"/>
          <p:cNvSpPr/>
          <p:nvPr/>
        </p:nvSpPr>
        <p:spPr>
          <a:xfrm>
            <a:off x="614933" y="6248400"/>
            <a:ext cx="10959465" cy="0"/>
          </a:xfrm>
          <a:custGeom>
            <a:avLst/>
            <a:gdLst/>
            <a:ahLst/>
            <a:cxnLst/>
            <a:rect l="l" t="t" r="r" b="b"/>
            <a:pathLst>
              <a:path w="10959465">
                <a:moveTo>
                  <a:pt x="0" y="0"/>
                </a:moveTo>
                <a:lnTo>
                  <a:pt x="10959084" y="0"/>
                </a:lnTo>
              </a:path>
            </a:pathLst>
          </a:custGeom>
          <a:ln w="12700">
            <a:solidFill>
              <a:srgbClr val="00AEEF"/>
            </a:solidFill>
          </a:ln>
        </p:spPr>
        <p:txBody>
          <a:bodyPr wrap="square" lIns="0" tIns="0" rIns="0" bIns="0" rtlCol="0"/>
          <a:lstStyle/>
          <a:p>
            <a:endParaRPr dirty="0"/>
          </a:p>
        </p:txBody>
      </p:sp>
      <p:sp>
        <p:nvSpPr>
          <p:cNvPr id="80" name="object 80"/>
          <p:cNvSpPr txBox="1">
            <a:spLocks noGrp="1"/>
          </p:cNvSpPr>
          <p:nvPr>
            <p:ph type="ftr" sz="quarter" idx="5"/>
          </p:nvPr>
        </p:nvSpPr>
        <p:spPr>
          <a:xfrm>
            <a:off x="1217167" y="6307097"/>
            <a:ext cx="1371628"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82" name="object 82"/>
          <p:cNvSpPr txBox="1">
            <a:spLocks noGrp="1"/>
          </p:cNvSpPr>
          <p:nvPr>
            <p:ph type="sldNum" sz="quarter" idx="7"/>
          </p:nvPr>
        </p:nvSpPr>
        <p:spPr>
          <a:prstGeom prst="rect">
            <a:avLst/>
          </a:prstGeom>
        </p:spPr>
        <p:txBody>
          <a:bodyPr vert="horz" wrap="square" lIns="0" tIns="0" rIns="0" bIns="0" rtlCol="0">
            <a:spAutoFit/>
          </a:bodyPr>
          <a:lstStyle/>
          <a:p>
            <a:pPr marL="38100">
              <a:lnSpc>
                <a:spcPts val="1475"/>
              </a:lnSpc>
            </a:pPr>
            <a:fld id="{81D60167-4931-47E6-BA6A-407CBD079E47}" type="slidenum">
              <a:rPr spc="-5" dirty="0"/>
              <a:t>16</a:t>
            </a:fld>
            <a:endParaRPr spc="-5" dirty="0"/>
          </a:p>
        </p:txBody>
      </p:sp>
      <p:sp>
        <p:nvSpPr>
          <p:cNvPr id="72" name="TextBox 71">
            <a:extLst>
              <a:ext uri="{FF2B5EF4-FFF2-40B4-BE49-F238E27FC236}">
                <a16:creationId xmlns:a16="http://schemas.microsoft.com/office/drawing/2014/main" id="{CD5F3616-F627-43C8-B57A-918DE7ED8943}"/>
              </a:ext>
            </a:extLst>
          </p:cNvPr>
          <p:cNvSpPr txBox="1"/>
          <p:nvPr/>
        </p:nvSpPr>
        <p:spPr>
          <a:xfrm>
            <a:off x="10363200" y="1876738"/>
            <a:ext cx="1407758" cy="307777"/>
          </a:xfrm>
          <a:prstGeom prst="rect">
            <a:avLst/>
          </a:prstGeom>
          <a:noFill/>
        </p:spPr>
        <p:txBody>
          <a:bodyPr wrap="none" rtlCol="0">
            <a:spAutoFit/>
          </a:bodyPr>
          <a:lstStyle/>
          <a:p>
            <a:r>
              <a:rPr lang="en-US" sz="1400" b="1" dirty="0">
                <a:solidFill>
                  <a:srgbClr val="415568"/>
                </a:solidFill>
                <a:latin typeface="Arial" panose="020B0604020202020204" pitchFamily="34" charset="0"/>
                <a:cs typeface="Arial" panose="020B0604020202020204" pitchFamily="34" charset="0"/>
              </a:rPr>
              <a:t>$    250 million</a:t>
            </a:r>
          </a:p>
        </p:txBody>
      </p:sp>
      <p:sp>
        <p:nvSpPr>
          <p:cNvPr id="62" name="TextBox 61">
            <a:extLst>
              <a:ext uri="{FF2B5EF4-FFF2-40B4-BE49-F238E27FC236}">
                <a16:creationId xmlns:a16="http://schemas.microsoft.com/office/drawing/2014/main" id="{A0850484-494E-4884-AA0B-DBEC1275BF85}"/>
              </a:ext>
            </a:extLst>
          </p:cNvPr>
          <p:cNvSpPr txBox="1"/>
          <p:nvPr/>
        </p:nvSpPr>
        <p:spPr>
          <a:xfrm>
            <a:off x="10109507" y="913629"/>
            <a:ext cx="1766830" cy="523220"/>
          </a:xfrm>
          <a:prstGeom prst="rect">
            <a:avLst/>
          </a:prstGeom>
          <a:noFill/>
        </p:spPr>
        <p:txBody>
          <a:bodyPr wrap="none" rtlCol="0">
            <a:spAutoFit/>
          </a:bodyPr>
          <a:lstStyle/>
          <a:p>
            <a:pPr algn="ctr"/>
            <a:r>
              <a:rPr lang="en-US" sz="1400" b="1" dirty="0">
                <a:solidFill>
                  <a:srgbClr val="415568"/>
                </a:solidFill>
                <a:latin typeface="Arial" panose="020B0604020202020204" pitchFamily="34" charset="0"/>
                <a:cs typeface="Arial" panose="020B0604020202020204" pitchFamily="34" charset="0"/>
              </a:rPr>
              <a:t>BVT Target Market</a:t>
            </a:r>
          </a:p>
          <a:p>
            <a:pPr algn="ctr"/>
            <a:r>
              <a:rPr lang="en-US" sz="1400" b="1" dirty="0">
                <a:solidFill>
                  <a:srgbClr val="415568"/>
                </a:solidFill>
                <a:latin typeface="Arial" panose="020B0604020202020204" pitchFamily="34" charset="0"/>
                <a:cs typeface="Arial" panose="020B0604020202020204" pitchFamily="34" charset="0"/>
              </a:rPr>
              <a:t>CAD $4.3 Billion</a:t>
            </a:r>
          </a:p>
        </p:txBody>
      </p:sp>
      <p:cxnSp>
        <p:nvCxnSpPr>
          <p:cNvPr id="37" name="Straight Connector 36">
            <a:extLst>
              <a:ext uri="{FF2B5EF4-FFF2-40B4-BE49-F238E27FC236}">
                <a16:creationId xmlns:a16="http://schemas.microsoft.com/office/drawing/2014/main" id="{7AC4D9F4-EF39-4224-BDFB-C6ED2F0895B0}"/>
              </a:ext>
            </a:extLst>
          </p:cNvPr>
          <p:cNvCxnSpPr/>
          <p:nvPr/>
        </p:nvCxnSpPr>
        <p:spPr>
          <a:xfrm>
            <a:off x="10210800" y="1436849"/>
            <a:ext cx="1644698" cy="0"/>
          </a:xfrm>
          <a:prstGeom prst="line">
            <a:avLst/>
          </a:prstGeom>
          <a:ln w="19050">
            <a:solidFill>
              <a:srgbClr val="4155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348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bwMode="auto">
          <a:xfrm>
            <a:off x="304801" y="304800"/>
            <a:ext cx="11299238" cy="868363"/>
          </a:xfrm>
        </p:spPr>
        <p:txBody>
          <a:bodyPr wrap="square" numCol="1" anchorCtr="0" compatLnSpc="1">
            <a:prstTxWarp prst="textNoShape">
              <a:avLst/>
            </a:prstTxWarp>
            <a:noAutofit/>
          </a:bodyPr>
          <a:lstStyle/>
          <a:p>
            <a:pPr algn="ctr"/>
            <a:r>
              <a:rPr lang="en-US" altLang="en-US" spc="165" dirty="0">
                <a:solidFill>
                  <a:srgbClr val="0070C0"/>
                </a:solidFill>
                <a:ea typeface="+mn-ea"/>
              </a:rPr>
              <a:t>FY</a:t>
            </a:r>
            <a:r>
              <a:rPr lang="en-US" altLang="en-US" spc="165" dirty="0">
                <a:solidFill>
                  <a:srgbClr val="0070C0"/>
                </a:solidFill>
                <a:latin typeface="Arial"/>
                <a:ea typeface="+mn-ea"/>
                <a:cs typeface="Arial"/>
              </a:rPr>
              <a:t>2021: Significant Progress in 2021</a:t>
            </a:r>
          </a:p>
        </p:txBody>
      </p:sp>
      <p:sp>
        <p:nvSpPr>
          <p:cNvPr id="24" name="object 3">
            <a:extLst>
              <a:ext uri="{FF2B5EF4-FFF2-40B4-BE49-F238E27FC236}">
                <a16:creationId xmlns:a16="http://schemas.microsoft.com/office/drawing/2014/main" id="{64B8CD53-8FB6-455E-890C-9D81B5B74B74}"/>
              </a:ext>
            </a:extLst>
          </p:cNvPr>
          <p:cNvSpPr/>
          <p:nvPr/>
        </p:nvSpPr>
        <p:spPr>
          <a:xfrm>
            <a:off x="443483" y="6235727"/>
            <a:ext cx="544075" cy="4127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object 2">
            <a:extLst>
              <a:ext uri="{FF2B5EF4-FFF2-40B4-BE49-F238E27FC236}">
                <a16:creationId xmlns:a16="http://schemas.microsoft.com/office/drawing/2014/main" id="{83EBB128-1C3C-465B-8AAC-14929582E0FC}"/>
              </a:ext>
            </a:extLst>
          </p:cNvPr>
          <p:cNvSpPr txBox="1"/>
          <p:nvPr/>
        </p:nvSpPr>
        <p:spPr>
          <a:xfrm>
            <a:off x="1217167" y="6311475"/>
            <a:ext cx="1373633" cy="318677"/>
          </a:xfrm>
          <a:prstGeom prst="rect">
            <a:avLst/>
          </a:prstGeom>
        </p:spPr>
        <p:txBody>
          <a:bodyPr vert="horz" wrap="square" lIns="0" tIns="9525" rIns="0" bIns="0" rtlCol="0">
            <a:spAutoFit/>
          </a:bodyPr>
          <a:lstStyle/>
          <a:p>
            <a:pPr marL="12700" marR="5080" lvl="0" indent="0" algn="l" defTabSz="914400" rtl="0" eaLnBrk="1" fontAlgn="auto" latinLnBrk="0" hangingPunct="1">
              <a:lnSpc>
                <a:spcPct val="103299"/>
              </a:lnSpc>
              <a:spcBef>
                <a:spcPts val="7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cs typeface="Montserrat-Light"/>
              </a:rPr>
              <a:t>Natural</a:t>
            </a:r>
            <a:r>
              <a:rPr kumimoji="0" sz="1000" b="0" i="0" u="none" strike="noStrike" kern="1200" cap="none" spc="-70" normalizeH="0" baseline="0" noProof="0" dirty="0">
                <a:ln>
                  <a:noFill/>
                </a:ln>
                <a:solidFill>
                  <a:srgbClr val="231F20"/>
                </a:solidFill>
                <a:effectLst/>
                <a:uLnTx/>
                <a:uFillTx/>
                <a:latin typeface="Montserrat-Light"/>
                <a:ea typeface="+mn-ea"/>
                <a:cs typeface="Montserrat-Light"/>
              </a:rPr>
              <a:t> </a:t>
            </a:r>
            <a:r>
              <a:rPr kumimoji="0" sz="1000" b="0" i="0" u="none" strike="noStrike" kern="1200" cap="none" spc="0" normalizeH="0" baseline="0" noProof="0" dirty="0">
                <a:ln>
                  <a:noFill/>
                </a:ln>
                <a:solidFill>
                  <a:srgbClr val="231F20"/>
                </a:solidFill>
                <a:effectLst/>
                <a:uLnTx/>
                <a:uFillTx/>
                <a:latin typeface="Montserrat-Light"/>
                <a:ea typeface="+mn-ea"/>
                <a:cs typeface="Montserrat-Light"/>
              </a:rPr>
              <a:t>Precision  Agriculture</a:t>
            </a:r>
            <a:endParaRPr kumimoji="0" sz="1000" b="0" i="0" u="none" strike="noStrike" kern="1200" cap="none" spc="0" normalizeH="0" baseline="0" noProof="0" dirty="0">
              <a:ln>
                <a:noFill/>
              </a:ln>
              <a:solidFill>
                <a:prstClr val="black"/>
              </a:solidFill>
              <a:effectLst/>
              <a:uLnTx/>
              <a:uFillTx/>
              <a:latin typeface="Montserrat-Light"/>
              <a:ea typeface="+mn-ea"/>
              <a:cs typeface="Montserrat-Light"/>
            </a:endParaRPr>
          </a:p>
        </p:txBody>
      </p:sp>
      <p:sp>
        <p:nvSpPr>
          <p:cNvPr id="46" name="object 11">
            <a:extLst>
              <a:ext uri="{FF2B5EF4-FFF2-40B4-BE49-F238E27FC236}">
                <a16:creationId xmlns:a16="http://schemas.microsoft.com/office/drawing/2014/main" id="{364BB4FF-82F8-4168-A83B-8B4EF0F95A2D}"/>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sz="1250" b="1" i="0" u="none" strike="noStrike" kern="1200" cap="none" spc="-5" normalizeH="0" baseline="0" noProof="0" dirty="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17</a:t>
            </a:fld>
            <a:endParaRPr kumimoji="0" sz="1250" b="1" i="0" u="none" strike="noStrike" kern="1200" cap="none" spc="-5" normalizeH="0" baseline="0" noProof="0" dirty="0">
              <a:ln>
                <a:noFill/>
              </a:ln>
              <a:solidFill>
                <a:srgbClr val="8DC63F"/>
              </a:solidFill>
              <a:effectLst/>
              <a:uLnTx/>
              <a:uFillTx/>
              <a:latin typeface="Arial"/>
              <a:ea typeface="+mn-ea"/>
              <a:cs typeface="Arial"/>
            </a:endParaRPr>
          </a:p>
        </p:txBody>
      </p:sp>
      <p:sp>
        <p:nvSpPr>
          <p:cNvPr id="47" name="object 10">
            <a:extLst>
              <a:ext uri="{FF2B5EF4-FFF2-40B4-BE49-F238E27FC236}">
                <a16:creationId xmlns:a16="http://schemas.microsoft.com/office/drawing/2014/main" id="{4149A8FE-8C69-4F1F-B8C8-C6956C51AA67}"/>
              </a:ext>
            </a:extLst>
          </p:cNvPr>
          <p:cNvSpPr txBox="1"/>
          <p:nvPr/>
        </p:nvSpPr>
        <p:spPr>
          <a:xfrm>
            <a:off x="1148673" y="1801872"/>
            <a:ext cx="2480310" cy="1889941"/>
          </a:xfrm>
          <a:prstGeom prst="rect">
            <a:avLst/>
          </a:prstGeom>
        </p:spPr>
        <p:txBody>
          <a:bodyPr vert="horz" wrap="square" lIns="0" tIns="17145" rIns="0" bIns="0" rtlCol="0">
            <a:spAutoFit/>
          </a:bodyPr>
          <a:lstStyle/>
          <a:p>
            <a:pPr marL="0" marR="0" lvl="0" indent="0" algn="ctr" defTabSz="457200" rtl="0" eaLnBrk="0" fontAlgn="base" latinLnBrk="0" hangingPunct="0">
              <a:lnSpc>
                <a:spcPct val="100000"/>
              </a:lnSpc>
              <a:spcBef>
                <a:spcPts val="135"/>
              </a:spcBef>
              <a:spcAft>
                <a:spcPct val="0"/>
              </a:spcAft>
              <a:buClrTx/>
              <a:buSzTx/>
              <a:buFontTx/>
              <a:buNone/>
              <a:tabLst/>
              <a:defRPr/>
            </a:pPr>
            <a:r>
              <a:rPr kumimoji="0" sz="7950" b="1" i="0" u="none" strike="noStrike" kern="1200" cap="none" spc="15" normalizeH="0" baseline="0" noProof="0" dirty="0">
                <a:ln>
                  <a:noFill/>
                </a:ln>
                <a:solidFill>
                  <a:srgbClr val="3BA362"/>
                </a:solidFill>
                <a:effectLst/>
                <a:uLnTx/>
                <a:uFillTx/>
                <a:latin typeface="Arial"/>
                <a:ea typeface="+mn-ea"/>
                <a:cs typeface="Arial"/>
              </a:rPr>
              <a:t>+47</a:t>
            </a:r>
            <a:r>
              <a:rPr kumimoji="0" sz="6975" b="1" i="0" u="none" strike="noStrike" kern="1200" cap="none" spc="22" normalizeH="0" baseline="31660" noProof="0" dirty="0">
                <a:ln>
                  <a:noFill/>
                </a:ln>
                <a:solidFill>
                  <a:srgbClr val="3BA362"/>
                </a:solidFill>
                <a:effectLst/>
                <a:uLnTx/>
                <a:uFillTx/>
                <a:latin typeface="Arial"/>
                <a:ea typeface="+mn-ea"/>
                <a:cs typeface="Arial"/>
              </a:rPr>
              <a:t>%</a:t>
            </a:r>
            <a:endParaRPr kumimoji="0" sz="6975" b="0" i="0" u="none" strike="noStrike" kern="1200" cap="none" spc="0" normalizeH="0" baseline="31660" noProof="0" dirty="0">
              <a:ln>
                <a:noFill/>
              </a:ln>
              <a:solidFill>
                <a:prstClr val="black"/>
              </a:solidFill>
              <a:effectLst/>
              <a:uLnTx/>
              <a:uFillTx/>
              <a:latin typeface="Arial"/>
              <a:ea typeface="+mn-ea"/>
              <a:cs typeface="Arial"/>
            </a:endParaRPr>
          </a:p>
          <a:p>
            <a:pPr marL="38100" marR="30480" lvl="0" indent="0" algn="ctr" defTabSz="457200" rtl="0" eaLnBrk="0" fontAlgn="base" latinLnBrk="0" hangingPunct="0">
              <a:lnSpc>
                <a:spcPct val="110900"/>
              </a:lnSpc>
              <a:spcBef>
                <a:spcPts val="3055"/>
              </a:spcBef>
              <a:spcAft>
                <a:spcPct val="0"/>
              </a:spcAft>
              <a:buClrTx/>
              <a:buSzTx/>
              <a:buFontTx/>
              <a:buNone/>
              <a:tabLst/>
              <a:defRPr/>
            </a:pPr>
            <a:r>
              <a:rPr kumimoji="0" sz="1600" b="0" i="0" u="none" strike="noStrike" kern="1200" cap="none" spc="20" normalizeH="0" baseline="0" noProof="0" dirty="0">
                <a:ln>
                  <a:noFill/>
                </a:ln>
                <a:solidFill>
                  <a:srgbClr val="415568"/>
                </a:solidFill>
                <a:effectLst/>
                <a:uLnTx/>
                <a:uFillTx/>
                <a:latin typeface="Arial"/>
                <a:ea typeface="+mn-ea"/>
                <a:cs typeface="Arial"/>
              </a:rPr>
              <a:t>Revenue growth </a:t>
            </a:r>
            <a:r>
              <a:rPr kumimoji="0" sz="1600" b="0" i="0" u="none" strike="noStrike" kern="1200" cap="none" spc="15" normalizeH="0" baseline="0" noProof="0" dirty="0">
                <a:ln>
                  <a:noFill/>
                </a:ln>
                <a:solidFill>
                  <a:srgbClr val="415568"/>
                </a:solidFill>
                <a:effectLst/>
                <a:uLnTx/>
                <a:uFillTx/>
                <a:latin typeface="Arial"/>
                <a:ea typeface="+mn-ea"/>
                <a:cs typeface="Arial"/>
              </a:rPr>
              <a:t>(in </a:t>
            </a:r>
            <a:r>
              <a:rPr kumimoji="0" sz="1600" b="0" i="0" u="none" strike="noStrike" kern="1200" cap="none" spc="25" normalizeH="0" baseline="0" noProof="0" dirty="0">
                <a:ln>
                  <a:noFill/>
                </a:ln>
                <a:solidFill>
                  <a:srgbClr val="415568"/>
                </a:solidFill>
                <a:effectLst/>
                <a:uLnTx/>
                <a:uFillTx/>
                <a:latin typeface="Arial"/>
                <a:ea typeface="+mn-ea"/>
                <a:cs typeface="Arial"/>
              </a:rPr>
              <a:t>USD)</a:t>
            </a:r>
            <a:endParaRPr kumimoji="0" sz="1600" b="0" i="0" u="none" strike="noStrike" kern="1200" cap="none" spc="0" normalizeH="0" baseline="0" noProof="0" dirty="0">
              <a:ln>
                <a:noFill/>
              </a:ln>
              <a:solidFill>
                <a:srgbClr val="415568"/>
              </a:solidFill>
              <a:effectLst/>
              <a:uLnTx/>
              <a:uFillTx/>
              <a:latin typeface="Arial"/>
              <a:ea typeface="+mn-ea"/>
              <a:cs typeface="Arial"/>
            </a:endParaRPr>
          </a:p>
        </p:txBody>
      </p:sp>
      <p:sp>
        <p:nvSpPr>
          <p:cNvPr id="87" name="object 11">
            <a:extLst>
              <a:ext uri="{FF2B5EF4-FFF2-40B4-BE49-F238E27FC236}">
                <a16:creationId xmlns:a16="http://schemas.microsoft.com/office/drawing/2014/main" id="{350740F9-E3F9-427F-8028-724E94DCFCBA}"/>
              </a:ext>
            </a:extLst>
          </p:cNvPr>
          <p:cNvSpPr/>
          <p:nvPr/>
        </p:nvSpPr>
        <p:spPr>
          <a:xfrm>
            <a:off x="1121208" y="3117910"/>
            <a:ext cx="2531745" cy="107950"/>
          </a:xfrm>
          <a:custGeom>
            <a:avLst/>
            <a:gdLst/>
            <a:ahLst/>
            <a:cxnLst/>
            <a:rect l="l" t="t" r="r" b="b"/>
            <a:pathLst>
              <a:path w="2531745" h="107950">
                <a:moveTo>
                  <a:pt x="0" y="0"/>
                </a:moveTo>
                <a:lnTo>
                  <a:pt x="1048981" y="0"/>
                </a:lnTo>
                <a:lnTo>
                  <a:pt x="1259649" y="107797"/>
                </a:lnTo>
                <a:lnTo>
                  <a:pt x="1472857" y="0"/>
                </a:lnTo>
                <a:lnTo>
                  <a:pt x="2531503" y="0"/>
                </a:lnTo>
              </a:path>
            </a:pathLst>
          </a:custGeom>
          <a:ln w="33807">
            <a:solidFill>
              <a:srgbClr val="00AEEF"/>
            </a:solidFill>
          </a:ln>
        </p:spPr>
        <p:txBody>
          <a:bodyPr wrap="square" lIns="0" tIns="0" rIns="0" bIns="0" rtlCol="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8" name="object 12">
            <a:extLst>
              <a:ext uri="{FF2B5EF4-FFF2-40B4-BE49-F238E27FC236}">
                <a16:creationId xmlns:a16="http://schemas.microsoft.com/office/drawing/2014/main" id="{38A5BE22-0D97-4ED4-BF28-AB7F47523EC1}"/>
              </a:ext>
            </a:extLst>
          </p:cNvPr>
          <p:cNvSpPr txBox="1"/>
          <p:nvPr/>
        </p:nvSpPr>
        <p:spPr>
          <a:xfrm>
            <a:off x="5221569" y="1801872"/>
            <a:ext cx="1744980" cy="2170430"/>
          </a:xfrm>
          <a:prstGeom prst="rect">
            <a:avLst/>
          </a:prstGeom>
        </p:spPr>
        <p:txBody>
          <a:bodyPr vert="horz" wrap="square" lIns="0" tIns="17145" rIns="0" bIns="0" rtlCol="0">
            <a:spAutoFit/>
          </a:bodyPr>
          <a:lstStyle/>
          <a:p>
            <a:pPr marL="0" marR="0" lvl="0" indent="0" algn="ctr" defTabSz="457200" rtl="0" eaLnBrk="0" fontAlgn="base" latinLnBrk="0" hangingPunct="0">
              <a:lnSpc>
                <a:spcPct val="100000"/>
              </a:lnSpc>
              <a:spcBef>
                <a:spcPts val="135"/>
              </a:spcBef>
              <a:spcAft>
                <a:spcPct val="0"/>
              </a:spcAft>
              <a:buClrTx/>
              <a:buSzTx/>
              <a:buFontTx/>
              <a:buNone/>
              <a:tabLst/>
              <a:defRPr/>
            </a:pPr>
            <a:r>
              <a:rPr kumimoji="0" lang="en-US" sz="7950" b="1" i="0" u="none" strike="noStrike" kern="1200" cap="none" spc="15" normalizeH="0" baseline="0" noProof="0" dirty="0">
                <a:ln>
                  <a:noFill/>
                </a:ln>
                <a:solidFill>
                  <a:srgbClr val="3BA362"/>
                </a:solidFill>
                <a:effectLst/>
                <a:uLnTx/>
                <a:uFillTx/>
                <a:latin typeface="Arial"/>
                <a:ea typeface="+mn-ea"/>
                <a:cs typeface="Arial"/>
              </a:rPr>
              <a:t>~</a:t>
            </a:r>
            <a:r>
              <a:rPr kumimoji="0" sz="7950" b="1" i="0" u="none" strike="noStrike" kern="1200" cap="none" spc="15" normalizeH="0" baseline="0" noProof="0" dirty="0">
                <a:ln>
                  <a:noFill/>
                </a:ln>
                <a:solidFill>
                  <a:srgbClr val="3BA362"/>
                </a:solidFill>
                <a:effectLst/>
                <a:uLnTx/>
                <a:uFillTx/>
                <a:latin typeface="Arial"/>
                <a:ea typeface="+mn-ea"/>
                <a:cs typeface="Arial"/>
              </a:rPr>
              <a:t>40</a:t>
            </a:r>
            <a:endParaRPr kumimoji="0" sz="7950" b="0" i="0" u="none" strike="noStrike" kern="1200" cap="none" spc="0" normalizeH="0" baseline="0" noProof="0" dirty="0">
              <a:ln>
                <a:noFill/>
              </a:ln>
              <a:solidFill>
                <a:prstClr val="black"/>
              </a:solidFill>
              <a:effectLst/>
              <a:uLnTx/>
              <a:uFillTx/>
              <a:latin typeface="Arial"/>
              <a:ea typeface="+mn-ea"/>
              <a:cs typeface="Arial"/>
            </a:endParaRPr>
          </a:p>
          <a:p>
            <a:pPr marL="365760" marR="353695" lvl="0" indent="0" algn="ctr" defTabSz="457200" rtl="0" eaLnBrk="0" fontAlgn="base" latinLnBrk="0" hangingPunct="0">
              <a:lnSpc>
                <a:spcPct val="110900"/>
              </a:lnSpc>
              <a:spcBef>
                <a:spcPts val="3055"/>
              </a:spcBef>
              <a:spcAft>
                <a:spcPct val="0"/>
              </a:spcAft>
              <a:buClrTx/>
              <a:buSzTx/>
              <a:buFontTx/>
              <a:buNone/>
              <a:tabLst/>
              <a:defRPr/>
            </a:pPr>
            <a:r>
              <a:rPr kumimoji="0" sz="1600" b="0" i="0" u="none" strike="noStrike" kern="1200" cap="none" spc="25" normalizeH="0" baseline="0" noProof="0" dirty="0">
                <a:ln>
                  <a:noFill/>
                </a:ln>
                <a:solidFill>
                  <a:srgbClr val="415568"/>
                </a:solidFill>
                <a:effectLst/>
                <a:uLnTx/>
                <a:uFillTx/>
                <a:latin typeface="Arial"/>
                <a:ea typeface="+mn-ea"/>
                <a:cs typeface="Arial"/>
              </a:rPr>
              <a:t>Customers  overall</a:t>
            </a:r>
            <a:endParaRPr kumimoji="0" sz="1600" b="0" i="0" u="none" strike="noStrike" kern="1200" cap="none" spc="0" normalizeH="0" baseline="0" noProof="0" dirty="0">
              <a:ln>
                <a:noFill/>
              </a:ln>
              <a:solidFill>
                <a:srgbClr val="415568"/>
              </a:solidFill>
              <a:effectLst/>
              <a:uLnTx/>
              <a:uFillTx/>
              <a:latin typeface="Arial"/>
              <a:ea typeface="+mn-ea"/>
              <a:cs typeface="Arial"/>
            </a:endParaRPr>
          </a:p>
        </p:txBody>
      </p:sp>
      <p:sp>
        <p:nvSpPr>
          <p:cNvPr id="89" name="object 13">
            <a:extLst>
              <a:ext uri="{FF2B5EF4-FFF2-40B4-BE49-F238E27FC236}">
                <a16:creationId xmlns:a16="http://schemas.microsoft.com/office/drawing/2014/main" id="{9BC58168-7196-4F03-874F-EE30721F9231}"/>
              </a:ext>
            </a:extLst>
          </p:cNvPr>
          <p:cNvSpPr/>
          <p:nvPr/>
        </p:nvSpPr>
        <p:spPr>
          <a:xfrm>
            <a:off x="4828728" y="3117910"/>
            <a:ext cx="2531745" cy="107950"/>
          </a:xfrm>
          <a:custGeom>
            <a:avLst/>
            <a:gdLst/>
            <a:ahLst/>
            <a:cxnLst/>
            <a:rect l="l" t="t" r="r" b="b"/>
            <a:pathLst>
              <a:path w="2531745" h="107950">
                <a:moveTo>
                  <a:pt x="0" y="0"/>
                </a:moveTo>
                <a:lnTo>
                  <a:pt x="1048981" y="0"/>
                </a:lnTo>
                <a:lnTo>
                  <a:pt x="1259649" y="107797"/>
                </a:lnTo>
                <a:lnTo>
                  <a:pt x="1472857" y="0"/>
                </a:lnTo>
                <a:lnTo>
                  <a:pt x="2531503" y="0"/>
                </a:lnTo>
              </a:path>
            </a:pathLst>
          </a:custGeom>
          <a:ln w="33807">
            <a:solidFill>
              <a:srgbClr val="00AEEF"/>
            </a:solidFill>
          </a:ln>
        </p:spPr>
        <p:txBody>
          <a:bodyPr wrap="square" lIns="0" tIns="0" rIns="0" bIns="0" rtlCol="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0" name="object 14">
            <a:extLst>
              <a:ext uri="{FF2B5EF4-FFF2-40B4-BE49-F238E27FC236}">
                <a16:creationId xmlns:a16="http://schemas.microsoft.com/office/drawing/2014/main" id="{82C9784D-3156-4924-AAB1-1B5BE2FF48CB}"/>
              </a:ext>
            </a:extLst>
          </p:cNvPr>
          <p:cNvSpPr txBox="1"/>
          <p:nvPr/>
        </p:nvSpPr>
        <p:spPr>
          <a:xfrm>
            <a:off x="8654925" y="1801872"/>
            <a:ext cx="2294255" cy="2170430"/>
          </a:xfrm>
          <a:prstGeom prst="rect">
            <a:avLst/>
          </a:prstGeom>
        </p:spPr>
        <p:txBody>
          <a:bodyPr vert="horz" wrap="square" lIns="0" tIns="17145" rIns="0" bIns="0" rtlCol="0">
            <a:spAutoFit/>
          </a:bodyPr>
          <a:lstStyle/>
          <a:p>
            <a:pPr marL="0" marR="0" lvl="0" indent="0" algn="ctr" defTabSz="457200" rtl="0" eaLnBrk="0" fontAlgn="base" latinLnBrk="0" hangingPunct="0">
              <a:lnSpc>
                <a:spcPct val="100000"/>
              </a:lnSpc>
              <a:spcBef>
                <a:spcPts val="135"/>
              </a:spcBef>
              <a:spcAft>
                <a:spcPct val="0"/>
              </a:spcAft>
              <a:buClrTx/>
              <a:buSzTx/>
              <a:buFontTx/>
              <a:buNone/>
              <a:tabLst/>
              <a:defRPr/>
            </a:pPr>
            <a:r>
              <a:rPr kumimoji="0" sz="7950" b="1" i="0" u="none" strike="noStrike" kern="1200" cap="none" spc="10" normalizeH="0" baseline="0" noProof="0" dirty="0">
                <a:ln>
                  <a:noFill/>
                </a:ln>
                <a:solidFill>
                  <a:srgbClr val="3BA362"/>
                </a:solidFill>
                <a:effectLst/>
                <a:uLnTx/>
                <a:uFillTx/>
                <a:latin typeface="Arial"/>
                <a:ea typeface="+mn-ea"/>
                <a:cs typeface="Arial"/>
              </a:rPr>
              <a:t>100</a:t>
            </a:r>
            <a:r>
              <a:rPr kumimoji="0" sz="6975" b="1" i="0" u="none" strike="noStrike" kern="1200" cap="none" spc="15" normalizeH="0" baseline="31660" noProof="0" dirty="0">
                <a:ln>
                  <a:noFill/>
                </a:ln>
                <a:solidFill>
                  <a:srgbClr val="3BA362"/>
                </a:solidFill>
                <a:effectLst/>
                <a:uLnTx/>
                <a:uFillTx/>
                <a:latin typeface="Arial"/>
                <a:ea typeface="+mn-ea"/>
                <a:cs typeface="Arial"/>
              </a:rPr>
              <a:t>%</a:t>
            </a:r>
            <a:endParaRPr kumimoji="0" sz="6975" b="0" i="0" u="none" strike="noStrike" kern="1200" cap="none" spc="0" normalizeH="0" baseline="31660" noProof="0" dirty="0">
              <a:ln>
                <a:noFill/>
              </a:ln>
              <a:solidFill>
                <a:prstClr val="black"/>
              </a:solidFill>
              <a:effectLst/>
              <a:uLnTx/>
              <a:uFillTx/>
              <a:latin typeface="Arial"/>
              <a:ea typeface="+mn-ea"/>
              <a:cs typeface="Arial"/>
            </a:endParaRPr>
          </a:p>
          <a:p>
            <a:pPr marL="249554" marR="238760" lvl="0" indent="0" algn="ctr" defTabSz="457200" rtl="0" eaLnBrk="0" fontAlgn="base" latinLnBrk="0" hangingPunct="0">
              <a:lnSpc>
                <a:spcPct val="110900"/>
              </a:lnSpc>
              <a:spcBef>
                <a:spcPts val="3055"/>
              </a:spcBef>
              <a:spcAft>
                <a:spcPct val="0"/>
              </a:spcAft>
              <a:buClrTx/>
              <a:buSzTx/>
              <a:buFontTx/>
              <a:buNone/>
              <a:tabLst/>
              <a:defRPr/>
            </a:pPr>
            <a:r>
              <a:rPr kumimoji="0" sz="1600" b="0" i="0" u="none" strike="noStrike" kern="1200" cap="none" spc="20" normalizeH="0" baseline="0" noProof="0" dirty="0">
                <a:ln>
                  <a:noFill/>
                </a:ln>
                <a:solidFill>
                  <a:srgbClr val="415568"/>
                </a:solidFill>
                <a:effectLst/>
                <a:uLnTx/>
                <a:uFillTx/>
                <a:latin typeface="Arial"/>
                <a:ea typeface="+mn-ea"/>
                <a:cs typeface="Arial"/>
              </a:rPr>
              <a:t>Customer </a:t>
            </a:r>
            <a:r>
              <a:rPr kumimoji="0" sz="1600" b="0" i="0" u="none" strike="noStrike" kern="1200" cap="none" spc="25" normalizeH="0" baseline="0" noProof="0" dirty="0">
                <a:ln>
                  <a:noFill/>
                </a:ln>
                <a:solidFill>
                  <a:srgbClr val="415568"/>
                </a:solidFill>
                <a:effectLst/>
                <a:uLnTx/>
                <a:uFillTx/>
                <a:latin typeface="Arial"/>
                <a:ea typeface="+mn-ea"/>
                <a:cs typeface="Arial"/>
              </a:rPr>
              <a:t>retention  </a:t>
            </a:r>
            <a:r>
              <a:rPr kumimoji="0" sz="1600" b="0" i="0" u="none" strike="noStrike" kern="1200" cap="none" spc="10" normalizeH="0" baseline="0" noProof="0" dirty="0">
                <a:ln>
                  <a:noFill/>
                </a:ln>
                <a:solidFill>
                  <a:srgbClr val="415568"/>
                </a:solidFill>
                <a:effectLst/>
                <a:uLnTx/>
                <a:uFillTx/>
                <a:latin typeface="Arial"/>
                <a:ea typeface="+mn-ea"/>
                <a:cs typeface="Arial"/>
              </a:rPr>
              <a:t>in</a:t>
            </a:r>
            <a:r>
              <a:rPr kumimoji="0" sz="1600" b="0" i="0" u="none" strike="noStrike" kern="1200" cap="none" spc="50" normalizeH="0" baseline="0" noProof="0" dirty="0">
                <a:ln>
                  <a:noFill/>
                </a:ln>
                <a:solidFill>
                  <a:srgbClr val="415568"/>
                </a:solidFill>
                <a:effectLst/>
                <a:uLnTx/>
                <a:uFillTx/>
                <a:latin typeface="Arial"/>
                <a:ea typeface="+mn-ea"/>
                <a:cs typeface="Arial"/>
              </a:rPr>
              <a:t> </a:t>
            </a:r>
            <a:r>
              <a:rPr kumimoji="0" sz="1600" b="0" i="0" u="none" strike="noStrike" kern="1200" cap="none" spc="25" normalizeH="0" baseline="0" noProof="0" dirty="0">
                <a:ln>
                  <a:noFill/>
                </a:ln>
                <a:solidFill>
                  <a:srgbClr val="415568"/>
                </a:solidFill>
                <a:effectLst/>
                <a:uLnTx/>
                <a:uFillTx/>
                <a:latin typeface="Arial"/>
                <a:ea typeface="+mn-ea"/>
                <a:cs typeface="Arial"/>
              </a:rPr>
              <a:t>Georgia</a:t>
            </a:r>
            <a:endParaRPr kumimoji="0" sz="1600" b="0" i="0" u="none" strike="noStrike" kern="1200" cap="none" spc="0" normalizeH="0" baseline="0" noProof="0" dirty="0">
              <a:ln>
                <a:noFill/>
              </a:ln>
              <a:solidFill>
                <a:srgbClr val="415568"/>
              </a:solidFill>
              <a:effectLst/>
              <a:uLnTx/>
              <a:uFillTx/>
              <a:latin typeface="Arial"/>
              <a:ea typeface="+mn-ea"/>
              <a:cs typeface="Arial"/>
            </a:endParaRPr>
          </a:p>
        </p:txBody>
      </p:sp>
      <p:sp>
        <p:nvSpPr>
          <p:cNvPr id="91" name="object 15">
            <a:extLst>
              <a:ext uri="{FF2B5EF4-FFF2-40B4-BE49-F238E27FC236}">
                <a16:creationId xmlns:a16="http://schemas.microsoft.com/office/drawing/2014/main" id="{DE2CE1EB-173E-4E84-8083-03FA97170E95}"/>
              </a:ext>
            </a:extLst>
          </p:cNvPr>
          <p:cNvSpPr/>
          <p:nvPr/>
        </p:nvSpPr>
        <p:spPr>
          <a:xfrm>
            <a:off x="8536245" y="3117910"/>
            <a:ext cx="2531745" cy="107950"/>
          </a:xfrm>
          <a:custGeom>
            <a:avLst/>
            <a:gdLst/>
            <a:ahLst/>
            <a:cxnLst/>
            <a:rect l="l" t="t" r="r" b="b"/>
            <a:pathLst>
              <a:path w="2531745" h="107950">
                <a:moveTo>
                  <a:pt x="0" y="0"/>
                </a:moveTo>
                <a:lnTo>
                  <a:pt x="1048981" y="0"/>
                </a:lnTo>
                <a:lnTo>
                  <a:pt x="1259649" y="107797"/>
                </a:lnTo>
                <a:lnTo>
                  <a:pt x="1472857" y="0"/>
                </a:lnTo>
                <a:lnTo>
                  <a:pt x="2531503" y="0"/>
                </a:lnTo>
              </a:path>
            </a:pathLst>
          </a:custGeom>
          <a:ln w="33807">
            <a:solidFill>
              <a:srgbClr val="00AEEF"/>
            </a:solidFill>
          </a:ln>
        </p:spPr>
        <p:txBody>
          <a:bodyPr wrap="square" lIns="0" tIns="0" rIns="0" bIns="0" rtlCol="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 name="object 16">
            <a:extLst>
              <a:ext uri="{FF2B5EF4-FFF2-40B4-BE49-F238E27FC236}">
                <a16:creationId xmlns:a16="http://schemas.microsoft.com/office/drawing/2014/main" id="{B0EF9910-0764-4AC8-8956-363C05618D38}"/>
              </a:ext>
            </a:extLst>
          </p:cNvPr>
          <p:cNvSpPr/>
          <p:nvPr/>
        </p:nvSpPr>
        <p:spPr>
          <a:xfrm>
            <a:off x="7948235" y="2045413"/>
            <a:ext cx="0" cy="2002155"/>
          </a:xfrm>
          <a:custGeom>
            <a:avLst/>
            <a:gdLst/>
            <a:ahLst/>
            <a:cxnLst/>
            <a:rect l="l" t="t" r="r" b="b"/>
            <a:pathLst>
              <a:path h="2002154">
                <a:moveTo>
                  <a:pt x="0" y="0"/>
                </a:moveTo>
                <a:lnTo>
                  <a:pt x="0" y="2001812"/>
                </a:lnTo>
              </a:path>
            </a:pathLst>
          </a:custGeom>
          <a:ln w="5981">
            <a:solidFill>
              <a:srgbClr val="95A1AB"/>
            </a:solidFill>
          </a:ln>
        </p:spPr>
        <p:txBody>
          <a:bodyPr wrap="square" lIns="0" tIns="0" rIns="0" bIns="0" rtlCol="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3" name="object 17">
            <a:extLst>
              <a:ext uri="{FF2B5EF4-FFF2-40B4-BE49-F238E27FC236}">
                <a16:creationId xmlns:a16="http://schemas.microsoft.com/office/drawing/2014/main" id="{E3F78548-23DF-413D-BE4B-C7DC4E73580E}"/>
              </a:ext>
            </a:extLst>
          </p:cNvPr>
          <p:cNvSpPr/>
          <p:nvPr/>
        </p:nvSpPr>
        <p:spPr>
          <a:xfrm>
            <a:off x="4240716" y="2045413"/>
            <a:ext cx="0" cy="2002155"/>
          </a:xfrm>
          <a:custGeom>
            <a:avLst/>
            <a:gdLst/>
            <a:ahLst/>
            <a:cxnLst/>
            <a:rect l="l" t="t" r="r" b="b"/>
            <a:pathLst>
              <a:path h="2002154">
                <a:moveTo>
                  <a:pt x="0" y="0"/>
                </a:moveTo>
                <a:lnTo>
                  <a:pt x="0" y="2001812"/>
                </a:lnTo>
              </a:path>
            </a:pathLst>
          </a:custGeom>
          <a:ln w="5981">
            <a:solidFill>
              <a:srgbClr val="95A1AB"/>
            </a:solidFill>
          </a:ln>
        </p:spPr>
        <p:txBody>
          <a:bodyPr wrap="square" lIns="0" tIns="0" rIns="0" bIns="0" rtlCol="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4" name="object 18">
            <a:extLst>
              <a:ext uri="{FF2B5EF4-FFF2-40B4-BE49-F238E27FC236}">
                <a16:creationId xmlns:a16="http://schemas.microsoft.com/office/drawing/2014/main" id="{7D750A09-1171-48B9-A60C-4B6830B092EF}"/>
              </a:ext>
            </a:extLst>
          </p:cNvPr>
          <p:cNvSpPr txBox="1"/>
          <p:nvPr/>
        </p:nvSpPr>
        <p:spPr>
          <a:xfrm>
            <a:off x="8202130" y="5064936"/>
            <a:ext cx="2469650" cy="619785"/>
          </a:xfrm>
          <a:prstGeom prst="rect">
            <a:avLst/>
          </a:prstGeom>
        </p:spPr>
        <p:txBody>
          <a:bodyPr vert="horz" wrap="square" lIns="0" tIns="12700" rIns="0" bIns="0" rtlCol="0">
            <a:spAutoFit/>
          </a:bodyPr>
          <a:lstStyle/>
          <a:p>
            <a:pPr marL="12700" marR="5080" lvl="0" indent="0" algn="l" defTabSz="457200" rtl="0" eaLnBrk="0" fontAlgn="base" latinLnBrk="0" hangingPunct="0">
              <a:lnSpc>
                <a:spcPct val="110900"/>
              </a:lnSpc>
              <a:spcBef>
                <a:spcPts val="100"/>
              </a:spcBef>
              <a:spcAft>
                <a:spcPct val="0"/>
              </a:spcAft>
              <a:buClrTx/>
              <a:buSzTx/>
              <a:buFontTx/>
              <a:buNone/>
              <a:tabLst/>
              <a:defRPr/>
            </a:pPr>
            <a:r>
              <a:rPr kumimoji="0" sz="1850" b="0" i="0" u="none" strike="noStrike" kern="1200" cap="none" spc="30" normalizeH="0" baseline="0" noProof="0" dirty="0">
                <a:ln>
                  <a:noFill/>
                </a:ln>
                <a:solidFill>
                  <a:srgbClr val="415568"/>
                </a:solidFill>
                <a:effectLst/>
                <a:uLnTx/>
                <a:uFillTx/>
                <a:latin typeface="Arial"/>
                <a:ea typeface="+mn-ea"/>
                <a:cs typeface="Arial"/>
              </a:rPr>
              <a:t>California</a:t>
            </a:r>
            <a:r>
              <a:rPr kumimoji="0" sz="1850" b="0" i="0" u="none" strike="noStrike" kern="1200" cap="none" spc="-20" normalizeH="0" baseline="0" noProof="0" dirty="0">
                <a:ln>
                  <a:noFill/>
                </a:ln>
                <a:solidFill>
                  <a:srgbClr val="415568"/>
                </a:solidFill>
                <a:effectLst/>
                <a:uLnTx/>
                <a:uFillTx/>
                <a:latin typeface="Arial"/>
                <a:ea typeface="+mn-ea"/>
                <a:cs typeface="Arial"/>
              </a:rPr>
              <a:t> </a:t>
            </a:r>
            <a:br>
              <a:rPr kumimoji="0" lang="en-US" sz="1850" b="0" i="0" u="none" strike="noStrike" kern="1200" cap="none" spc="-20" normalizeH="0" baseline="0" noProof="0" dirty="0">
                <a:ln>
                  <a:noFill/>
                </a:ln>
                <a:solidFill>
                  <a:srgbClr val="415568"/>
                </a:solidFill>
                <a:effectLst/>
                <a:uLnTx/>
                <a:uFillTx/>
                <a:latin typeface="Arial"/>
                <a:ea typeface="+mn-ea"/>
                <a:cs typeface="Arial"/>
              </a:rPr>
            </a:br>
            <a:r>
              <a:rPr lang="en-US" sz="1850" spc="30" dirty="0">
                <a:solidFill>
                  <a:srgbClr val="415568"/>
                </a:solidFill>
                <a:latin typeface="Arial"/>
                <a:cs typeface="Arial"/>
              </a:rPr>
              <a:t>started</a:t>
            </a:r>
            <a:r>
              <a:rPr sz="1850" spc="30" dirty="0">
                <a:solidFill>
                  <a:srgbClr val="415568"/>
                </a:solidFill>
                <a:latin typeface="Arial"/>
                <a:cs typeface="Arial"/>
              </a:rPr>
              <a:t> opening up</a:t>
            </a:r>
          </a:p>
        </p:txBody>
      </p:sp>
      <p:sp>
        <p:nvSpPr>
          <p:cNvPr id="95" name="object 20">
            <a:extLst>
              <a:ext uri="{FF2B5EF4-FFF2-40B4-BE49-F238E27FC236}">
                <a16:creationId xmlns:a16="http://schemas.microsoft.com/office/drawing/2014/main" id="{D4A43F97-CBE5-4BA4-A647-B3F33E8DF354}"/>
              </a:ext>
            </a:extLst>
          </p:cNvPr>
          <p:cNvSpPr txBox="1"/>
          <p:nvPr/>
        </p:nvSpPr>
        <p:spPr>
          <a:xfrm>
            <a:off x="4810746" y="5064936"/>
            <a:ext cx="1445260" cy="650875"/>
          </a:xfrm>
          <a:prstGeom prst="rect">
            <a:avLst/>
          </a:prstGeom>
        </p:spPr>
        <p:txBody>
          <a:bodyPr vert="horz" wrap="square" lIns="0" tIns="43180" rIns="0" bIns="0" rtlCol="0">
            <a:spAutoFit/>
          </a:bodyPr>
          <a:lstStyle/>
          <a:p>
            <a:pPr marL="12700" marR="0" lvl="0" indent="0" algn="l" defTabSz="457200" rtl="0" eaLnBrk="0" fontAlgn="base" latinLnBrk="0" hangingPunct="0">
              <a:lnSpc>
                <a:spcPct val="100000"/>
              </a:lnSpc>
              <a:spcBef>
                <a:spcPts val="340"/>
              </a:spcBef>
              <a:spcAft>
                <a:spcPct val="0"/>
              </a:spcAft>
              <a:buClrTx/>
              <a:buSzTx/>
              <a:buFontTx/>
              <a:buNone/>
              <a:tabLst/>
              <a:defRPr/>
            </a:pPr>
            <a:r>
              <a:rPr kumimoji="0" sz="1850" b="0" i="0" u="none" strike="noStrike" kern="1200" cap="none" spc="25" normalizeH="0" baseline="0" noProof="0" dirty="0">
                <a:ln>
                  <a:noFill/>
                </a:ln>
                <a:solidFill>
                  <a:srgbClr val="415568"/>
                </a:solidFill>
                <a:effectLst/>
                <a:uLnTx/>
                <a:uFillTx/>
                <a:latin typeface="Arial"/>
                <a:ea typeface="+mn-ea"/>
                <a:cs typeface="Arial"/>
              </a:rPr>
              <a:t>Opened</a:t>
            </a:r>
            <a:r>
              <a:rPr kumimoji="0" sz="1850" b="0" i="0" u="none" strike="noStrike" kern="1200" cap="none" spc="55" normalizeH="0" baseline="0" noProof="0" dirty="0">
                <a:ln>
                  <a:noFill/>
                </a:ln>
                <a:solidFill>
                  <a:srgbClr val="415568"/>
                </a:solidFill>
                <a:effectLst/>
                <a:uLnTx/>
                <a:uFillTx/>
                <a:latin typeface="Arial"/>
                <a:ea typeface="+mn-ea"/>
                <a:cs typeface="Arial"/>
              </a:rPr>
              <a:t> </a:t>
            </a:r>
            <a:r>
              <a:rPr kumimoji="0" sz="1850" b="0" i="0" u="none" strike="noStrike" kern="1200" cap="none" spc="-5" normalizeH="0" baseline="0" noProof="0" dirty="0">
                <a:ln>
                  <a:noFill/>
                </a:ln>
                <a:solidFill>
                  <a:srgbClr val="415568"/>
                </a:solidFill>
                <a:effectLst/>
                <a:uLnTx/>
                <a:uFillTx/>
                <a:latin typeface="Arial"/>
                <a:ea typeface="+mn-ea"/>
                <a:cs typeface="Arial"/>
              </a:rPr>
              <a:t>6</a:t>
            </a:r>
            <a:endParaRPr kumimoji="0" sz="1850" b="0" i="0" u="none" strike="noStrike" kern="1200" cap="none" spc="0" normalizeH="0" baseline="0" noProof="0" dirty="0">
              <a:ln>
                <a:noFill/>
              </a:ln>
              <a:solidFill>
                <a:srgbClr val="415568"/>
              </a:solidFill>
              <a:effectLst/>
              <a:uLnTx/>
              <a:uFillTx/>
              <a:latin typeface="Arial"/>
              <a:ea typeface="+mn-ea"/>
              <a:cs typeface="Arial"/>
            </a:endParaRPr>
          </a:p>
          <a:p>
            <a:pPr marL="12700" marR="0" lvl="0" indent="0" algn="l" defTabSz="457200" rtl="0" eaLnBrk="0" fontAlgn="base" latinLnBrk="0" hangingPunct="0">
              <a:lnSpc>
                <a:spcPct val="100000"/>
              </a:lnSpc>
              <a:spcBef>
                <a:spcPts val="244"/>
              </a:spcBef>
              <a:spcAft>
                <a:spcPct val="0"/>
              </a:spcAft>
              <a:buClrTx/>
              <a:buSzTx/>
              <a:buFontTx/>
              <a:buNone/>
              <a:tabLst/>
              <a:defRPr/>
            </a:pPr>
            <a:r>
              <a:rPr kumimoji="0" sz="1850" b="0" i="0" u="none" strike="noStrike" kern="1200" cap="none" spc="20" normalizeH="0" baseline="0" noProof="0" dirty="0">
                <a:ln>
                  <a:noFill/>
                </a:ln>
                <a:solidFill>
                  <a:srgbClr val="415568"/>
                </a:solidFill>
                <a:effectLst/>
                <a:uLnTx/>
                <a:uFillTx/>
                <a:latin typeface="Arial"/>
                <a:ea typeface="+mn-ea"/>
                <a:cs typeface="Arial"/>
              </a:rPr>
              <a:t>New</a:t>
            </a:r>
            <a:r>
              <a:rPr kumimoji="0" sz="1850" b="0" i="0" u="none" strike="noStrike" kern="1200" cap="none" spc="5" normalizeH="0" baseline="0" noProof="0" dirty="0">
                <a:ln>
                  <a:noFill/>
                </a:ln>
                <a:solidFill>
                  <a:srgbClr val="415568"/>
                </a:solidFill>
                <a:effectLst/>
                <a:uLnTx/>
                <a:uFillTx/>
                <a:latin typeface="Arial"/>
                <a:ea typeface="+mn-ea"/>
                <a:cs typeface="Arial"/>
              </a:rPr>
              <a:t> </a:t>
            </a:r>
            <a:r>
              <a:rPr kumimoji="0" sz="1850" b="0" i="0" u="none" strike="noStrike" kern="1200" cap="none" spc="30" normalizeH="0" baseline="0" noProof="0" dirty="0">
                <a:ln>
                  <a:noFill/>
                </a:ln>
                <a:solidFill>
                  <a:srgbClr val="415568"/>
                </a:solidFill>
                <a:effectLst/>
                <a:uLnTx/>
                <a:uFillTx/>
                <a:latin typeface="Arial"/>
                <a:ea typeface="+mn-ea"/>
                <a:cs typeface="Arial"/>
              </a:rPr>
              <a:t>markets</a:t>
            </a:r>
            <a:endParaRPr kumimoji="0" sz="1850" b="0" i="0" u="none" strike="noStrike" kern="1200" cap="none" spc="0" normalizeH="0" baseline="0" noProof="0" dirty="0">
              <a:ln>
                <a:noFill/>
              </a:ln>
              <a:solidFill>
                <a:srgbClr val="415568"/>
              </a:solidFill>
              <a:effectLst/>
              <a:uLnTx/>
              <a:uFillTx/>
              <a:latin typeface="Arial"/>
              <a:ea typeface="+mn-ea"/>
              <a:cs typeface="Arial"/>
            </a:endParaRPr>
          </a:p>
        </p:txBody>
      </p:sp>
      <p:pic>
        <p:nvPicPr>
          <p:cNvPr id="96" name="Picture 95">
            <a:extLst>
              <a:ext uri="{FF2B5EF4-FFF2-40B4-BE49-F238E27FC236}">
                <a16:creationId xmlns:a16="http://schemas.microsoft.com/office/drawing/2014/main" id="{99EBAAD7-A564-4F87-86D0-34D7AEE182BE}"/>
              </a:ext>
            </a:extLst>
          </p:cNvPr>
          <p:cNvPicPr>
            <a:picLocks noChangeAspect="1"/>
          </p:cNvPicPr>
          <p:nvPr/>
        </p:nvPicPr>
        <p:blipFill>
          <a:blip r:embed="rId4"/>
          <a:stretch>
            <a:fillRect/>
          </a:stretch>
        </p:blipFill>
        <p:spPr>
          <a:xfrm>
            <a:off x="7114429" y="4545526"/>
            <a:ext cx="977900" cy="1600200"/>
          </a:xfrm>
          <a:prstGeom prst="rect">
            <a:avLst/>
          </a:prstGeom>
        </p:spPr>
      </p:pic>
      <p:pic>
        <p:nvPicPr>
          <p:cNvPr id="97" name="Picture 96">
            <a:extLst>
              <a:ext uri="{FF2B5EF4-FFF2-40B4-BE49-F238E27FC236}">
                <a16:creationId xmlns:a16="http://schemas.microsoft.com/office/drawing/2014/main" id="{25EC6635-826E-41A0-9A36-AC54C252A665}"/>
              </a:ext>
            </a:extLst>
          </p:cNvPr>
          <p:cNvPicPr>
            <a:picLocks noChangeAspect="1"/>
          </p:cNvPicPr>
          <p:nvPr/>
        </p:nvPicPr>
        <p:blipFill>
          <a:blip r:embed="rId5"/>
          <a:stretch>
            <a:fillRect/>
          </a:stretch>
        </p:blipFill>
        <p:spPr>
          <a:xfrm>
            <a:off x="3671378" y="4738759"/>
            <a:ext cx="863600" cy="1257300"/>
          </a:xfrm>
          <a:prstGeom prst="rect">
            <a:avLst/>
          </a:prstGeom>
        </p:spPr>
      </p:pic>
    </p:spTree>
    <p:extLst>
      <p:ext uri="{BB962C8B-B14F-4D97-AF65-F5344CB8AC3E}">
        <p14:creationId xmlns:p14="http://schemas.microsoft.com/office/powerpoint/2010/main" val="152673714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bwMode="auto">
          <a:xfrm>
            <a:off x="304801" y="321632"/>
            <a:ext cx="11299238" cy="868363"/>
          </a:xfrm>
        </p:spPr>
        <p:txBody>
          <a:bodyPr wrap="square" numCol="1" anchorCtr="0" compatLnSpc="1">
            <a:prstTxWarp prst="textNoShape">
              <a:avLst/>
            </a:prstTxWarp>
            <a:noAutofit/>
          </a:bodyPr>
          <a:lstStyle/>
          <a:p>
            <a:pPr algn="ctr"/>
            <a:r>
              <a:rPr lang="en-US" altLang="en-US" spc="165" dirty="0">
                <a:solidFill>
                  <a:srgbClr val="0070C0"/>
                </a:solidFill>
                <a:ea typeface="+mn-ea"/>
              </a:rPr>
              <a:t>FY</a:t>
            </a:r>
            <a:r>
              <a:rPr lang="en-US" altLang="en-US" spc="165" dirty="0">
                <a:solidFill>
                  <a:srgbClr val="0070C0"/>
                </a:solidFill>
                <a:latin typeface="Arial"/>
                <a:ea typeface="+mn-ea"/>
                <a:cs typeface="Arial"/>
              </a:rPr>
              <a:t>2022: Continued High Growth</a:t>
            </a:r>
            <a:br>
              <a:rPr lang="en-US" altLang="en-US" spc="165" dirty="0">
                <a:solidFill>
                  <a:srgbClr val="0070C0"/>
                </a:solidFill>
                <a:latin typeface="Arial"/>
                <a:ea typeface="+mn-ea"/>
                <a:cs typeface="Arial"/>
              </a:rPr>
            </a:br>
            <a:endParaRPr lang="en-US" altLang="en-US" spc="165" dirty="0">
              <a:solidFill>
                <a:srgbClr val="0070C0"/>
              </a:solidFill>
              <a:latin typeface="Arial"/>
              <a:ea typeface="+mn-ea"/>
              <a:cs typeface="Arial"/>
            </a:endParaRPr>
          </a:p>
        </p:txBody>
      </p:sp>
      <p:sp>
        <p:nvSpPr>
          <p:cNvPr id="24" name="object 3">
            <a:extLst>
              <a:ext uri="{FF2B5EF4-FFF2-40B4-BE49-F238E27FC236}">
                <a16:creationId xmlns:a16="http://schemas.microsoft.com/office/drawing/2014/main" id="{64B8CD53-8FB6-455E-890C-9D81B5B74B74}"/>
              </a:ext>
            </a:extLst>
          </p:cNvPr>
          <p:cNvSpPr/>
          <p:nvPr/>
        </p:nvSpPr>
        <p:spPr>
          <a:xfrm>
            <a:off x="443483" y="6235727"/>
            <a:ext cx="544075" cy="4127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object 2">
            <a:extLst>
              <a:ext uri="{FF2B5EF4-FFF2-40B4-BE49-F238E27FC236}">
                <a16:creationId xmlns:a16="http://schemas.microsoft.com/office/drawing/2014/main" id="{83EBB128-1C3C-465B-8AAC-14929582E0FC}"/>
              </a:ext>
            </a:extLst>
          </p:cNvPr>
          <p:cNvSpPr txBox="1"/>
          <p:nvPr/>
        </p:nvSpPr>
        <p:spPr>
          <a:xfrm>
            <a:off x="1217167" y="6311475"/>
            <a:ext cx="1373633" cy="318677"/>
          </a:xfrm>
          <a:prstGeom prst="rect">
            <a:avLst/>
          </a:prstGeom>
        </p:spPr>
        <p:txBody>
          <a:bodyPr vert="horz" wrap="square" lIns="0" tIns="9525" rIns="0" bIns="0" rtlCol="0">
            <a:spAutoFit/>
          </a:bodyPr>
          <a:lstStyle/>
          <a:p>
            <a:pPr marL="12700" marR="5080" lvl="0" indent="0" algn="l" defTabSz="914400" rtl="0" eaLnBrk="1" fontAlgn="auto" latinLnBrk="0" hangingPunct="1">
              <a:lnSpc>
                <a:spcPct val="103299"/>
              </a:lnSpc>
              <a:spcBef>
                <a:spcPts val="7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cs typeface="Montserrat-Light"/>
              </a:rPr>
              <a:t>Natural</a:t>
            </a:r>
            <a:r>
              <a:rPr kumimoji="0" sz="1000" b="0" i="0" u="none" strike="noStrike" kern="1200" cap="none" spc="-70" normalizeH="0" baseline="0" noProof="0" dirty="0">
                <a:ln>
                  <a:noFill/>
                </a:ln>
                <a:solidFill>
                  <a:srgbClr val="231F20"/>
                </a:solidFill>
                <a:effectLst/>
                <a:uLnTx/>
                <a:uFillTx/>
                <a:latin typeface="Montserrat-Light"/>
                <a:ea typeface="+mn-ea"/>
                <a:cs typeface="Montserrat-Light"/>
              </a:rPr>
              <a:t> </a:t>
            </a:r>
            <a:r>
              <a:rPr kumimoji="0" sz="1000" b="0" i="0" u="none" strike="noStrike" kern="1200" cap="none" spc="0" normalizeH="0" baseline="0" noProof="0" dirty="0">
                <a:ln>
                  <a:noFill/>
                </a:ln>
                <a:solidFill>
                  <a:srgbClr val="231F20"/>
                </a:solidFill>
                <a:effectLst/>
                <a:uLnTx/>
                <a:uFillTx/>
                <a:latin typeface="Montserrat-Light"/>
                <a:ea typeface="+mn-ea"/>
                <a:cs typeface="Montserrat-Light"/>
              </a:rPr>
              <a:t>Precision  Agriculture</a:t>
            </a:r>
            <a:endParaRPr kumimoji="0" sz="1000" b="0" i="0" u="none" strike="noStrike" kern="1200" cap="none" spc="0" normalizeH="0" baseline="0" noProof="0" dirty="0">
              <a:ln>
                <a:noFill/>
              </a:ln>
              <a:solidFill>
                <a:prstClr val="black"/>
              </a:solidFill>
              <a:effectLst/>
              <a:uLnTx/>
              <a:uFillTx/>
              <a:latin typeface="Montserrat-Light"/>
              <a:ea typeface="+mn-ea"/>
              <a:cs typeface="Montserrat-Light"/>
            </a:endParaRPr>
          </a:p>
        </p:txBody>
      </p:sp>
      <p:sp>
        <p:nvSpPr>
          <p:cNvPr id="46" name="object 11">
            <a:extLst>
              <a:ext uri="{FF2B5EF4-FFF2-40B4-BE49-F238E27FC236}">
                <a16:creationId xmlns:a16="http://schemas.microsoft.com/office/drawing/2014/main" id="{364BB4FF-82F8-4168-A83B-8B4EF0F95A2D}"/>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sz="1250" b="1" i="0" u="none" strike="noStrike" kern="1200" cap="none" spc="-5" normalizeH="0" baseline="0" noProof="0" dirty="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18</a:t>
            </a:fld>
            <a:endParaRPr kumimoji="0" sz="1250" b="1" i="0" u="none" strike="noStrike" kern="1200" cap="none" spc="-5" normalizeH="0" baseline="0" noProof="0" dirty="0">
              <a:ln>
                <a:noFill/>
              </a:ln>
              <a:solidFill>
                <a:srgbClr val="8DC63F"/>
              </a:solidFill>
              <a:effectLst/>
              <a:uLnTx/>
              <a:uFillTx/>
              <a:latin typeface="Arial"/>
              <a:ea typeface="+mn-ea"/>
              <a:cs typeface="Arial"/>
            </a:endParaRPr>
          </a:p>
        </p:txBody>
      </p:sp>
      <p:sp>
        <p:nvSpPr>
          <p:cNvPr id="47" name="object 10">
            <a:extLst>
              <a:ext uri="{FF2B5EF4-FFF2-40B4-BE49-F238E27FC236}">
                <a16:creationId xmlns:a16="http://schemas.microsoft.com/office/drawing/2014/main" id="{4149A8FE-8C69-4F1F-B8C8-C6956C51AA67}"/>
              </a:ext>
            </a:extLst>
          </p:cNvPr>
          <p:cNvSpPr txBox="1"/>
          <p:nvPr/>
        </p:nvSpPr>
        <p:spPr>
          <a:xfrm>
            <a:off x="637065" y="2819400"/>
            <a:ext cx="2480310" cy="2047805"/>
          </a:xfrm>
          <a:prstGeom prst="rect">
            <a:avLst/>
          </a:prstGeom>
        </p:spPr>
        <p:txBody>
          <a:bodyPr vert="horz" wrap="square" lIns="0" tIns="17145" rIns="0" bIns="0" rtlCol="0">
            <a:spAutoFit/>
          </a:bodyPr>
          <a:lstStyle/>
          <a:p>
            <a:pPr marL="0" marR="0" lvl="0" indent="0" algn="ctr" defTabSz="457200" rtl="0" eaLnBrk="0" fontAlgn="base" latinLnBrk="0" hangingPunct="0">
              <a:lnSpc>
                <a:spcPct val="100000"/>
              </a:lnSpc>
              <a:spcBef>
                <a:spcPts val="135"/>
              </a:spcBef>
              <a:spcAft>
                <a:spcPct val="0"/>
              </a:spcAft>
              <a:buClrTx/>
              <a:buSzTx/>
              <a:buFontTx/>
              <a:buNone/>
              <a:tabLst/>
              <a:defRPr/>
            </a:pPr>
            <a:r>
              <a:rPr kumimoji="0" sz="7200" b="1" i="0" u="none" strike="noStrike" kern="1200" cap="none" spc="15" normalizeH="0" baseline="0" noProof="0" dirty="0">
                <a:ln>
                  <a:noFill/>
                </a:ln>
                <a:solidFill>
                  <a:srgbClr val="3BA362"/>
                </a:solidFill>
                <a:effectLst/>
                <a:uLnTx/>
                <a:uFillTx/>
                <a:latin typeface="Arial"/>
                <a:ea typeface="+mn-ea"/>
                <a:cs typeface="Arial"/>
              </a:rPr>
              <a:t>+</a:t>
            </a:r>
            <a:r>
              <a:rPr kumimoji="0" lang="en-US" sz="7200" b="1" i="0" u="none" strike="noStrike" kern="1200" cap="none" spc="15" normalizeH="0" baseline="0" noProof="0" dirty="0">
                <a:ln>
                  <a:noFill/>
                </a:ln>
                <a:solidFill>
                  <a:srgbClr val="3BA362"/>
                </a:solidFill>
                <a:effectLst/>
                <a:uLnTx/>
                <a:uFillTx/>
                <a:latin typeface="Arial"/>
                <a:ea typeface="+mn-ea"/>
                <a:cs typeface="Arial"/>
              </a:rPr>
              <a:t>25</a:t>
            </a:r>
            <a:r>
              <a:rPr kumimoji="0" lang="en-US" sz="6600" b="1" i="0" u="none" strike="noStrike" kern="1200" cap="none" spc="22" normalizeH="0" baseline="31660" noProof="0" dirty="0">
                <a:ln>
                  <a:noFill/>
                </a:ln>
                <a:solidFill>
                  <a:srgbClr val="3BA362"/>
                </a:solidFill>
                <a:effectLst/>
                <a:uLnTx/>
                <a:uFillTx/>
                <a:latin typeface="Arial"/>
                <a:ea typeface="+mn-ea"/>
                <a:cs typeface="Arial"/>
              </a:rPr>
              <a:t>%</a:t>
            </a:r>
            <a:endParaRPr kumimoji="0" sz="6600" b="0" i="0" u="none" strike="noStrike" kern="1200" cap="none" spc="0" normalizeH="0" baseline="31660" noProof="0" dirty="0">
              <a:ln>
                <a:noFill/>
              </a:ln>
              <a:solidFill>
                <a:prstClr val="black"/>
              </a:solidFill>
              <a:effectLst/>
              <a:uLnTx/>
              <a:uFillTx/>
              <a:latin typeface="Arial"/>
              <a:ea typeface="+mn-ea"/>
              <a:cs typeface="Arial"/>
            </a:endParaRPr>
          </a:p>
          <a:p>
            <a:pPr marL="38100" marR="30480" lvl="0" indent="0" algn="ctr" defTabSz="457200" rtl="0" eaLnBrk="0" fontAlgn="base" latinLnBrk="0" hangingPunct="0">
              <a:lnSpc>
                <a:spcPct val="110900"/>
              </a:lnSpc>
              <a:spcBef>
                <a:spcPts val="3055"/>
              </a:spcBef>
              <a:spcAft>
                <a:spcPct val="0"/>
              </a:spcAft>
              <a:buClrTx/>
              <a:buSzTx/>
              <a:buFontTx/>
              <a:buNone/>
              <a:tabLst/>
              <a:defRPr/>
            </a:pPr>
            <a:r>
              <a:rPr kumimoji="0" lang="en-US" sz="1400" b="0" i="0" u="none" strike="noStrike" kern="1200" cap="none" spc="20" normalizeH="0" baseline="0" noProof="0" dirty="0">
                <a:ln>
                  <a:noFill/>
                </a:ln>
                <a:solidFill>
                  <a:srgbClr val="415568"/>
                </a:solidFill>
                <a:effectLst/>
                <a:uLnTx/>
                <a:uFillTx/>
                <a:latin typeface="Arial"/>
                <a:ea typeface="+mn-ea"/>
                <a:cs typeface="Arial"/>
              </a:rPr>
              <a:t>Overall </a:t>
            </a:r>
            <a:r>
              <a:rPr kumimoji="0" sz="1400" b="0" i="0" u="none" strike="noStrike" kern="1200" cap="none" spc="20" normalizeH="0" baseline="0" noProof="0" dirty="0">
                <a:ln>
                  <a:noFill/>
                </a:ln>
                <a:solidFill>
                  <a:srgbClr val="415568"/>
                </a:solidFill>
                <a:effectLst/>
                <a:uLnTx/>
                <a:uFillTx/>
                <a:latin typeface="Arial"/>
                <a:ea typeface="+mn-ea"/>
                <a:cs typeface="Arial"/>
              </a:rPr>
              <a:t>Revenue </a:t>
            </a:r>
            <a:r>
              <a:rPr kumimoji="0" lang="en-US" sz="1400" b="0" i="0" u="none" strike="noStrike" kern="1200" cap="none" spc="20" normalizeH="0" baseline="0" noProof="0" dirty="0">
                <a:ln>
                  <a:noFill/>
                </a:ln>
                <a:solidFill>
                  <a:srgbClr val="415568"/>
                </a:solidFill>
                <a:effectLst/>
                <a:uLnTx/>
                <a:uFillTx/>
                <a:latin typeface="Arial"/>
                <a:ea typeface="+mn-ea"/>
                <a:cs typeface="Arial"/>
              </a:rPr>
              <a:t>Growth</a:t>
            </a:r>
            <a:r>
              <a:rPr kumimoji="0" sz="1400" b="0" i="0" u="none" strike="noStrike" kern="1200" cap="none" spc="20" normalizeH="0" baseline="0" noProof="0" dirty="0">
                <a:ln>
                  <a:noFill/>
                </a:ln>
                <a:solidFill>
                  <a:srgbClr val="415568"/>
                </a:solidFill>
                <a:effectLst/>
                <a:uLnTx/>
                <a:uFillTx/>
                <a:latin typeface="Arial"/>
                <a:ea typeface="+mn-ea"/>
                <a:cs typeface="Arial"/>
              </a:rPr>
              <a:t> </a:t>
            </a:r>
            <a:br>
              <a:rPr kumimoji="0" lang="en-US" sz="1400" b="0" i="0" u="none" strike="noStrike" kern="1200" cap="none" spc="20" normalizeH="0" baseline="0" noProof="0" dirty="0">
                <a:ln>
                  <a:noFill/>
                </a:ln>
                <a:solidFill>
                  <a:srgbClr val="415568"/>
                </a:solidFill>
                <a:effectLst/>
                <a:uLnTx/>
                <a:uFillTx/>
                <a:latin typeface="Arial"/>
                <a:ea typeface="+mn-ea"/>
                <a:cs typeface="Arial"/>
              </a:rPr>
            </a:br>
            <a:r>
              <a:rPr kumimoji="0" sz="1400" b="0" i="0" u="none" strike="noStrike" kern="1200" cap="none" spc="15" normalizeH="0" baseline="0" noProof="0" dirty="0">
                <a:ln>
                  <a:noFill/>
                </a:ln>
                <a:solidFill>
                  <a:srgbClr val="415568"/>
                </a:solidFill>
                <a:effectLst/>
                <a:uLnTx/>
                <a:uFillTx/>
                <a:latin typeface="Arial"/>
                <a:ea typeface="+mn-ea"/>
                <a:cs typeface="Arial"/>
              </a:rPr>
              <a:t>(in </a:t>
            </a:r>
            <a:r>
              <a:rPr kumimoji="0" sz="1400" b="0" i="0" u="none" strike="noStrike" kern="1200" cap="none" spc="25" normalizeH="0" baseline="0" noProof="0" dirty="0">
                <a:ln>
                  <a:noFill/>
                </a:ln>
                <a:solidFill>
                  <a:srgbClr val="415568"/>
                </a:solidFill>
                <a:effectLst/>
                <a:uLnTx/>
                <a:uFillTx/>
                <a:latin typeface="Arial"/>
                <a:ea typeface="+mn-ea"/>
                <a:cs typeface="Arial"/>
              </a:rPr>
              <a:t>USD)</a:t>
            </a:r>
            <a:endParaRPr kumimoji="0" sz="1400" b="0" i="0" u="none" strike="noStrike" kern="1200" cap="none" spc="0" normalizeH="0" baseline="0" noProof="0" dirty="0">
              <a:ln>
                <a:noFill/>
              </a:ln>
              <a:solidFill>
                <a:srgbClr val="415568"/>
              </a:solidFill>
              <a:effectLst/>
              <a:uLnTx/>
              <a:uFillTx/>
              <a:latin typeface="Arial"/>
              <a:ea typeface="+mn-ea"/>
              <a:cs typeface="Arial"/>
            </a:endParaRPr>
          </a:p>
        </p:txBody>
      </p:sp>
      <p:sp>
        <p:nvSpPr>
          <p:cNvPr id="87" name="object 11">
            <a:extLst>
              <a:ext uri="{FF2B5EF4-FFF2-40B4-BE49-F238E27FC236}">
                <a16:creationId xmlns:a16="http://schemas.microsoft.com/office/drawing/2014/main" id="{350740F9-E3F9-427F-8028-724E94DCFCBA}"/>
              </a:ext>
            </a:extLst>
          </p:cNvPr>
          <p:cNvSpPr/>
          <p:nvPr/>
        </p:nvSpPr>
        <p:spPr>
          <a:xfrm>
            <a:off x="609600" y="4147425"/>
            <a:ext cx="2531745" cy="107950"/>
          </a:xfrm>
          <a:custGeom>
            <a:avLst/>
            <a:gdLst/>
            <a:ahLst/>
            <a:cxnLst/>
            <a:rect l="l" t="t" r="r" b="b"/>
            <a:pathLst>
              <a:path w="2531745" h="107950">
                <a:moveTo>
                  <a:pt x="0" y="0"/>
                </a:moveTo>
                <a:lnTo>
                  <a:pt x="1048981" y="0"/>
                </a:lnTo>
                <a:lnTo>
                  <a:pt x="1259649" y="107797"/>
                </a:lnTo>
                <a:lnTo>
                  <a:pt x="1472857" y="0"/>
                </a:lnTo>
                <a:lnTo>
                  <a:pt x="2531503" y="0"/>
                </a:lnTo>
              </a:path>
            </a:pathLst>
          </a:custGeom>
          <a:ln w="33807">
            <a:solidFill>
              <a:srgbClr val="00AEEF"/>
            </a:solidFill>
          </a:ln>
        </p:spPr>
        <p:txBody>
          <a:bodyPr wrap="square" lIns="0" tIns="0" rIns="0" bIns="0" rtlCol="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8" name="object 12">
            <a:extLst>
              <a:ext uri="{FF2B5EF4-FFF2-40B4-BE49-F238E27FC236}">
                <a16:creationId xmlns:a16="http://schemas.microsoft.com/office/drawing/2014/main" id="{38A5BE22-0D97-4ED4-BF28-AB7F47523EC1}"/>
              </a:ext>
            </a:extLst>
          </p:cNvPr>
          <p:cNvSpPr txBox="1"/>
          <p:nvPr/>
        </p:nvSpPr>
        <p:spPr>
          <a:xfrm>
            <a:off x="4854153" y="2362200"/>
            <a:ext cx="2689647" cy="848309"/>
          </a:xfrm>
          <a:prstGeom prst="rect">
            <a:avLst/>
          </a:prstGeom>
        </p:spPr>
        <p:txBody>
          <a:bodyPr vert="horz" wrap="square" lIns="0" tIns="17145" rIns="0" bIns="0" rtlCol="0">
            <a:spAutoFit/>
          </a:bodyPr>
          <a:lstStyle/>
          <a:p>
            <a:pPr marL="0" marR="0" lvl="0" indent="0" algn="ctr" defTabSz="457200" rtl="0" eaLnBrk="0" fontAlgn="base" latinLnBrk="0" hangingPunct="0">
              <a:lnSpc>
                <a:spcPct val="100000"/>
              </a:lnSpc>
              <a:spcBef>
                <a:spcPts val="135"/>
              </a:spcBef>
              <a:spcAft>
                <a:spcPct val="0"/>
              </a:spcAft>
              <a:buClrTx/>
              <a:buSzTx/>
              <a:buFontTx/>
              <a:buNone/>
              <a:tabLst/>
              <a:defRPr/>
            </a:pPr>
            <a:r>
              <a:rPr kumimoji="0" lang="en-US" sz="5400" b="1" i="0" u="none" strike="noStrike" kern="1200" cap="none" spc="15" normalizeH="0" baseline="0" noProof="0" dirty="0">
                <a:ln>
                  <a:noFill/>
                </a:ln>
                <a:solidFill>
                  <a:srgbClr val="3BA362"/>
                </a:solidFill>
                <a:effectLst/>
                <a:uLnTx/>
                <a:uFillTx/>
                <a:latin typeface="Arial"/>
                <a:ea typeface="+mn-ea"/>
                <a:cs typeface="Arial"/>
              </a:rPr>
              <a:t>+78</a:t>
            </a:r>
            <a:r>
              <a:rPr kumimoji="0" lang="en-US" sz="5400" b="1" i="0" u="none" strike="noStrike" kern="1200" cap="none" spc="15" normalizeH="0" baseline="26000" noProof="0" dirty="0">
                <a:ln>
                  <a:noFill/>
                </a:ln>
                <a:solidFill>
                  <a:srgbClr val="3BA362"/>
                </a:solidFill>
                <a:effectLst/>
                <a:uLnTx/>
                <a:uFillTx/>
                <a:latin typeface="Arial"/>
                <a:ea typeface="+mn-ea"/>
                <a:cs typeface="Arial"/>
              </a:rPr>
              <a:t>%</a:t>
            </a:r>
          </a:p>
        </p:txBody>
      </p:sp>
      <p:sp>
        <p:nvSpPr>
          <p:cNvPr id="90" name="object 14">
            <a:extLst>
              <a:ext uri="{FF2B5EF4-FFF2-40B4-BE49-F238E27FC236}">
                <a16:creationId xmlns:a16="http://schemas.microsoft.com/office/drawing/2014/main" id="{82C9784D-3156-4924-AAB1-1B5BE2FF48CB}"/>
              </a:ext>
            </a:extLst>
          </p:cNvPr>
          <p:cNvSpPr txBox="1"/>
          <p:nvPr/>
        </p:nvSpPr>
        <p:spPr>
          <a:xfrm>
            <a:off x="4854153" y="3988874"/>
            <a:ext cx="2689646" cy="848309"/>
          </a:xfrm>
          <a:prstGeom prst="rect">
            <a:avLst/>
          </a:prstGeom>
        </p:spPr>
        <p:txBody>
          <a:bodyPr vert="horz" wrap="square" lIns="0" tIns="17145" rIns="0" bIns="0" rtlCol="0">
            <a:spAutoFit/>
          </a:bodyPr>
          <a:lstStyle/>
          <a:p>
            <a:pPr marL="0" marR="0" lvl="0" indent="0" algn="ctr" defTabSz="457200" rtl="0" eaLnBrk="0" fontAlgn="base" latinLnBrk="0" hangingPunct="0">
              <a:lnSpc>
                <a:spcPct val="100000"/>
              </a:lnSpc>
              <a:spcBef>
                <a:spcPts val="135"/>
              </a:spcBef>
              <a:spcAft>
                <a:spcPct val="0"/>
              </a:spcAft>
              <a:buClrTx/>
              <a:buSzTx/>
              <a:buFontTx/>
              <a:buNone/>
              <a:tabLst/>
              <a:defRPr/>
            </a:pPr>
            <a:r>
              <a:rPr kumimoji="0" lang="en-US" sz="5400" b="1" i="0" u="none" strike="noStrike" kern="1200" cap="none" spc="10" normalizeH="0" baseline="0" noProof="0" dirty="0">
                <a:ln>
                  <a:noFill/>
                </a:ln>
                <a:solidFill>
                  <a:srgbClr val="3BA362"/>
                </a:solidFill>
                <a:effectLst/>
                <a:uLnTx/>
                <a:uFillTx/>
                <a:latin typeface="Arial"/>
                <a:ea typeface="+mn-ea"/>
                <a:cs typeface="Arial"/>
              </a:rPr>
              <a:t>+4</a:t>
            </a:r>
            <a:r>
              <a:rPr kumimoji="0" lang="en-US" sz="5400" b="1" i="0" u="none" strike="noStrike" kern="1200" cap="none" spc="10" normalizeH="0" baseline="26000" noProof="0" dirty="0">
                <a:ln>
                  <a:noFill/>
                </a:ln>
                <a:solidFill>
                  <a:srgbClr val="3BA362"/>
                </a:solidFill>
                <a:effectLst/>
                <a:uLnTx/>
                <a:uFillTx/>
                <a:latin typeface="Arial"/>
                <a:ea typeface="+mn-ea"/>
                <a:cs typeface="Arial"/>
              </a:rPr>
              <a:t>%</a:t>
            </a:r>
            <a:endParaRPr lang="en-US" sz="5400" baseline="26000" dirty="0">
              <a:solidFill>
                <a:prstClr val="black"/>
              </a:solidFill>
              <a:latin typeface="Arial"/>
              <a:cs typeface="Arial"/>
            </a:endParaRPr>
          </a:p>
        </p:txBody>
      </p:sp>
      <p:sp>
        <p:nvSpPr>
          <p:cNvPr id="92" name="object 16">
            <a:extLst>
              <a:ext uri="{FF2B5EF4-FFF2-40B4-BE49-F238E27FC236}">
                <a16:creationId xmlns:a16="http://schemas.microsoft.com/office/drawing/2014/main" id="{B0EF9910-0764-4AC8-8956-363C05618D38}"/>
              </a:ext>
            </a:extLst>
          </p:cNvPr>
          <p:cNvSpPr/>
          <p:nvPr/>
        </p:nvSpPr>
        <p:spPr>
          <a:xfrm rot="5400000">
            <a:off x="7534047" y="-218846"/>
            <a:ext cx="86885" cy="7839778"/>
          </a:xfrm>
          <a:custGeom>
            <a:avLst/>
            <a:gdLst/>
            <a:ahLst/>
            <a:cxnLst/>
            <a:rect l="l" t="t" r="r" b="b"/>
            <a:pathLst>
              <a:path h="2002154">
                <a:moveTo>
                  <a:pt x="0" y="0"/>
                </a:moveTo>
                <a:lnTo>
                  <a:pt x="0" y="2001812"/>
                </a:lnTo>
              </a:path>
            </a:pathLst>
          </a:custGeom>
          <a:ln w="5981">
            <a:solidFill>
              <a:srgbClr val="95A1AB"/>
            </a:solidFill>
          </a:ln>
        </p:spPr>
        <p:txBody>
          <a:bodyPr wrap="square" lIns="0" tIns="0" rIns="0" bIns="0" rtlCol="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3" name="object 17">
            <a:extLst>
              <a:ext uri="{FF2B5EF4-FFF2-40B4-BE49-F238E27FC236}">
                <a16:creationId xmlns:a16="http://schemas.microsoft.com/office/drawing/2014/main" id="{E3F78548-23DF-413D-BE4B-C7DC4E73580E}"/>
              </a:ext>
            </a:extLst>
          </p:cNvPr>
          <p:cNvSpPr/>
          <p:nvPr/>
        </p:nvSpPr>
        <p:spPr>
          <a:xfrm>
            <a:off x="3650948" y="2417445"/>
            <a:ext cx="61060" cy="4111316"/>
          </a:xfrm>
          <a:custGeom>
            <a:avLst/>
            <a:gdLst/>
            <a:ahLst/>
            <a:cxnLst/>
            <a:rect l="l" t="t" r="r" b="b"/>
            <a:pathLst>
              <a:path h="2002154">
                <a:moveTo>
                  <a:pt x="0" y="0"/>
                </a:moveTo>
                <a:lnTo>
                  <a:pt x="0" y="2001812"/>
                </a:lnTo>
              </a:path>
            </a:pathLst>
          </a:custGeom>
          <a:ln w="5981">
            <a:solidFill>
              <a:srgbClr val="95A1AB"/>
            </a:solidFill>
          </a:ln>
        </p:spPr>
        <p:txBody>
          <a:bodyPr wrap="square" lIns="0" tIns="0" rIns="0" bIns="0" rtlCol="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6B795E79-CF44-D473-F8A8-06D81F3E3B35}"/>
              </a:ext>
            </a:extLst>
          </p:cNvPr>
          <p:cNvSpPr txBox="1"/>
          <p:nvPr/>
        </p:nvSpPr>
        <p:spPr>
          <a:xfrm>
            <a:off x="304801" y="997803"/>
            <a:ext cx="11582398" cy="1015663"/>
          </a:xfrm>
          <a:prstGeom prst="rect">
            <a:avLst/>
          </a:prstGeom>
          <a:noFill/>
        </p:spPr>
        <p:txBody>
          <a:bodyPr wrap="square">
            <a:spAutoFit/>
          </a:bodyPr>
          <a:lstStyle/>
          <a:p>
            <a:pPr algn="ctr"/>
            <a:r>
              <a:rPr kumimoji="0" lang="en-US" altLang="en-US" sz="2000" b="1" i="0" u="none" strike="noStrike" kern="0" cap="none" spc="165" normalizeH="0" baseline="0" noProof="0" dirty="0">
                <a:ln>
                  <a:noFill/>
                </a:ln>
                <a:solidFill>
                  <a:srgbClr val="0070C0"/>
                </a:solidFill>
                <a:effectLst/>
                <a:uLnTx/>
                <a:uFillTx/>
                <a:latin typeface="Arial"/>
                <a:ea typeface="+mj-ea"/>
                <a:cs typeface="Arial"/>
              </a:rPr>
              <a:t>Significant Growth in New Markets </a:t>
            </a:r>
            <a:br>
              <a:rPr kumimoji="0" lang="en-US" altLang="en-US" sz="2000" b="1" i="0" u="none" strike="noStrike" kern="0" cap="none" spc="165" normalizeH="0" baseline="0" noProof="0" dirty="0">
                <a:ln>
                  <a:noFill/>
                </a:ln>
                <a:solidFill>
                  <a:srgbClr val="0070C0"/>
                </a:solidFill>
                <a:effectLst/>
                <a:uLnTx/>
                <a:uFillTx/>
                <a:latin typeface="Arial"/>
                <a:ea typeface="+mj-ea"/>
                <a:cs typeface="Arial"/>
              </a:rPr>
            </a:br>
            <a:r>
              <a:rPr kumimoji="0" lang="en-US" altLang="en-US" sz="2000" b="1" i="0" u="none" strike="noStrike" kern="0" cap="none" spc="165" normalizeH="0" baseline="0" noProof="0" dirty="0">
                <a:ln>
                  <a:noFill/>
                </a:ln>
                <a:solidFill>
                  <a:srgbClr val="0070C0"/>
                </a:solidFill>
                <a:effectLst/>
                <a:uLnTx/>
                <a:uFillTx/>
                <a:latin typeface="Arial"/>
                <a:ea typeface="+mj-ea"/>
                <a:cs typeface="Arial"/>
              </a:rPr>
              <a:t>Growth Despite External Challenges in Georgia</a:t>
            </a:r>
          </a:p>
          <a:p>
            <a:pPr algn="ctr"/>
            <a:r>
              <a:rPr lang="en-US" sz="2000" b="1" kern="0" spc="165" dirty="0">
                <a:solidFill>
                  <a:srgbClr val="0070C0"/>
                </a:solidFill>
                <a:latin typeface="Arial"/>
                <a:ea typeface="+mj-ea"/>
                <a:cs typeface="Arial"/>
              </a:rPr>
              <a:t>Supply Chain Constraints</a:t>
            </a:r>
            <a:endParaRPr lang="en-US" sz="1400" dirty="0"/>
          </a:p>
        </p:txBody>
      </p:sp>
      <p:sp>
        <p:nvSpPr>
          <p:cNvPr id="7" name="TextBox 6">
            <a:extLst>
              <a:ext uri="{FF2B5EF4-FFF2-40B4-BE49-F238E27FC236}">
                <a16:creationId xmlns:a16="http://schemas.microsoft.com/office/drawing/2014/main" id="{C5FEEA03-13B5-A7BC-3D3F-5A022553A815}"/>
              </a:ext>
            </a:extLst>
          </p:cNvPr>
          <p:cNvSpPr txBox="1"/>
          <p:nvPr/>
        </p:nvSpPr>
        <p:spPr>
          <a:xfrm>
            <a:off x="7239000" y="2362200"/>
            <a:ext cx="6096912" cy="1169551"/>
          </a:xfrm>
          <a:prstGeom prst="rect">
            <a:avLst/>
          </a:prstGeom>
          <a:noFill/>
        </p:spPr>
        <p:txBody>
          <a:bodyPr wrap="square">
            <a:spAutoFit/>
          </a:bodyPr>
          <a:lstStyle/>
          <a:p>
            <a:pPr marL="285750" indent="-285750" algn="l">
              <a:spcAft>
                <a:spcPts val="1200"/>
              </a:spcAft>
              <a:buFont typeface="Arial" panose="020B0604020202020204" pitchFamily="34" charset="0"/>
              <a:buChar char="•"/>
            </a:pPr>
            <a:r>
              <a:rPr lang="en-US" sz="1600" b="1" i="0" dirty="0">
                <a:solidFill>
                  <a:srgbClr val="415568"/>
                </a:solidFill>
                <a:effectLst/>
                <a:latin typeface="Arial" panose="020B0604020202020204" pitchFamily="34" charset="0"/>
                <a:cs typeface="Arial" panose="020B0604020202020204" pitchFamily="34" charset="0"/>
              </a:rPr>
              <a:t>First revenues </a:t>
            </a:r>
            <a:r>
              <a:rPr lang="en-US" sz="1600" b="0" i="0" dirty="0">
                <a:solidFill>
                  <a:srgbClr val="415568"/>
                </a:solidFill>
                <a:effectLst/>
                <a:latin typeface="Arial" panose="020B0604020202020204" pitchFamily="34" charset="0"/>
                <a:cs typeface="Arial" panose="020B0604020202020204" pitchFamily="34" charset="0"/>
              </a:rPr>
              <a:t>in California</a:t>
            </a:r>
          </a:p>
          <a:p>
            <a:pPr marL="285750" indent="-285750" algn="l">
              <a:spcAft>
                <a:spcPts val="1200"/>
              </a:spcAft>
              <a:buFont typeface="Arial" panose="020B0604020202020204" pitchFamily="34" charset="0"/>
              <a:buChar char="•"/>
            </a:pPr>
            <a:r>
              <a:rPr lang="en-US" sz="1600" b="1" i="0" dirty="0">
                <a:solidFill>
                  <a:srgbClr val="415568"/>
                </a:solidFill>
                <a:effectLst/>
                <a:latin typeface="Arial" panose="020B0604020202020204" pitchFamily="34" charset="0"/>
                <a:cs typeface="Arial" panose="020B0604020202020204" pitchFamily="34" charset="0"/>
              </a:rPr>
              <a:t>428% growth </a:t>
            </a:r>
            <a:r>
              <a:rPr lang="en-US" sz="1600" b="0" i="0" dirty="0">
                <a:solidFill>
                  <a:srgbClr val="415568"/>
                </a:solidFill>
                <a:effectLst/>
                <a:latin typeface="Arial" panose="020B0604020202020204" pitchFamily="34" charset="0"/>
                <a:cs typeface="Arial" panose="020B0604020202020204" pitchFamily="34" charset="0"/>
              </a:rPr>
              <a:t>in the Pacific Northwest</a:t>
            </a:r>
          </a:p>
          <a:p>
            <a:pPr marL="285750" indent="-285750" algn="l">
              <a:spcAft>
                <a:spcPts val="1200"/>
              </a:spcAft>
              <a:buFont typeface="Arial" panose="020B0604020202020204" pitchFamily="34" charset="0"/>
              <a:buChar char="•"/>
            </a:pPr>
            <a:r>
              <a:rPr lang="en-US" sz="1600" b="1" i="0" dirty="0">
                <a:solidFill>
                  <a:srgbClr val="415568"/>
                </a:solidFill>
                <a:effectLst/>
                <a:latin typeface="Arial" panose="020B0604020202020204" pitchFamily="34" charset="0"/>
                <a:cs typeface="Arial" panose="020B0604020202020204" pitchFamily="34" charset="0"/>
              </a:rPr>
              <a:t>46% growth </a:t>
            </a:r>
            <a:r>
              <a:rPr lang="en-US" sz="1600" b="0" i="0" dirty="0">
                <a:solidFill>
                  <a:srgbClr val="415568"/>
                </a:solidFill>
                <a:effectLst/>
                <a:latin typeface="Arial" panose="020B0604020202020204" pitchFamily="34" charset="0"/>
                <a:cs typeface="Arial" panose="020B0604020202020204" pitchFamily="34" charset="0"/>
              </a:rPr>
              <a:t>in the Midwest and Northeast</a:t>
            </a:r>
          </a:p>
        </p:txBody>
      </p:sp>
      <p:sp>
        <p:nvSpPr>
          <p:cNvPr id="8" name="TextBox 7">
            <a:extLst>
              <a:ext uri="{FF2B5EF4-FFF2-40B4-BE49-F238E27FC236}">
                <a16:creationId xmlns:a16="http://schemas.microsoft.com/office/drawing/2014/main" id="{EE97BD6A-2C22-A054-1C2A-6291A2AA569B}"/>
              </a:ext>
            </a:extLst>
          </p:cNvPr>
          <p:cNvSpPr txBox="1"/>
          <p:nvPr/>
        </p:nvSpPr>
        <p:spPr>
          <a:xfrm>
            <a:off x="7239000" y="3886200"/>
            <a:ext cx="4427857" cy="123110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b="1" dirty="0">
                <a:solidFill>
                  <a:srgbClr val="415568"/>
                </a:solidFill>
                <a:latin typeface="Arial" panose="020B0604020202020204" pitchFamily="34" charset="0"/>
                <a:cs typeface="Arial" panose="020B0604020202020204" pitchFamily="34" charset="0"/>
              </a:rPr>
              <a:t>Severe freeze events </a:t>
            </a:r>
            <a:r>
              <a:rPr lang="en-US" sz="1600" dirty="0">
                <a:solidFill>
                  <a:srgbClr val="415568"/>
                </a:solidFill>
                <a:latin typeface="Arial" panose="020B0604020202020204" pitchFamily="34" charset="0"/>
                <a:cs typeface="Arial" panose="020B0604020202020204" pitchFamily="34" charset="0"/>
              </a:rPr>
              <a:t>pre- and during bloom leading to crop losses</a:t>
            </a:r>
          </a:p>
          <a:p>
            <a:pPr marL="285750" indent="-285750">
              <a:spcAft>
                <a:spcPts val="1200"/>
              </a:spcAft>
              <a:buFont typeface="Arial" panose="020B0604020202020204" pitchFamily="34" charset="0"/>
              <a:buChar char="•"/>
            </a:pPr>
            <a:r>
              <a:rPr lang="en-US" sz="1600" b="1" dirty="0">
                <a:solidFill>
                  <a:srgbClr val="415568"/>
                </a:solidFill>
                <a:latin typeface="Arial" panose="020B0604020202020204" pitchFamily="34" charset="0"/>
                <a:cs typeface="Arial" panose="020B0604020202020204" pitchFamily="34" charset="0"/>
              </a:rPr>
              <a:t>Skyrocketing fertilizer prices - </a:t>
            </a:r>
            <a:r>
              <a:rPr lang="en-US" sz="1600" dirty="0">
                <a:solidFill>
                  <a:srgbClr val="415568"/>
                </a:solidFill>
                <a:latin typeface="Arial" panose="020B0604020202020204" pitchFamily="34" charset="0"/>
                <a:cs typeface="Arial" panose="020B0604020202020204" pitchFamily="34" charset="0"/>
              </a:rPr>
              <a:t>growers had less money to spend on other inputs</a:t>
            </a:r>
          </a:p>
        </p:txBody>
      </p:sp>
      <p:sp>
        <p:nvSpPr>
          <p:cNvPr id="2" name="object 16">
            <a:extLst>
              <a:ext uri="{FF2B5EF4-FFF2-40B4-BE49-F238E27FC236}">
                <a16:creationId xmlns:a16="http://schemas.microsoft.com/office/drawing/2014/main" id="{5CF20AF8-00B8-8158-77CF-F4B7155DCFE6}"/>
              </a:ext>
            </a:extLst>
          </p:cNvPr>
          <p:cNvSpPr/>
          <p:nvPr/>
        </p:nvSpPr>
        <p:spPr>
          <a:xfrm rot="5400000">
            <a:off x="7534047" y="1381354"/>
            <a:ext cx="86885" cy="7839778"/>
          </a:xfrm>
          <a:custGeom>
            <a:avLst/>
            <a:gdLst/>
            <a:ahLst/>
            <a:cxnLst/>
            <a:rect l="l" t="t" r="r" b="b"/>
            <a:pathLst>
              <a:path h="2002154">
                <a:moveTo>
                  <a:pt x="0" y="0"/>
                </a:moveTo>
                <a:lnTo>
                  <a:pt x="0" y="2001812"/>
                </a:lnTo>
              </a:path>
            </a:pathLst>
          </a:custGeom>
          <a:ln w="5981">
            <a:solidFill>
              <a:srgbClr val="95A1AB"/>
            </a:solidFill>
          </a:ln>
        </p:spPr>
        <p:txBody>
          <a:bodyPr wrap="square" lIns="0" tIns="0" rIns="0" bIns="0" rtlCol="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 name="TextBox 3">
            <a:extLst>
              <a:ext uri="{FF2B5EF4-FFF2-40B4-BE49-F238E27FC236}">
                <a16:creationId xmlns:a16="http://schemas.microsoft.com/office/drawing/2014/main" id="{E913883D-BA00-9F56-C6D5-C3AB5F65B838}"/>
              </a:ext>
            </a:extLst>
          </p:cNvPr>
          <p:cNvSpPr txBox="1"/>
          <p:nvPr/>
        </p:nvSpPr>
        <p:spPr>
          <a:xfrm>
            <a:off x="3905435" y="2465787"/>
            <a:ext cx="6667130" cy="646331"/>
          </a:xfrm>
          <a:prstGeom prst="rect">
            <a:avLst/>
          </a:prstGeom>
          <a:noFill/>
        </p:spPr>
        <p:txBody>
          <a:bodyPr wrap="square">
            <a:spAutoFit/>
          </a:bodyPr>
          <a:lstStyle/>
          <a:p>
            <a:r>
              <a:rPr lang="en-US" sz="1800" b="1" i="0" dirty="0">
                <a:solidFill>
                  <a:srgbClr val="415568"/>
                </a:solidFill>
                <a:effectLst/>
                <a:latin typeface="Arial" panose="020B0604020202020204" pitchFamily="34" charset="0"/>
                <a:cs typeface="Arial" panose="020B0604020202020204" pitchFamily="34" charset="0"/>
              </a:rPr>
              <a:t>Newer </a:t>
            </a:r>
          </a:p>
          <a:p>
            <a:r>
              <a:rPr lang="en-US" b="1" dirty="0">
                <a:solidFill>
                  <a:srgbClr val="415568"/>
                </a:solidFill>
                <a:latin typeface="Arial" panose="020B0604020202020204" pitchFamily="34" charset="0"/>
                <a:cs typeface="Arial" panose="020B0604020202020204" pitchFamily="34" charset="0"/>
              </a:rPr>
              <a:t>Markets</a:t>
            </a:r>
            <a:endParaRPr lang="en-US" dirty="0">
              <a:solidFill>
                <a:srgbClr val="415568"/>
              </a:solidFill>
            </a:endParaRPr>
          </a:p>
        </p:txBody>
      </p:sp>
      <p:sp>
        <p:nvSpPr>
          <p:cNvPr id="6" name="TextBox 5">
            <a:extLst>
              <a:ext uri="{FF2B5EF4-FFF2-40B4-BE49-F238E27FC236}">
                <a16:creationId xmlns:a16="http://schemas.microsoft.com/office/drawing/2014/main" id="{47074712-D7A1-254B-1393-D0D036812A69}"/>
              </a:ext>
            </a:extLst>
          </p:cNvPr>
          <p:cNvSpPr txBox="1"/>
          <p:nvPr/>
        </p:nvSpPr>
        <p:spPr>
          <a:xfrm>
            <a:off x="3905435" y="4044615"/>
            <a:ext cx="6667130" cy="646331"/>
          </a:xfrm>
          <a:prstGeom prst="rect">
            <a:avLst/>
          </a:prstGeom>
          <a:noFill/>
        </p:spPr>
        <p:txBody>
          <a:bodyPr wrap="square">
            <a:spAutoFit/>
          </a:bodyPr>
          <a:lstStyle/>
          <a:p>
            <a:r>
              <a:rPr lang="en-US" sz="1800" b="1" i="0" dirty="0">
                <a:solidFill>
                  <a:srgbClr val="415568"/>
                </a:solidFill>
                <a:effectLst/>
                <a:latin typeface="Arial" panose="020B0604020202020204" pitchFamily="34" charset="0"/>
                <a:cs typeface="Arial" panose="020B0604020202020204" pitchFamily="34" charset="0"/>
              </a:rPr>
              <a:t>Georgia</a:t>
            </a:r>
          </a:p>
          <a:p>
            <a:r>
              <a:rPr lang="en-US" b="1" dirty="0">
                <a:solidFill>
                  <a:srgbClr val="415568"/>
                </a:solidFill>
                <a:latin typeface="Arial" panose="020B0604020202020204" pitchFamily="34" charset="0"/>
                <a:cs typeface="Arial" panose="020B0604020202020204" pitchFamily="34" charset="0"/>
              </a:rPr>
              <a:t>Blueberries</a:t>
            </a:r>
            <a:endParaRPr lang="en-US" dirty="0">
              <a:solidFill>
                <a:srgbClr val="415568"/>
              </a:solidFill>
            </a:endParaRPr>
          </a:p>
        </p:txBody>
      </p:sp>
      <p:sp>
        <p:nvSpPr>
          <p:cNvPr id="9" name="TextBox 8">
            <a:extLst>
              <a:ext uri="{FF2B5EF4-FFF2-40B4-BE49-F238E27FC236}">
                <a16:creationId xmlns:a16="http://schemas.microsoft.com/office/drawing/2014/main" id="{5492646B-6455-5521-1C1E-8FF9B3F7734B}"/>
              </a:ext>
            </a:extLst>
          </p:cNvPr>
          <p:cNvSpPr txBox="1"/>
          <p:nvPr/>
        </p:nvSpPr>
        <p:spPr>
          <a:xfrm>
            <a:off x="3905435" y="5533548"/>
            <a:ext cx="6667130" cy="646331"/>
          </a:xfrm>
          <a:prstGeom prst="rect">
            <a:avLst/>
          </a:prstGeom>
          <a:noFill/>
        </p:spPr>
        <p:txBody>
          <a:bodyPr wrap="square">
            <a:spAutoFit/>
          </a:bodyPr>
          <a:lstStyle/>
          <a:p>
            <a:r>
              <a:rPr lang="en-US" sz="1800" b="1" i="0" dirty="0">
                <a:solidFill>
                  <a:srgbClr val="415568"/>
                </a:solidFill>
                <a:effectLst/>
                <a:latin typeface="Arial" panose="020B0604020202020204" pitchFamily="34" charset="0"/>
                <a:cs typeface="Arial" panose="020B0604020202020204" pitchFamily="34" charset="0"/>
              </a:rPr>
              <a:t>Supply </a:t>
            </a:r>
          </a:p>
          <a:p>
            <a:r>
              <a:rPr lang="en-US" sz="1800" b="1" i="0" dirty="0">
                <a:solidFill>
                  <a:srgbClr val="415568"/>
                </a:solidFill>
                <a:effectLst/>
                <a:latin typeface="Arial" panose="020B0604020202020204" pitchFamily="34" charset="0"/>
                <a:cs typeface="Arial" panose="020B0604020202020204" pitchFamily="34" charset="0"/>
              </a:rPr>
              <a:t>Chain</a:t>
            </a:r>
            <a:endParaRPr lang="en-US" dirty="0">
              <a:solidFill>
                <a:srgbClr val="415568"/>
              </a:solidFill>
            </a:endParaRPr>
          </a:p>
        </p:txBody>
      </p:sp>
      <p:sp>
        <p:nvSpPr>
          <p:cNvPr id="10" name="TextBox 9">
            <a:extLst>
              <a:ext uri="{FF2B5EF4-FFF2-40B4-BE49-F238E27FC236}">
                <a16:creationId xmlns:a16="http://schemas.microsoft.com/office/drawing/2014/main" id="{D208D2CA-8E2C-8062-629D-1D5F3C8DE8A8}"/>
              </a:ext>
            </a:extLst>
          </p:cNvPr>
          <p:cNvSpPr txBox="1"/>
          <p:nvPr/>
        </p:nvSpPr>
        <p:spPr>
          <a:xfrm>
            <a:off x="7239000" y="5460174"/>
            <a:ext cx="4258379" cy="830997"/>
          </a:xfrm>
          <a:prstGeom prst="rect">
            <a:avLst/>
          </a:prstGeom>
          <a:noFill/>
        </p:spPr>
        <p:txBody>
          <a:bodyPr wrap="square">
            <a:spAutoFit/>
          </a:bodyPr>
          <a:lstStyle/>
          <a:p>
            <a:pPr marL="285750" indent="-285750" algn="l">
              <a:spcAft>
                <a:spcPts val="1200"/>
              </a:spcAft>
              <a:buFont typeface="Arial" panose="020B0604020202020204" pitchFamily="34" charset="0"/>
              <a:buChar char="•"/>
            </a:pPr>
            <a:r>
              <a:rPr lang="en-US" sz="1600" b="1" i="0" dirty="0">
                <a:solidFill>
                  <a:srgbClr val="415568"/>
                </a:solidFill>
                <a:effectLst/>
                <a:latin typeface="Arial" panose="020B0604020202020204" pitchFamily="34" charset="0"/>
                <a:cs typeface="Arial" panose="020B0604020202020204" pitchFamily="34" charset="0"/>
              </a:rPr>
              <a:t>12-month lead times </a:t>
            </a:r>
            <a:r>
              <a:rPr lang="en-US" sz="1600" i="0" dirty="0">
                <a:solidFill>
                  <a:srgbClr val="415568"/>
                </a:solidFill>
                <a:effectLst/>
                <a:latin typeface="Arial" panose="020B0604020202020204" pitchFamily="34" charset="0"/>
                <a:cs typeface="Arial" panose="020B0604020202020204" pitchFamily="34" charset="0"/>
              </a:rPr>
              <a:t>on electronic </a:t>
            </a:r>
            <a:r>
              <a:rPr lang="en-US" sz="1600" dirty="0">
                <a:solidFill>
                  <a:srgbClr val="415568"/>
                </a:solidFill>
                <a:latin typeface="Arial" panose="020B0604020202020204" pitchFamily="34" charset="0"/>
                <a:cs typeface="Arial" panose="020B0604020202020204" pitchFamily="34" charset="0"/>
              </a:rPr>
              <a:t>components limits the number of new dispensers for 2023 season</a:t>
            </a:r>
          </a:p>
        </p:txBody>
      </p:sp>
    </p:spTree>
    <p:extLst>
      <p:ext uri="{BB962C8B-B14F-4D97-AF65-F5344CB8AC3E}">
        <p14:creationId xmlns:p14="http://schemas.microsoft.com/office/powerpoint/2010/main" val="35935581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8" grpId="0"/>
      <p:bldP spid="2" grpId="0" animBg="1"/>
      <p:bldP spid="6"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064D6152-AC51-811C-E6BD-CB1B9F324094}"/>
              </a:ext>
            </a:extLst>
          </p:cNvPr>
          <p:cNvSpPr/>
          <p:nvPr/>
        </p:nvSpPr>
        <p:spPr>
          <a:xfrm>
            <a:off x="4178900" y="2944914"/>
            <a:ext cx="1430278" cy="1033272"/>
          </a:xfrm>
          <a:prstGeom prst="rect">
            <a:avLst/>
          </a:prstGeom>
          <a:solidFill>
            <a:srgbClr val="4F81B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228600" y="320154"/>
            <a:ext cx="11734797" cy="672467"/>
          </a:xfrm>
          <a:prstGeom prst="rect">
            <a:avLst/>
          </a:prstGeom>
        </p:spPr>
        <p:txBody>
          <a:bodyPr vert="horz" wrap="square" lIns="0" tIns="117323" rIns="0" bIns="0" rtlCol="0">
            <a:spAutoFit/>
          </a:bodyPr>
          <a:lstStyle/>
          <a:p>
            <a:pPr marL="12700" algn="ctr">
              <a:lnSpc>
                <a:spcPct val="100000"/>
              </a:lnSpc>
              <a:spcBef>
                <a:spcPts val="100"/>
              </a:spcBef>
            </a:pPr>
            <a:r>
              <a:rPr lang="en-CA" dirty="0">
                <a:solidFill>
                  <a:srgbClr val="0070C0"/>
                </a:solidFill>
              </a:rPr>
              <a:t>2022</a:t>
            </a:r>
            <a:r>
              <a:rPr lang="en-CA" spc="135" dirty="0">
                <a:solidFill>
                  <a:srgbClr val="0070C0"/>
                </a:solidFill>
              </a:rPr>
              <a:t> </a:t>
            </a:r>
            <a:r>
              <a:rPr lang="en-CA" dirty="0">
                <a:solidFill>
                  <a:srgbClr val="0070C0"/>
                </a:solidFill>
              </a:rPr>
              <a:t>Commercial</a:t>
            </a:r>
            <a:r>
              <a:rPr lang="en-CA" spc="80" dirty="0">
                <a:solidFill>
                  <a:srgbClr val="0070C0"/>
                </a:solidFill>
              </a:rPr>
              <a:t> </a:t>
            </a:r>
            <a:r>
              <a:rPr lang="en-CA" dirty="0">
                <a:solidFill>
                  <a:srgbClr val="0070C0"/>
                </a:solidFill>
              </a:rPr>
              <a:t>Grower</a:t>
            </a:r>
            <a:r>
              <a:rPr lang="en-CA" spc="135" dirty="0">
                <a:solidFill>
                  <a:srgbClr val="0070C0"/>
                </a:solidFill>
              </a:rPr>
              <a:t> </a:t>
            </a:r>
            <a:r>
              <a:rPr lang="en-CA" dirty="0">
                <a:solidFill>
                  <a:srgbClr val="0070C0"/>
                </a:solidFill>
              </a:rPr>
              <a:t>Trials</a:t>
            </a:r>
            <a:r>
              <a:rPr lang="en-CA" spc="140" dirty="0">
                <a:solidFill>
                  <a:srgbClr val="0070C0"/>
                </a:solidFill>
              </a:rPr>
              <a:t> </a:t>
            </a:r>
            <a:r>
              <a:rPr lang="en-CA" dirty="0">
                <a:solidFill>
                  <a:srgbClr val="0070C0"/>
                </a:solidFill>
              </a:rPr>
              <a:t>–</a:t>
            </a:r>
            <a:r>
              <a:rPr lang="en-CA" spc="140" dirty="0">
                <a:solidFill>
                  <a:srgbClr val="0070C0"/>
                </a:solidFill>
              </a:rPr>
              <a:t> </a:t>
            </a:r>
            <a:r>
              <a:rPr lang="en-CA" dirty="0">
                <a:solidFill>
                  <a:srgbClr val="0070C0"/>
                </a:solidFill>
              </a:rPr>
              <a:t>Pacific</a:t>
            </a:r>
            <a:r>
              <a:rPr lang="en-CA" spc="140" dirty="0">
                <a:solidFill>
                  <a:srgbClr val="0070C0"/>
                </a:solidFill>
              </a:rPr>
              <a:t> </a:t>
            </a:r>
            <a:r>
              <a:rPr lang="en-CA" spc="-10" dirty="0">
                <a:solidFill>
                  <a:srgbClr val="0070C0"/>
                </a:solidFill>
              </a:rPr>
              <a:t>Northwest</a:t>
            </a:r>
          </a:p>
        </p:txBody>
      </p:sp>
      <p:sp>
        <p:nvSpPr>
          <p:cNvPr id="3" name="object 3"/>
          <p:cNvSpPr txBox="1"/>
          <p:nvPr/>
        </p:nvSpPr>
        <p:spPr>
          <a:xfrm>
            <a:off x="2433610" y="4818466"/>
            <a:ext cx="877569" cy="904875"/>
          </a:xfrm>
          <a:prstGeom prst="rect">
            <a:avLst/>
          </a:prstGeom>
        </p:spPr>
        <p:txBody>
          <a:bodyPr vert="horz" wrap="square" lIns="0" tIns="6350" rIns="0" bIns="0" rtlCol="0">
            <a:spAutoFit/>
          </a:bodyPr>
          <a:lstStyle/>
          <a:p>
            <a:pPr marL="12700" marR="5080">
              <a:lnSpc>
                <a:spcPct val="105600"/>
              </a:lnSpc>
              <a:spcBef>
                <a:spcPts val="50"/>
              </a:spcBef>
            </a:pPr>
            <a:r>
              <a:rPr sz="1050" dirty="0">
                <a:latin typeface="Arial"/>
                <a:cs typeface="Arial"/>
              </a:rPr>
              <a:t>BVT</a:t>
            </a:r>
            <a:r>
              <a:rPr sz="1050" spc="5" dirty="0">
                <a:latin typeface="Arial"/>
                <a:cs typeface="Arial"/>
              </a:rPr>
              <a:t> </a:t>
            </a:r>
            <a:r>
              <a:rPr sz="1050" dirty="0">
                <a:latin typeface="Arial"/>
                <a:cs typeface="Arial"/>
              </a:rPr>
              <a:t>+ </a:t>
            </a:r>
            <a:r>
              <a:rPr sz="1050" spc="-10" dirty="0">
                <a:latin typeface="Arial"/>
                <a:cs typeface="Arial"/>
              </a:rPr>
              <a:t>Grower Standard:</a:t>
            </a:r>
            <a:endParaRPr sz="1050" dirty="0">
              <a:latin typeface="Arial"/>
              <a:cs typeface="Arial"/>
            </a:endParaRPr>
          </a:p>
          <a:p>
            <a:pPr marL="12700">
              <a:lnSpc>
                <a:spcPts val="1785"/>
              </a:lnSpc>
              <a:spcBef>
                <a:spcPts val="730"/>
              </a:spcBef>
            </a:pPr>
            <a:r>
              <a:rPr sz="1500" b="1" spc="-10" dirty="0">
                <a:solidFill>
                  <a:srgbClr val="399D57"/>
                </a:solidFill>
                <a:latin typeface="Arial"/>
                <a:cs typeface="Arial"/>
              </a:rPr>
              <a:t>18.36mm</a:t>
            </a:r>
            <a:endParaRPr sz="1500" dirty="0">
              <a:latin typeface="Arial"/>
              <a:cs typeface="Arial"/>
            </a:endParaRPr>
          </a:p>
          <a:p>
            <a:pPr marL="12700">
              <a:lnSpc>
                <a:spcPts val="1785"/>
              </a:lnSpc>
            </a:pPr>
            <a:r>
              <a:rPr sz="1500" b="1" spc="-10" dirty="0">
                <a:solidFill>
                  <a:srgbClr val="399D57"/>
                </a:solidFill>
                <a:latin typeface="Arial"/>
                <a:cs typeface="Arial"/>
              </a:rPr>
              <a:t>average</a:t>
            </a:r>
            <a:endParaRPr sz="1500" dirty="0">
              <a:latin typeface="Arial"/>
              <a:cs typeface="Arial"/>
            </a:endParaRPr>
          </a:p>
        </p:txBody>
      </p:sp>
      <p:sp>
        <p:nvSpPr>
          <p:cNvPr id="4" name="object 4"/>
          <p:cNvSpPr txBox="1"/>
          <p:nvPr/>
        </p:nvSpPr>
        <p:spPr>
          <a:xfrm>
            <a:off x="3874547" y="4818466"/>
            <a:ext cx="1043305" cy="904875"/>
          </a:xfrm>
          <a:prstGeom prst="rect">
            <a:avLst/>
          </a:prstGeom>
        </p:spPr>
        <p:txBody>
          <a:bodyPr vert="horz" wrap="square" lIns="0" tIns="6350" rIns="0" bIns="0" rtlCol="0">
            <a:spAutoFit/>
          </a:bodyPr>
          <a:lstStyle/>
          <a:p>
            <a:pPr marL="12700" marR="5080">
              <a:lnSpc>
                <a:spcPct val="105600"/>
              </a:lnSpc>
              <a:spcBef>
                <a:spcPts val="50"/>
              </a:spcBef>
            </a:pPr>
            <a:r>
              <a:rPr sz="1050" dirty="0">
                <a:latin typeface="Arial"/>
                <a:cs typeface="Arial"/>
              </a:rPr>
              <a:t>Grower</a:t>
            </a:r>
            <a:r>
              <a:rPr sz="1050" spc="-30" dirty="0">
                <a:latin typeface="Arial"/>
                <a:cs typeface="Arial"/>
              </a:rPr>
              <a:t> </a:t>
            </a:r>
            <a:r>
              <a:rPr sz="1050" spc="-10" dirty="0">
                <a:latin typeface="Arial"/>
                <a:cs typeface="Arial"/>
              </a:rPr>
              <a:t>Standard alone:</a:t>
            </a:r>
            <a:endParaRPr sz="1050" dirty="0">
              <a:latin typeface="Arial"/>
              <a:cs typeface="Arial"/>
            </a:endParaRPr>
          </a:p>
          <a:p>
            <a:pPr marL="12700">
              <a:lnSpc>
                <a:spcPts val="1785"/>
              </a:lnSpc>
              <a:spcBef>
                <a:spcPts val="730"/>
              </a:spcBef>
            </a:pPr>
            <a:r>
              <a:rPr sz="1500" b="1" spc="-10" dirty="0">
                <a:solidFill>
                  <a:srgbClr val="399D57"/>
                </a:solidFill>
                <a:latin typeface="Arial"/>
                <a:cs typeface="Arial"/>
              </a:rPr>
              <a:t>17.20mm</a:t>
            </a:r>
            <a:endParaRPr sz="1500" dirty="0">
              <a:latin typeface="Arial"/>
              <a:cs typeface="Arial"/>
            </a:endParaRPr>
          </a:p>
          <a:p>
            <a:pPr marL="12700">
              <a:lnSpc>
                <a:spcPts val="1785"/>
              </a:lnSpc>
            </a:pPr>
            <a:r>
              <a:rPr sz="1500" b="1" spc="-10" dirty="0">
                <a:solidFill>
                  <a:srgbClr val="399D57"/>
                </a:solidFill>
                <a:latin typeface="Arial"/>
                <a:cs typeface="Arial"/>
              </a:rPr>
              <a:t>average</a:t>
            </a:r>
            <a:endParaRPr sz="1500" dirty="0">
              <a:latin typeface="Arial"/>
              <a:cs typeface="Arial"/>
            </a:endParaRPr>
          </a:p>
        </p:txBody>
      </p:sp>
      <p:sp>
        <p:nvSpPr>
          <p:cNvPr id="5" name="object 5"/>
          <p:cNvSpPr/>
          <p:nvPr/>
        </p:nvSpPr>
        <p:spPr>
          <a:xfrm>
            <a:off x="3635387" y="4868193"/>
            <a:ext cx="0" cy="842010"/>
          </a:xfrm>
          <a:custGeom>
            <a:avLst/>
            <a:gdLst/>
            <a:ahLst/>
            <a:cxnLst/>
            <a:rect l="l" t="t" r="r" b="b"/>
            <a:pathLst>
              <a:path h="842010">
                <a:moveTo>
                  <a:pt x="0" y="0"/>
                </a:moveTo>
                <a:lnTo>
                  <a:pt x="0" y="841425"/>
                </a:lnTo>
              </a:path>
            </a:pathLst>
          </a:custGeom>
          <a:ln w="4381">
            <a:solidFill>
              <a:srgbClr val="A1AAB4"/>
            </a:solidFill>
          </a:ln>
        </p:spPr>
        <p:txBody>
          <a:bodyPr wrap="square" lIns="0" tIns="0" rIns="0" bIns="0" rtlCol="0"/>
          <a:lstStyle/>
          <a:p>
            <a:endParaRPr dirty="0"/>
          </a:p>
        </p:txBody>
      </p:sp>
      <p:sp>
        <p:nvSpPr>
          <p:cNvPr id="6" name="object 6"/>
          <p:cNvSpPr/>
          <p:nvPr/>
        </p:nvSpPr>
        <p:spPr>
          <a:xfrm>
            <a:off x="806182" y="4601933"/>
            <a:ext cx="1374140" cy="1374140"/>
          </a:xfrm>
          <a:custGeom>
            <a:avLst/>
            <a:gdLst/>
            <a:ahLst/>
            <a:cxnLst/>
            <a:rect l="l" t="t" r="r" b="b"/>
            <a:pathLst>
              <a:path w="1374139" h="1374139">
                <a:moveTo>
                  <a:pt x="686981" y="0"/>
                </a:moveTo>
                <a:lnTo>
                  <a:pt x="637919" y="1724"/>
                </a:lnTo>
                <a:lnTo>
                  <a:pt x="589788" y="6821"/>
                </a:lnTo>
                <a:lnTo>
                  <a:pt x="542705" y="15175"/>
                </a:lnTo>
                <a:lnTo>
                  <a:pt x="496785" y="26667"/>
                </a:lnTo>
                <a:lnTo>
                  <a:pt x="452145" y="41184"/>
                </a:lnTo>
                <a:lnTo>
                  <a:pt x="408901" y="58607"/>
                </a:lnTo>
                <a:lnTo>
                  <a:pt x="367170" y="78822"/>
                </a:lnTo>
                <a:lnTo>
                  <a:pt x="327067" y="101711"/>
                </a:lnTo>
                <a:lnTo>
                  <a:pt x="288709" y="127159"/>
                </a:lnTo>
                <a:lnTo>
                  <a:pt x="252212" y="155049"/>
                </a:lnTo>
                <a:lnTo>
                  <a:pt x="217692" y="185265"/>
                </a:lnTo>
                <a:lnTo>
                  <a:pt x="185266" y="217691"/>
                </a:lnTo>
                <a:lnTo>
                  <a:pt x="155050" y="252210"/>
                </a:lnTo>
                <a:lnTo>
                  <a:pt x="127160" y="288706"/>
                </a:lnTo>
                <a:lnTo>
                  <a:pt x="101712" y="327064"/>
                </a:lnTo>
                <a:lnTo>
                  <a:pt x="78822" y="367166"/>
                </a:lnTo>
                <a:lnTo>
                  <a:pt x="58608" y="408896"/>
                </a:lnTo>
                <a:lnTo>
                  <a:pt x="41184" y="452139"/>
                </a:lnTo>
                <a:lnTo>
                  <a:pt x="26667" y="496778"/>
                </a:lnTo>
                <a:lnTo>
                  <a:pt x="15175" y="542696"/>
                </a:lnTo>
                <a:lnTo>
                  <a:pt x="6821" y="589778"/>
                </a:lnTo>
                <a:lnTo>
                  <a:pt x="1724" y="637908"/>
                </a:lnTo>
                <a:lnTo>
                  <a:pt x="0" y="686968"/>
                </a:lnTo>
                <a:lnTo>
                  <a:pt x="1724" y="736030"/>
                </a:lnTo>
                <a:lnTo>
                  <a:pt x="6821" y="784160"/>
                </a:lnTo>
                <a:lnTo>
                  <a:pt x="15175" y="831244"/>
                </a:lnTo>
                <a:lnTo>
                  <a:pt x="26667" y="877163"/>
                </a:lnTo>
                <a:lnTo>
                  <a:pt x="41184" y="921803"/>
                </a:lnTo>
                <a:lnTo>
                  <a:pt x="58608" y="965047"/>
                </a:lnTo>
                <a:lnTo>
                  <a:pt x="78822" y="1006779"/>
                </a:lnTo>
                <a:lnTo>
                  <a:pt x="101712" y="1046881"/>
                </a:lnTo>
                <a:lnTo>
                  <a:pt x="127160" y="1085239"/>
                </a:lnTo>
                <a:lnTo>
                  <a:pt x="155050" y="1121736"/>
                </a:lnTo>
                <a:lnTo>
                  <a:pt x="185266" y="1156256"/>
                </a:lnTo>
                <a:lnTo>
                  <a:pt x="217692" y="1188682"/>
                </a:lnTo>
                <a:lnTo>
                  <a:pt x="252212" y="1218899"/>
                </a:lnTo>
                <a:lnTo>
                  <a:pt x="288709" y="1246789"/>
                </a:lnTo>
                <a:lnTo>
                  <a:pt x="327067" y="1272237"/>
                </a:lnTo>
                <a:lnTo>
                  <a:pt x="367170" y="1295126"/>
                </a:lnTo>
                <a:lnTo>
                  <a:pt x="408901" y="1315341"/>
                </a:lnTo>
                <a:lnTo>
                  <a:pt x="452145" y="1332765"/>
                </a:lnTo>
                <a:lnTo>
                  <a:pt x="496785" y="1347281"/>
                </a:lnTo>
                <a:lnTo>
                  <a:pt x="542705" y="1358774"/>
                </a:lnTo>
                <a:lnTo>
                  <a:pt x="589788" y="1367127"/>
                </a:lnTo>
                <a:lnTo>
                  <a:pt x="637919" y="1372224"/>
                </a:lnTo>
                <a:lnTo>
                  <a:pt x="686981" y="1373949"/>
                </a:lnTo>
                <a:lnTo>
                  <a:pt x="736042" y="1372224"/>
                </a:lnTo>
                <a:lnTo>
                  <a:pt x="784173" y="1367127"/>
                </a:lnTo>
                <a:lnTo>
                  <a:pt x="831256" y="1358774"/>
                </a:lnTo>
                <a:lnTo>
                  <a:pt x="877176" y="1347281"/>
                </a:lnTo>
                <a:lnTo>
                  <a:pt x="921816" y="1332765"/>
                </a:lnTo>
                <a:lnTo>
                  <a:pt x="965060" y="1315341"/>
                </a:lnTo>
                <a:lnTo>
                  <a:pt x="1006791" y="1295126"/>
                </a:lnTo>
                <a:lnTo>
                  <a:pt x="1046894" y="1272237"/>
                </a:lnTo>
                <a:lnTo>
                  <a:pt x="1085252" y="1246789"/>
                </a:lnTo>
                <a:lnTo>
                  <a:pt x="1121749" y="1218899"/>
                </a:lnTo>
                <a:lnTo>
                  <a:pt x="1156269" y="1188682"/>
                </a:lnTo>
                <a:lnTo>
                  <a:pt x="1188695" y="1156256"/>
                </a:lnTo>
                <a:lnTo>
                  <a:pt x="1218911" y="1121736"/>
                </a:lnTo>
                <a:lnTo>
                  <a:pt x="1246802" y="1085239"/>
                </a:lnTo>
                <a:lnTo>
                  <a:pt x="1272250" y="1046881"/>
                </a:lnTo>
                <a:lnTo>
                  <a:pt x="1295139" y="1006779"/>
                </a:lnTo>
                <a:lnTo>
                  <a:pt x="1315354" y="965047"/>
                </a:lnTo>
                <a:lnTo>
                  <a:pt x="1332777" y="921803"/>
                </a:lnTo>
                <a:lnTo>
                  <a:pt x="1347294" y="877163"/>
                </a:lnTo>
                <a:lnTo>
                  <a:pt x="1358787" y="831244"/>
                </a:lnTo>
                <a:lnTo>
                  <a:pt x="1367140" y="784160"/>
                </a:lnTo>
                <a:lnTo>
                  <a:pt x="1372237" y="736030"/>
                </a:lnTo>
                <a:lnTo>
                  <a:pt x="1373962" y="686968"/>
                </a:lnTo>
                <a:lnTo>
                  <a:pt x="1372237" y="637908"/>
                </a:lnTo>
                <a:lnTo>
                  <a:pt x="1367140" y="589778"/>
                </a:lnTo>
                <a:lnTo>
                  <a:pt x="1358787" y="542696"/>
                </a:lnTo>
                <a:lnTo>
                  <a:pt x="1347294" y="496778"/>
                </a:lnTo>
                <a:lnTo>
                  <a:pt x="1332777" y="452139"/>
                </a:lnTo>
                <a:lnTo>
                  <a:pt x="1315354" y="408896"/>
                </a:lnTo>
                <a:lnTo>
                  <a:pt x="1295139" y="367166"/>
                </a:lnTo>
                <a:lnTo>
                  <a:pt x="1272250" y="327064"/>
                </a:lnTo>
                <a:lnTo>
                  <a:pt x="1246802" y="288706"/>
                </a:lnTo>
                <a:lnTo>
                  <a:pt x="1218911" y="252210"/>
                </a:lnTo>
                <a:lnTo>
                  <a:pt x="1188695" y="217691"/>
                </a:lnTo>
                <a:lnTo>
                  <a:pt x="1156269" y="185265"/>
                </a:lnTo>
                <a:lnTo>
                  <a:pt x="1121749" y="155049"/>
                </a:lnTo>
                <a:lnTo>
                  <a:pt x="1085252" y="127159"/>
                </a:lnTo>
                <a:lnTo>
                  <a:pt x="1046894" y="101711"/>
                </a:lnTo>
                <a:lnTo>
                  <a:pt x="1006791" y="78822"/>
                </a:lnTo>
                <a:lnTo>
                  <a:pt x="965060" y="58607"/>
                </a:lnTo>
                <a:lnTo>
                  <a:pt x="921816" y="41184"/>
                </a:lnTo>
                <a:lnTo>
                  <a:pt x="877176" y="26667"/>
                </a:lnTo>
                <a:lnTo>
                  <a:pt x="831256" y="15175"/>
                </a:lnTo>
                <a:lnTo>
                  <a:pt x="784173" y="6821"/>
                </a:lnTo>
                <a:lnTo>
                  <a:pt x="736042" y="1724"/>
                </a:lnTo>
                <a:lnTo>
                  <a:pt x="686981" y="0"/>
                </a:lnTo>
                <a:close/>
              </a:path>
            </a:pathLst>
          </a:custGeom>
          <a:solidFill>
            <a:srgbClr val="399D57"/>
          </a:solidFill>
        </p:spPr>
        <p:txBody>
          <a:bodyPr wrap="square" lIns="0" tIns="0" rIns="0" bIns="0" rtlCol="0"/>
          <a:lstStyle/>
          <a:p>
            <a:endParaRPr dirty="0"/>
          </a:p>
        </p:txBody>
      </p:sp>
      <p:sp>
        <p:nvSpPr>
          <p:cNvPr id="7" name="object 7"/>
          <p:cNvSpPr txBox="1"/>
          <p:nvPr/>
        </p:nvSpPr>
        <p:spPr>
          <a:xfrm>
            <a:off x="1104013" y="4794944"/>
            <a:ext cx="778510" cy="981710"/>
          </a:xfrm>
          <a:prstGeom prst="rect">
            <a:avLst/>
          </a:prstGeom>
        </p:spPr>
        <p:txBody>
          <a:bodyPr vert="horz" wrap="square" lIns="0" tIns="22860" rIns="0" bIns="0" rtlCol="0">
            <a:spAutoFit/>
          </a:bodyPr>
          <a:lstStyle/>
          <a:p>
            <a:pPr algn="ctr">
              <a:lnSpc>
                <a:spcPct val="100000"/>
              </a:lnSpc>
              <a:spcBef>
                <a:spcPts val="180"/>
              </a:spcBef>
            </a:pPr>
            <a:r>
              <a:rPr sz="900" dirty="0">
                <a:solidFill>
                  <a:srgbClr val="FFFFFF"/>
                </a:solidFill>
                <a:latin typeface="Arial"/>
                <a:cs typeface="Arial"/>
              </a:rPr>
              <a:t>AVERAGE</a:t>
            </a:r>
            <a:r>
              <a:rPr sz="900" spc="30" dirty="0">
                <a:solidFill>
                  <a:srgbClr val="FFFFFF"/>
                </a:solidFill>
                <a:latin typeface="Arial"/>
                <a:cs typeface="Arial"/>
              </a:rPr>
              <a:t> </a:t>
            </a:r>
            <a:r>
              <a:rPr sz="900" spc="-25" dirty="0">
                <a:solidFill>
                  <a:srgbClr val="FFFFFF"/>
                </a:solidFill>
                <a:latin typeface="Arial"/>
                <a:cs typeface="Arial"/>
              </a:rPr>
              <a:t>OF</a:t>
            </a:r>
            <a:endParaRPr sz="900" dirty="0">
              <a:latin typeface="Arial"/>
              <a:cs typeface="Arial"/>
            </a:endParaRPr>
          </a:p>
          <a:p>
            <a:pPr marL="88900" marR="24130" indent="-57150">
              <a:lnSpc>
                <a:spcPts val="1480"/>
              </a:lnSpc>
              <a:spcBef>
                <a:spcPts val="459"/>
              </a:spcBef>
            </a:pPr>
            <a:r>
              <a:rPr sz="1500" b="1" spc="-10" dirty="0">
                <a:solidFill>
                  <a:srgbClr val="FFFFFF"/>
                </a:solidFill>
                <a:latin typeface="Arial"/>
                <a:cs typeface="Arial"/>
              </a:rPr>
              <a:t>1.26mm Larger</a:t>
            </a:r>
            <a:endParaRPr sz="1500" dirty="0">
              <a:latin typeface="Arial"/>
              <a:cs typeface="Arial"/>
            </a:endParaRPr>
          </a:p>
          <a:p>
            <a:pPr marL="118110" marR="111125" algn="ctr">
              <a:lnSpc>
                <a:spcPts val="1180"/>
              </a:lnSpc>
              <a:spcBef>
                <a:spcPts val="605"/>
              </a:spcBef>
            </a:pPr>
            <a:r>
              <a:rPr sz="1050" spc="-10" dirty="0">
                <a:solidFill>
                  <a:srgbClr val="FFFFFF"/>
                </a:solidFill>
                <a:latin typeface="Arial"/>
                <a:cs typeface="Arial"/>
              </a:rPr>
              <a:t>Diameter Berries</a:t>
            </a:r>
            <a:endParaRPr sz="1050" dirty="0">
              <a:latin typeface="Arial"/>
              <a:cs typeface="Arial"/>
            </a:endParaRPr>
          </a:p>
        </p:txBody>
      </p:sp>
      <p:sp>
        <p:nvSpPr>
          <p:cNvPr id="8" name="object 8"/>
          <p:cNvSpPr/>
          <p:nvPr/>
        </p:nvSpPr>
        <p:spPr>
          <a:xfrm>
            <a:off x="1778883" y="2521154"/>
            <a:ext cx="196215" cy="0"/>
          </a:xfrm>
          <a:custGeom>
            <a:avLst/>
            <a:gdLst/>
            <a:ahLst/>
            <a:cxnLst/>
            <a:rect l="l" t="t" r="r" b="b"/>
            <a:pathLst>
              <a:path w="196214">
                <a:moveTo>
                  <a:pt x="0" y="0"/>
                </a:moveTo>
                <a:lnTo>
                  <a:pt x="195745" y="0"/>
                </a:lnTo>
              </a:path>
            </a:pathLst>
          </a:custGeom>
          <a:ln w="18402">
            <a:solidFill>
              <a:srgbClr val="399D57"/>
            </a:solidFill>
          </a:ln>
        </p:spPr>
        <p:txBody>
          <a:bodyPr wrap="square" lIns="0" tIns="0" rIns="0" bIns="0" rtlCol="0"/>
          <a:lstStyle/>
          <a:p>
            <a:endParaRPr dirty="0"/>
          </a:p>
        </p:txBody>
      </p:sp>
      <p:sp>
        <p:nvSpPr>
          <p:cNvPr id="9" name="object 9"/>
          <p:cNvSpPr txBox="1"/>
          <p:nvPr/>
        </p:nvSpPr>
        <p:spPr>
          <a:xfrm>
            <a:off x="3766184" y="2436520"/>
            <a:ext cx="887094" cy="161290"/>
          </a:xfrm>
          <a:prstGeom prst="rect">
            <a:avLst/>
          </a:prstGeom>
        </p:spPr>
        <p:txBody>
          <a:bodyPr vert="horz" wrap="square" lIns="0" tIns="11430" rIns="0" bIns="0" rtlCol="0">
            <a:spAutoFit/>
          </a:bodyPr>
          <a:lstStyle/>
          <a:p>
            <a:pPr marL="12700">
              <a:lnSpc>
                <a:spcPct val="100000"/>
              </a:lnSpc>
              <a:spcBef>
                <a:spcPts val="90"/>
              </a:spcBef>
            </a:pPr>
            <a:r>
              <a:rPr sz="900" spc="-10" dirty="0">
                <a:solidFill>
                  <a:srgbClr val="445569"/>
                </a:solidFill>
                <a:latin typeface="Arial"/>
                <a:cs typeface="Arial"/>
              </a:rPr>
              <a:t>Grower</a:t>
            </a:r>
            <a:r>
              <a:rPr sz="900" spc="-5" dirty="0">
                <a:solidFill>
                  <a:srgbClr val="445569"/>
                </a:solidFill>
                <a:latin typeface="Arial"/>
                <a:cs typeface="Arial"/>
              </a:rPr>
              <a:t> </a:t>
            </a:r>
            <a:r>
              <a:rPr sz="900" spc="-10" dirty="0">
                <a:solidFill>
                  <a:srgbClr val="445569"/>
                </a:solidFill>
                <a:latin typeface="Arial"/>
                <a:cs typeface="Arial"/>
              </a:rPr>
              <a:t>Standard</a:t>
            </a:r>
            <a:endParaRPr sz="900" dirty="0">
              <a:latin typeface="Arial"/>
              <a:cs typeface="Arial"/>
            </a:endParaRPr>
          </a:p>
        </p:txBody>
      </p:sp>
      <p:sp>
        <p:nvSpPr>
          <p:cNvPr id="10" name="object 10"/>
          <p:cNvSpPr/>
          <p:nvPr/>
        </p:nvSpPr>
        <p:spPr>
          <a:xfrm>
            <a:off x="3509384" y="2521154"/>
            <a:ext cx="196215" cy="0"/>
          </a:xfrm>
          <a:custGeom>
            <a:avLst/>
            <a:gdLst/>
            <a:ahLst/>
            <a:cxnLst/>
            <a:rect l="l" t="t" r="r" b="b"/>
            <a:pathLst>
              <a:path w="196214">
                <a:moveTo>
                  <a:pt x="0" y="0"/>
                </a:moveTo>
                <a:lnTo>
                  <a:pt x="195745" y="0"/>
                </a:lnTo>
              </a:path>
            </a:pathLst>
          </a:custGeom>
          <a:ln w="18402">
            <a:solidFill>
              <a:srgbClr val="78542D"/>
            </a:solidFill>
          </a:ln>
        </p:spPr>
        <p:txBody>
          <a:bodyPr wrap="square" lIns="0" tIns="0" rIns="0" bIns="0" rtlCol="0"/>
          <a:lstStyle/>
          <a:p>
            <a:endParaRPr dirty="0"/>
          </a:p>
        </p:txBody>
      </p:sp>
      <p:sp>
        <p:nvSpPr>
          <p:cNvPr id="11" name="object 11"/>
          <p:cNvSpPr txBox="1"/>
          <p:nvPr/>
        </p:nvSpPr>
        <p:spPr>
          <a:xfrm>
            <a:off x="793487" y="2115831"/>
            <a:ext cx="2787015" cy="481965"/>
          </a:xfrm>
          <a:prstGeom prst="rect">
            <a:avLst/>
          </a:prstGeom>
        </p:spPr>
        <p:txBody>
          <a:bodyPr vert="horz" wrap="square" lIns="0" tIns="16510" rIns="0" bIns="0" rtlCol="0">
            <a:spAutoFit/>
          </a:bodyPr>
          <a:lstStyle/>
          <a:p>
            <a:pPr marL="12700">
              <a:lnSpc>
                <a:spcPct val="100000"/>
              </a:lnSpc>
              <a:spcBef>
                <a:spcPts val="130"/>
              </a:spcBef>
            </a:pPr>
            <a:r>
              <a:rPr sz="1300" dirty="0">
                <a:solidFill>
                  <a:srgbClr val="445569"/>
                </a:solidFill>
                <a:latin typeface="Arial"/>
                <a:cs typeface="Arial"/>
              </a:rPr>
              <a:t>Berry</a:t>
            </a:r>
            <a:r>
              <a:rPr sz="1300" spc="310" dirty="0">
                <a:solidFill>
                  <a:srgbClr val="445569"/>
                </a:solidFill>
                <a:latin typeface="Arial"/>
                <a:cs typeface="Arial"/>
              </a:rPr>
              <a:t> </a:t>
            </a:r>
            <a:r>
              <a:rPr sz="1300" b="1" dirty="0">
                <a:solidFill>
                  <a:srgbClr val="445569"/>
                </a:solidFill>
                <a:latin typeface="Arial"/>
                <a:cs typeface="Arial"/>
              </a:rPr>
              <a:t>Size</a:t>
            </a:r>
            <a:r>
              <a:rPr sz="1300" b="1" spc="315" dirty="0">
                <a:solidFill>
                  <a:srgbClr val="445569"/>
                </a:solidFill>
                <a:latin typeface="Arial"/>
                <a:cs typeface="Arial"/>
              </a:rPr>
              <a:t> </a:t>
            </a:r>
            <a:r>
              <a:rPr sz="1300" dirty="0">
                <a:solidFill>
                  <a:srgbClr val="445569"/>
                </a:solidFill>
                <a:latin typeface="Arial"/>
                <a:cs typeface="Arial"/>
              </a:rPr>
              <a:t>Distribution</a:t>
            </a:r>
            <a:r>
              <a:rPr sz="1300" spc="315" dirty="0">
                <a:solidFill>
                  <a:srgbClr val="445569"/>
                </a:solidFill>
                <a:latin typeface="Arial"/>
                <a:cs typeface="Arial"/>
              </a:rPr>
              <a:t> </a:t>
            </a:r>
            <a:r>
              <a:rPr sz="1300" dirty="0">
                <a:solidFill>
                  <a:srgbClr val="445569"/>
                </a:solidFill>
                <a:latin typeface="Arial"/>
                <a:cs typeface="Arial"/>
              </a:rPr>
              <a:t>for</a:t>
            </a:r>
            <a:r>
              <a:rPr sz="1300" spc="210" dirty="0">
                <a:solidFill>
                  <a:srgbClr val="445569"/>
                </a:solidFill>
                <a:latin typeface="Arial"/>
                <a:cs typeface="Arial"/>
              </a:rPr>
              <a:t> </a:t>
            </a:r>
            <a:r>
              <a:rPr sz="1300" dirty="0">
                <a:solidFill>
                  <a:srgbClr val="445569"/>
                </a:solidFill>
                <a:latin typeface="Arial"/>
                <a:cs typeface="Arial"/>
              </a:rPr>
              <a:t>All</a:t>
            </a:r>
            <a:r>
              <a:rPr sz="1300" spc="315" dirty="0">
                <a:solidFill>
                  <a:srgbClr val="445569"/>
                </a:solidFill>
                <a:latin typeface="Arial"/>
                <a:cs typeface="Arial"/>
              </a:rPr>
              <a:t> </a:t>
            </a:r>
            <a:r>
              <a:rPr sz="1300" spc="-10" dirty="0">
                <a:solidFill>
                  <a:srgbClr val="445569"/>
                </a:solidFill>
                <a:latin typeface="Arial"/>
                <a:cs typeface="Arial"/>
              </a:rPr>
              <a:t>Sites</a:t>
            </a:r>
            <a:endParaRPr sz="1300" dirty="0">
              <a:latin typeface="Arial"/>
              <a:cs typeface="Arial"/>
            </a:endParaRPr>
          </a:p>
          <a:p>
            <a:pPr marL="1254760">
              <a:lnSpc>
                <a:spcPct val="100000"/>
              </a:lnSpc>
              <a:spcBef>
                <a:spcPts val="925"/>
              </a:spcBef>
            </a:pPr>
            <a:r>
              <a:rPr sz="900" dirty="0">
                <a:solidFill>
                  <a:srgbClr val="445569"/>
                </a:solidFill>
                <a:latin typeface="Arial"/>
                <a:cs typeface="Arial"/>
              </a:rPr>
              <a:t>BVT</a:t>
            </a:r>
            <a:r>
              <a:rPr sz="900" spc="-35" dirty="0">
                <a:solidFill>
                  <a:srgbClr val="445569"/>
                </a:solidFill>
                <a:latin typeface="Arial"/>
                <a:cs typeface="Arial"/>
              </a:rPr>
              <a:t> </a:t>
            </a:r>
            <a:r>
              <a:rPr sz="900" dirty="0">
                <a:solidFill>
                  <a:srgbClr val="445569"/>
                </a:solidFill>
                <a:latin typeface="Arial"/>
                <a:cs typeface="Arial"/>
              </a:rPr>
              <a:t>+</a:t>
            </a:r>
            <a:r>
              <a:rPr sz="900" spc="-20" dirty="0">
                <a:solidFill>
                  <a:srgbClr val="445569"/>
                </a:solidFill>
                <a:latin typeface="Arial"/>
                <a:cs typeface="Arial"/>
              </a:rPr>
              <a:t> </a:t>
            </a:r>
            <a:r>
              <a:rPr sz="900" spc="-10" dirty="0">
                <a:solidFill>
                  <a:srgbClr val="445569"/>
                </a:solidFill>
                <a:latin typeface="Arial"/>
                <a:cs typeface="Arial"/>
              </a:rPr>
              <a:t>Grower</a:t>
            </a:r>
            <a:r>
              <a:rPr sz="900" spc="-20" dirty="0">
                <a:solidFill>
                  <a:srgbClr val="445569"/>
                </a:solidFill>
                <a:latin typeface="Arial"/>
                <a:cs typeface="Arial"/>
              </a:rPr>
              <a:t> </a:t>
            </a:r>
            <a:r>
              <a:rPr sz="900" spc="-10" dirty="0">
                <a:solidFill>
                  <a:srgbClr val="445569"/>
                </a:solidFill>
                <a:latin typeface="Arial"/>
                <a:cs typeface="Arial"/>
              </a:rPr>
              <a:t>Standard</a:t>
            </a:r>
            <a:endParaRPr sz="900" dirty="0">
              <a:latin typeface="Arial"/>
              <a:cs typeface="Arial"/>
            </a:endParaRPr>
          </a:p>
        </p:txBody>
      </p:sp>
      <p:grpSp>
        <p:nvGrpSpPr>
          <p:cNvPr id="12" name="object 12"/>
          <p:cNvGrpSpPr/>
          <p:nvPr/>
        </p:nvGrpSpPr>
        <p:grpSpPr>
          <a:xfrm>
            <a:off x="1404827" y="2937464"/>
            <a:ext cx="4203700" cy="1072515"/>
            <a:chOff x="1404827" y="2937464"/>
            <a:chExt cx="4203700" cy="1072515"/>
          </a:xfrm>
        </p:grpSpPr>
        <p:sp>
          <p:nvSpPr>
            <p:cNvPr id="13" name="object 13"/>
            <p:cNvSpPr/>
            <p:nvPr/>
          </p:nvSpPr>
          <p:spPr>
            <a:xfrm>
              <a:off x="1405756" y="3809934"/>
              <a:ext cx="4202430" cy="0"/>
            </a:xfrm>
            <a:custGeom>
              <a:avLst/>
              <a:gdLst/>
              <a:ahLst/>
              <a:cxnLst/>
              <a:rect l="l" t="t" r="r" b="b"/>
              <a:pathLst>
                <a:path w="4202430">
                  <a:moveTo>
                    <a:pt x="0" y="0"/>
                  </a:moveTo>
                  <a:lnTo>
                    <a:pt x="4202430" y="0"/>
                  </a:lnTo>
                </a:path>
              </a:pathLst>
            </a:custGeom>
            <a:ln w="4381">
              <a:solidFill>
                <a:srgbClr val="A1AAB4"/>
              </a:solidFill>
            </a:ln>
          </p:spPr>
          <p:txBody>
            <a:bodyPr wrap="square" lIns="0" tIns="0" rIns="0" bIns="0" rtlCol="0"/>
            <a:lstStyle/>
            <a:p>
              <a:endParaRPr dirty="0"/>
            </a:p>
          </p:txBody>
        </p:sp>
        <p:sp>
          <p:nvSpPr>
            <p:cNvPr id="14" name="object 14"/>
            <p:cNvSpPr/>
            <p:nvPr/>
          </p:nvSpPr>
          <p:spPr>
            <a:xfrm>
              <a:off x="1405756" y="3635877"/>
              <a:ext cx="4202430" cy="0"/>
            </a:xfrm>
            <a:custGeom>
              <a:avLst/>
              <a:gdLst/>
              <a:ahLst/>
              <a:cxnLst/>
              <a:rect l="l" t="t" r="r" b="b"/>
              <a:pathLst>
                <a:path w="4202430">
                  <a:moveTo>
                    <a:pt x="0" y="0"/>
                  </a:moveTo>
                  <a:lnTo>
                    <a:pt x="4202430" y="0"/>
                  </a:lnTo>
                </a:path>
              </a:pathLst>
            </a:custGeom>
            <a:ln w="4381">
              <a:solidFill>
                <a:srgbClr val="A1AAB4"/>
              </a:solidFill>
            </a:ln>
          </p:spPr>
          <p:txBody>
            <a:bodyPr wrap="square" lIns="0" tIns="0" rIns="0" bIns="0" rtlCol="0"/>
            <a:lstStyle/>
            <a:p>
              <a:endParaRPr dirty="0"/>
            </a:p>
          </p:txBody>
        </p:sp>
        <p:sp>
          <p:nvSpPr>
            <p:cNvPr id="15" name="object 15"/>
            <p:cNvSpPr/>
            <p:nvPr/>
          </p:nvSpPr>
          <p:spPr>
            <a:xfrm>
              <a:off x="1405756" y="3461823"/>
              <a:ext cx="4202430" cy="0"/>
            </a:xfrm>
            <a:custGeom>
              <a:avLst/>
              <a:gdLst/>
              <a:ahLst/>
              <a:cxnLst/>
              <a:rect l="l" t="t" r="r" b="b"/>
              <a:pathLst>
                <a:path w="4202430">
                  <a:moveTo>
                    <a:pt x="0" y="0"/>
                  </a:moveTo>
                  <a:lnTo>
                    <a:pt x="4202430" y="0"/>
                  </a:lnTo>
                </a:path>
              </a:pathLst>
            </a:custGeom>
            <a:ln w="4381">
              <a:solidFill>
                <a:srgbClr val="A1AAB4"/>
              </a:solidFill>
            </a:ln>
          </p:spPr>
          <p:txBody>
            <a:bodyPr wrap="square" lIns="0" tIns="0" rIns="0" bIns="0" rtlCol="0"/>
            <a:lstStyle/>
            <a:p>
              <a:endParaRPr dirty="0"/>
            </a:p>
          </p:txBody>
        </p:sp>
        <p:sp>
          <p:nvSpPr>
            <p:cNvPr id="16" name="object 16"/>
            <p:cNvSpPr/>
            <p:nvPr/>
          </p:nvSpPr>
          <p:spPr>
            <a:xfrm>
              <a:off x="1405756" y="3287767"/>
              <a:ext cx="4202430" cy="0"/>
            </a:xfrm>
            <a:custGeom>
              <a:avLst/>
              <a:gdLst/>
              <a:ahLst/>
              <a:cxnLst/>
              <a:rect l="l" t="t" r="r" b="b"/>
              <a:pathLst>
                <a:path w="4202430">
                  <a:moveTo>
                    <a:pt x="0" y="0"/>
                  </a:moveTo>
                  <a:lnTo>
                    <a:pt x="4202430" y="0"/>
                  </a:lnTo>
                </a:path>
              </a:pathLst>
            </a:custGeom>
            <a:ln w="4381">
              <a:solidFill>
                <a:srgbClr val="A1AAB4"/>
              </a:solidFill>
            </a:ln>
          </p:spPr>
          <p:txBody>
            <a:bodyPr wrap="square" lIns="0" tIns="0" rIns="0" bIns="0" rtlCol="0"/>
            <a:lstStyle/>
            <a:p>
              <a:endParaRPr dirty="0"/>
            </a:p>
          </p:txBody>
        </p:sp>
        <p:sp>
          <p:nvSpPr>
            <p:cNvPr id="17" name="object 17"/>
            <p:cNvSpPr/>
            <p:nvPr/>
          </p:nvSpPr>
          <p:spPr>
            <a:xfrm>
              <a:off x="1405756" y="3113711"/>
              <a:ext cx="4202430" cy="0"/>
            </a:xfrm>
            <a:custGeom>
              <a:avLst/>
              <a:gdLst/>
              <a:ahLst/>
              <a:cxnLst/>
              <a:rect l="l" t="t" r="r" b="b"/>
              <a:pathLst>
                <a:path w="4202430">
                  <a:moveTo>
                    <a:pt x="0" y="0"/>
                  </a:moveTo>
                  <a:lnTo>
                    <a:pt x="4202430" y="0"/>
                  </a:lnTo>
                </a:path>
              </a:pathLst>
            </a:custGeom>
            <a:ln w="4381">
              <a:solidFill>
                <a:srgbClr val="A1AAB4"/>
              </a:solidFill>
            </a:ln>
          </p:spPr>
          <p:txBody>
            <a:bodyPr wrap="square" lIns="0" tIns="0" rIns="0" bIns="0" rtlCol="0"/>
            <a:lstStyle/>
            <a:p>
              <a:endParaRPr dirty="0"/>
            </a:p>
          </p:txBody>
        </p:sp>
        <p:sp>
          <p:nvSpPr>
            <p:cNvPr id="18" name="object 18"/>
            <p:cNvSpPr/>
            <p:nvPr/>
          </p:nvSpPr>
          <p:spPr>
            <a:xfrm>
              <a:off x="1405756" y="2939655"/>
              <a:ext cx="4202430" cy="0"/>
            </a:xfrm>
            <a:custGeom>
              <a:avLst/>
              <a:gdLst/>
              <a:ahLst/>
              <a:cxnLst/>
              <a:rect l="l" t="t" r="r" b="b"/>
              <a:pathLst>
                <a:path w="4202430">
                  <a:moveTo>
                    <a:pt x="0" y="0"/>
                  </a:moveTo>
                  <a:lnTo>
                    <a:pt x="4202430" y="0"/>
                  </a:lnTo>
                </a:path>
              </a:pathLst>
            </a:custGeom>
            <a:ln w="4381">
              <a:solidFill>
                <a:srgbClr val="A1AAB4"/>
              </a:solidFill>
            </a:ln>
          </p:spPr>
          <p:txBody>
            <a:bodyPr wrap="square" lIns="0" tIns="0" rIns="0" bIns="0" rtlCol="0"/>
            <a:lstStyle/>
            <a:p>
              <a:endParaRPr dirty="0"/>
            </a:p>
          </p:txBody>
        </p:sp>
        <p:sp>
          <p:nvSpPr>
            <p:cNvPr id="19" name="object 19"/>
            <p:cNvSpPr/>
            <p:nvPr/>
          </p:nvSpPr>
          <p:spPr>
            <a:xfrm>
              <a:off x="1705857"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20" name="object 20"/>
            <p:cNvSpPr/>
            <p:nvPr/>
          </p:nvSpPr>
          <p:spPr>
            <a:xfrm>
              <a:off x="2084858"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21" name="object 21"/>
            <p:cNvSpPr/>
            <p:nvPr/>
          </p:nvSpPr>
          <p:spPr>
            <a:xfrm>
              <a:off x="2463859"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22" name="object 22"/>
            <p:cNvSpPr/>
            <p:nvPr/>
          </p:nvSpPr>
          <p:spPr>
            <a:xfrm>
              <a:off x="2842859"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23" name="object 23"/>
            <p:cNvSpPr/>
            <p:nvPr/>
          </p:nvSpPr>
          <p:spPr>
            <a:xfrm>
              <a:off x="3221860"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24" name="object 24"/>
            <p:cNvSpPr/>
            <p:nvPr/>
          </p:nvSpPr>
          <p:spPr>
            <a:xfrm>
              <a:off x="3600860"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25" name="object 25"/>
            <p:cNvSpPr/>
            <p:nvPr/>
          </p:nvSpPr>
          <p:spPr>
            <a:xfrm>
              <a:off x="3979861"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26" name="object 26"/>
            <p:cNvSpPr/>
            <p:nvPr/>
          </p:nvSpPr>
          <p:spPr>
            <a:xfrm>
              <a:off x="4358862"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27" name="object 27"/>
            <p:cNvSpPr/>
            <p:nvPr/>
          </p:nvSpPr>
          <p:spPr>
            <a:xfrm>
              <a:off x="4737861"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28" name="object 28"/>
            <p:cNvSpPr/>
            <p:nvPr/>
          </p:nvSpPr>
          <p:spPr>
            <a:xfrm>
              <a:off x="5116862"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29" name="object 29"/>
            <p:cNvSpPr/>
            <p:nvPr/>
          </p:nvSpPr>
          <p:spPr>
            <a:xfrm>
              <a:off x="5495862"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30" name="object 30"/>
            <p:cNvSpPr/>
            <p:nvPr/>
          </p:nvSpPr>
          <p:spPr>
            <a:xfrm>
              <a:off x="1404827" y="3977793"/>
              <a:ext cx="4201795" cy="0"/>
            </a:xfrm>
            <a:custGeom>
              <a:avLst/>
              <a:gdLst/>
              <a:ahLst/>
              <a:cxnLst/>
              <a:rect l="l" t="t" r="r" b="b"/>
              <a:pathLst>
                <a:path w="4201795">
                  <a:moveTo>
                    <a:pt x="4201515" y="0"/>
                  </a:moveTo>
                  <a:lnTo>
                    <a:pt x="0" y="0"/>
                  </a:lnTo>
                </a:path>
              </a:pathLst>
            </a:custGeom>
            <a:ln w="11620">
              <a:solidFill>
                <a:srgbClr val="A1AAB4"/>
              </a:solidFill>
            </a:ln>
          </p:spPr>
          <p:txBody>
            <a:bodyPr wrap="square" lIns="0" tIns="0" rIns="0" bIns="0" rtlCol="0"/>
            <a:lstStyle/>
            <a:p>
              <a:endParaRPr dirty="0"/>
            </a:p>
          </p:txBody>
        </p:sp>
        <p:sp>
          <p:nvSpPr>
            <p:cNvPr id="31" name="object 31"/>
            <p:cNvSpPr/>
            <p:nvPr/>
          </p:nvSpPr>
          <p:spPr>
            <a:xfrm>
              <a:off x="1705857" y="2961636"/>
              <a:ext cx="3790950" cy="999490"/>
            </a:xfrm>
            <a:custGeom>
              <a:avLst/>
              <a:gdLst/>
              <a:ahLst/>
              <a:cxnLst/>
              <a:rect l="l" t="t" r="r" b="b"/>
              <a:pathLst>
                <a:path w="3790950" h="999489">
                  <a:moveTo>
                    <a:pt x="0" y="999121"/>
                  </a:moveTo>
                  <a:lnTo>
                    <a:pt x="818464" y="999121"/>
                  </a:lnTo>
                  <a:lnTo>
                    <a:pt x="1137005" y="969911"/>
                  </a:lnTo>
                  <a:lnTo>
                    <a:pt x="1515999" y="759066"/>
                  </a:lnTo>
                  <a:lnTo>
                    <a:pt x="2251532" y="0"/>
                  </a:lnTo>
                  <a:lnTo>
                    <a:pt x="2653004" y="128841"/>
                  </a:lnTo>
                  <a:lnTo>
                    <a:pt x="3032010" y="461594"/>
                  </a:lnTo>
                  <a:lnTo>
                    <a:pt x="3395522" y="825068"/>
                  </a:lnTo>
                  <a:lnTo>
                    <a:pt x="3790696" y="999121"/>
                  </a:lnTo>
                </a:path>
              </a:pathLst>
            </a:custGeom>
            <a:ln w="13893">
              <a:solidFill>
                <a:srgbClr val="399D57"/>
              </a:solidFill>
            </a:ln>
          </p:spPr>
          <p:txBody>
            <a:bodyPr wrap="square" lIns="0" tIns="0" rIns="0" bIns="0" rtlCol="0"/>
            <a:lstStyle/>
            <a:p>
              <a:endParaRPr dirty="0"/>
            </a:p>
          </p:txBody>
        </p:sp>
        <p:sp>
          <p:nvSpPr>
            <p:cNvPr id="32" name="object 32"/>
            <p:cNvSpPr/>
            <p:nvPr/>
          </p:nvSpPr>
          <p:spPr>
            <a:xfrm>
              <a:off x="1705857" y="2977015"/>
              <a:ext cx="3790315" cy="991869"/>
            </a:xfrm>
            <a:custGeom>
              <a:avLst/>
              <a:gdLst/>
              <a:ahLst/>
              <a:cxnLst/>
              <a:rect l="l" t="t" r="r" b="b"/>
              <a:pathLst>
                <a:path w="3790315" h="991870">
                  <a:moveTo>
                    <a:pt x="0" y="983741"/>
                  </a:moveTo>
                  <a:lnTo>
                    <a:pt x="757999" y="983741"/>
                  </a:lnTo>
                  <a:lnTo>
                    <a:pt x="1156741" y="659091"/>
                  </a:lnTo>
                  <a:lnTo>
                    <a:pt x="1501165" y="189293"/>
                  </a:lnTo>
                  <a:lnTo>
                    <a:pt x="1893277" y="0"/>
                  </a:lnTo>
                  <a:lnTo>
                    <a:pt x="2251532" y="223100"/>
                  </a:lnTo>
                  <a:lnTo>
                    <a:pt x="2632862" y="574662"/>
                  </a:lnTo>
                  <a:lnTo>
                    <a:pt x="3014192" y="831570"/>
                  </a:lnTo>
                  <a:lnTo>
                    <a:pt x="3377069" y="954531"/>
                  </a:lnTo>
                  <a:lnTo>
                    <a:pt x="3790010" y="991603"/>
                  </a:lnTo>
                </a:path>
              </a:pathLst>
            </a:custGeom>
            <a:ln w="13893">
              <a:solidFill>
                <a:srgbClr val="78542D"/>
              </a:solidFill>
            </a:ln>
          </p:spPr>
          <p:txBody>
            <a:bodyPr wrap="square" lIns="0" tIns="0" rIns="0" bIns="0" rtlCol="0"/>
            <a:lstStyle/>
            <a:p>
              <a:endParaRPr dirty="0"/>
            </a:p>
          </p:txBody>
        </p:sp>
      </p:grpSp>
      <p:sp>
        <p:nvSpPr>
          <p:cNvPr id="33" name="object 33"/>
          <p:cNvSpPr/>
          <p:nvPr/>
        </p:nvSpPr>
        <p:spPr>
          <a:xfrm>
            <a:off x="1405756" y="2765600"/>
            <a:ext cx="4202430" cy="0"/>
          </a:xfrm>
          <a:custGeom>
            <a:avLst/>
            <a:gdLst/>
            <a:ahLst/>
            <a:cxnLst/>
            <a:rect l="l" t="t" r="r" b="b"/>
            <a:pathLst>
              <a:path w="4202430">
                <a:moveTo>
                  <a:pt x="0" y="0"/>
                </a:moveTo>
                <a:lnTo>
                  <a:pt x="4202430" y="0"/>
                </a:lnTo>
              </a:path>
            </a:pathLst>
          </a:custGeom>
          <a:ln w="4381">
            <a:solidFill>
              <a:srgbClr val="A1AAB4"/>
            </a:solidFill>
          </a:ln>
        </p:spPr>
        <p:txBody>
          <a:bodyPr wrap="square" lIns="0" tIns="0" rIns="0" bIns="0" rtlCol="0"/>
          <a:lstStyle/>
          <a:p>
            <a:endParaRPr dirty="0"/>
          </a:p>
        </p:txBody>
      </p:sp>
      <p:sp>
        <p:nvSpPr>
          <p:cNvPr id="34" name="object 34"/>
          <p:cNvSpPr txBox="1"/>
          <p:nvPr/>
        </p:nvSpPr>
        <p:spPr>
          <a:xfrm>
            <a:off x="1095958" y="2636286"/>
            <a:ext cx="252095" cy="1417955"/>
          </a:xfrm>
          <a:prstGeom prst="rect">
            <a:avLst/>
          </a:prstGeom>
        </p:spPr>
        <p:txBody>
          <a:bodyPr vert="horz" wrap="square" lIns="0" tIns="49530" rIns="0" bIns="0" rtlCol="0">
            <a:spAutoFit/>
          </a:bodyPr>
          <a:lstStyle/>
          <a:p>
            <a:pPr marR="5080" algn="r">
              <a:lnSpc>
                <a:spcPct val="100000"/>
              </a:lnSpc>
              <a:spcBef>
                <a:spcPts val="390"/>
              </a:spcBef>
            </a:pPr>
            <a:r>
              <a:rPr sz="900" spc="-25" dirty="0">
                <a:solidFill>
                  <a:srgbClr val="445569"/>
                </a:solidFill>
                <a:latin typeface="Arial"/>
                <a:cs typeface="Arial"/>
              </a:rPr>
              <a:t>35%</a:t>
            </a:r>
            <a:endParaRPr sz="900" dirty="0">
              <a:latin typeface="Arial"/>
              <a:cs typeface="Arial"/>
            </a:endParaRPr>
          </a:p>
          <a:p>
            <a:pPr marR="5080" algn="r">
              <a:lnSpc>
                <a:spcPct val="100000"/>
              </a:lnSpc>
              <a:spcBef>
                <a:spcPts val="290"/>
              </a:spcBef>
            </a:pPr>
            <a:r>
              <a:rPr sz="900" spc="-25" dirty="0">
                <a:solidFill>
                  <a:srgbClr val="445569"/>
                </a:solidFill>
                <a:latin typeface="Arial"/>
                <a:cs typeface="Arial"/>
              </a:rPr>
              <a:t>30%</a:t>
            </a:r>
            <a:endParaRPr sz="900" dirty="0">
              <a:latin typeface="Arial"/>
              <a:cs typeface="Arial"/>
            </a:endParaRPr>
          </a:p>
          <a:p>
            <a:pPr marR="5080" algn="r">
              <a:lnSpc>
                <a:spcPct val="100000"/>
              </a:lnSpc>
              <a:spcBef>
                <a:spcPts val="290"/>
              </a:spcBef>
            </a:pPr>
            <a:r>
              <a:rPr sz="900" spc="-25" dirty="0">
                <a:solidFill>
                  <a:srgbClr val="445569"/>
                </a:solidFill>
                <a:latin typeface="Arial"/>
                <a:cs typeface="Arial"/>
              </a:rPr>
              <a:t>25%</a:t>
            </a:r>
            <a:endParaRPr sz="900" dirty="0">
              <a:latin typeface="Arial"/>
              <a:cs typeface="Arial"/>
            </a:endParaRPr>
          </a:p>
          <a:p>
            <a:pPr marR="5080" algn="r">
              <a:lnSpc>
                <a:spcPct val="100000"/>
              </a:lnSpc>
              <a:spcBef>
                <a:spcPts val="295"/>
              </a:spcBef>
            </a:pPr>
            <a:r>
              <a:rPr sz="900" spc="-25" dirty="0">
                <a:solidFill>
                  <a:srgbClr val="445569"/>
                </a:solidFill>
                <a:latin typeface="Arial"/>
                <a:cs typeface="Arial"/>
              </a:rPr>
              <a:t>20%</a:t>
            </a:r>
            <a:endParaRPr sz="900" dirty="0">
              <a:latin typeface="Arial"/>
              <a:cs typeface="Arial"/>
            </a:endParaRPr>
          </a:p>
          <a:p>
            <a:pPr marR="5080" algn="r">
              <a:lnSpc>
                <a:spcPct val="100000"/>
              </a:lnSpc>
              <a:spcBef>
                <a:spcPts val="290"/>
              </a:spcBef>
            </a:pPr>
            <a:r>
              <a:rPr sz="900" spc="-25" dirty="0">
                <a:solidFill>
                  <a:srgbClr val="445569"/>
                </a:solidFill>
                <a:latin typeface="Arial"/>
                <a:cs typeface="Arial"/>
              </a:rPr>
              <a:t>15%</a:t>
            </a:r>
            <a:endParaRPr sz="900" dirty="0">
              <a:latin typeface="Arial"/>
              <a:cs typeface="Arial"/>
            </a:endParaRPr>
          </a:p>
          <a:p>
            <a:pPr marR="5080" algn="r">
              <a:lnSpc>
                <a:spcPct val="100000"/>
              </a:lnSpc>
              <a:spcBef>
                <a:spcPts val="290"/>
              </a:spcBef>
            </a:pPr>
            <a:r>
              <a:rPr sz="900" spc="-25" dirty="0">
                <a:solidFill>
                  <a:srgbClr val="445569"/>
                </a:solidFill>
                <a:latin typeface="Arial"/>
                <a:cs typeface="Arial"/>
              </a:rPr>
              <a:t>10%</a:t>
            </a:r>
            <a:endParaRPr sz="900" dirty="0">
              <a:latin typeface="Arial"/>
              <a:cs typeface="Arial"/>
            </a:endParaRPr>
          </a:p>
          <a:p>
            <a:pPr marR="5080" algn="r">
              <a:lnSpc>
                <a:spcPct val="100000"/>
              </a:lnSpc>
              <a:spcBef>
                <a:spcPts val="290"/>
              </a:spcBef>
            </a:pPr>
            <a:r>
              <a:rPr sz="900" spc="-25" dirty="0">
                <a:solidFill>
                  <a:srgbClr val="445569"/>
                </a:solidFill>
                <a:latin typeface="Arial"/>
                <a:cs typeface="Arial"/>
              </a:rPr>
              <a:t>5%</a:t>
            </a:r>
            <a:endParaRPr sz="900" dirty="0">
              <a:latin typeface="Arial"/>
              <a:cs typeface="Arial"/>
            </a:endParaRPr>
          </a:p>
          <a:p>
            <a:pPr marR="5080" algn="r">
              <a:lnSpc>
                <a:spcPct val="100000"/>
              </a:lnSpc>
              <a:spcBef>
                <a:spcPts val="290"/>
              </a:spcBef>
            </a:pPr>
            <a:r>
              <a:rPr sz="900" spc="-10" dirty="0">
                <a:solidFill>
                  <a:srgbClr val="445569"/>
                </a:solidFill>
                <a:latin typeface="Arial"/>
                <a:cs typeface="Arial"/>
              </a:rPr>
              <a:t>0</a:t>
            </a:r>
            <a:endParaRPr sz="900" dirty="0">
              <a:latin typeface="Arial"/>
              <a:cs typeface="Arial"/>
            </a:endParaRPr>
          </a:p>
        </p:txBody>
      </p:sp>
      <p:sp>
        <p:nvSpPr>
          <p:cNvPr id="35" name="object 35"/>
          <p:cNvSpPr txBox="1"/>
          <p:nvPr/>
        </p:nvSpPr>
        <p:spPr>
          <a:xfrm>
            <a:off x="798636" y="2775970"/>
            <a:ext cx="191135" cy="1203325"/>
          </a:xfrm>
          <a:prstGeom prst="rect">
            <a:avLst/>
          </a:prstGeom>
        </p:spPr>
        <p:txBody>
          <a:bodyPr vert="vert270" wrap="square" lIns="0" tIns="635" rIns="0" bIns="0" rtlCol="0">
            <a:spAutoFit/>
          </a:bodyPr>
          <a:lstStyle/>
          <a:p>
            <a:pPr marL="12700">
              <a:lnSpc>
                <a:spcPct val="100000"/>
              </a:lnSpc>
              <a:spcBef>
                <a:spcPts val="5"/>
              </a:spcBef>
            </a:pPr>
            <a:r>
              <a:rPr sz="1150" b="1" dirty="0">
                <a:solidFill>
                  <a:srgbClr val="445569"/>
                </a:solidFill>
                <a:latin typeface="Arial"/>
                <a:cs typeface="Arial"/>
              </a:rPr>
              <a:t>Berry</a:t>
            </a:r>
            <a:r>
              <a:rPr sz="1150" b="1" spc="10" dirty="0">
                <a:solidFill>
                  <a:srgbClr val="445569"/>
                </a:solidFill>
                <a:latin typeface="Arial"/>
                <a:cs typeface="Arial"/>
              </a:rPr>
              <a:t> </a:t>
            </a:r>
            <a:r>
              <a:rPr sz="1150" b="1" spc="-10" dirty="0">
                <a:solidFill>
                  <a:srgbClr val="445569"/>
                </a:solidFill>
                <a:latin typeface="Arial"/>
                <a:cs typeface="Arial"/>
              </a:rPr>
              <a:t>Frequency</a:t>
            </a:r>
            <a:endParaRPr sz="1150" dirty="0">
              <a:latin typeface="Arial"/>
              <a:cs typeface="Arial"/>
            </a:endParaRPr>
          </a:p>
        </p:txBody>
      </p:sp>
      <p:sp>
        <p:nvSpPr>
          <p:cNvPr id="36" name="object 36"/>
          <p:cNvSpPr txBox="1"/>
          <p:nvPr/>
        </p:nvSpPr>
        <p:spPr>
          <a:xfrm>
            <a:off x="1630250" y="3996904"/>
            <a:ext cx="151765" cy="161290"/>
          </a:xfrm>
          <a:prstGeom prst="rect">
            <a:avLst/>
          </a:prstGeom>
        </p:spPr>
        <p:txBody>
          <a:bodyPr vert="horz" wrap="square" lIns="0" tIns="11430" rIns="0" bIns="0" rtlCol="0">
            <a:spAutoFit/>
          </a:bodyPr>
          <a:lstStyle/>
          <a:p>
            <a:pPr marL="12700">
              <a:lnSpc>
                <a:spcPct val="100000"/>
              </a:lnSpc>
              <a:spcBef>
                <a:spcPts val="90"/>
              </a:spcBef>
            </a:pPr>
            <a:r>
              <a:rPr sz="900" spc="-25" dirty="0">
                <a:solidFill>
                  <a:srgbClr val="445569"/>
                </a:solidFill>
                <a:latin typeface="Arial"/>
                <a:cs typeface="Arial"/>
              </a:rPr>
              <a:t>12</a:t>
            </a:r>
            <a:endParaRPr sz="900" dirty="0">
              <a:latin typeface="Arial"/>
              <a:cs typeface="Arial"/>
            </a:endParaRPr>
          </a:p>
        </p:txBody>
      </p:sp>
      <p:sp>
        <p:nvSpPr>
          <p:cNvPr id="37" name="object 37"/>
          <p:cNvSpPr txBox="1"/>
          <p:nvPr/>
        </p:nvSpPr>
        <p:spPr>
          <a:xfrm>
            <a:off x="2009286" y="3996904"/>
            <a:ext cx="151765" cy="161290"/>
          </a:xfrm>
          <a:prstGeom prst="rect">
            <a:avLst/>
          </a:prstGeom>
        </p:spPr>
        <p:txBody>
          <a:bodyPr vert="horz" wrap="square" lIns="0" tIns="11430" rIns="0" bIns="0" rtlCol="0">
            <a:spAutoFit/>
          </a:bodyPr>
          <a:lstStyle/>
          <a:p>
            <a:pPr marL="12700">
              <a:lnSpc>
                <a:spcPct val="100000"/>
              </a:lnSpc>
              <a:spcBef>
                <a:spcPts val="90"/>
              </a:spcBef>
            </a:pPr>
            <a:r>
              <a:rPr sz="900" spc="-25" dirty="0">
                <a:solidFill>
                  <a:srgbClr val="445569"/>
                </a:solidFill>
                <a:latin typeface="Arial"/>
                <a:cs typeface="Arial"/>
              </a:rPr>
              <a:t>13</a:t>
            </a:r>
            <a:endParaRPr sz="900" dirty="0">
              <a:latin typeface="Arial"/>
              <a:cs typeface="Arial"/>
            </a:endParaRPr>
          </a:p>
        </p:txBody>
      </p:sp>
      <p:sp>
        <p:nvSpPr>
          <p:cNvPr id="38" name="object 38"/>
          <p:cNvSpPr txBox="1"/>
          <p:nvPr/>
        </p:nvSpPr>
        <p:spPr>
          <a:xfrm>
            <a:off x="2388322" y="3936298"/>
            <a:ext cx="1383665" cy="459740"/>
          </a:xfrm>
          <a:prstGeom prst="rect">
            <a:avLst/>
          </a:prstGeom>
        </p:spPr>
        <p:txBody>
          <a:bodyPr vert="horz" wrap="square" lIns="0" tIns="71755" rIns="0" bIns="0" rtlCol="0">
            <a:spAutoFit/>
          </a:bodyPr>
          <a:lstStyle/>
          <a:p>
            <a:pPr marL="12700">
              <a:lnSpc>
                <a:spcPct val="100000"/>
              </a:lnSpc>
              <a:spcBef>
                <a:spcPts val="565"/>
              </a:spcBef>
              <a:tabLst>
                <a:tab pos="391160" algn="l"/>
                <a:tab pos="770255" algn="l"/>
                <a:tab pos="1149350" algn="l"/>
              </a:tabLst>
            </a:pPr>
            <a:r>
              <a:rPr sz="900" spc="-25" dirty="0">
                <a:solidFill>
                  <a:srgbClr val="445569"/>
                </a:solidFill>
                <a:latin typeface="Arial"/>
                <a:cs typeface="Arial"/>
              </a:rPr>
              <a:t>14</a:t>
            </a:r>
            <a:r>
              <a:rPr sz="900" dirty="0">
                <a:solidFill>
                  <a:srgbClr val="445569"/>
                </a:solidFill>
                <a:latin typeface="Arial"/>
                <a:cs typeface="Arial"/>
              </a:rPr>
              <a:t>	</a:t>
            </a:r>
            <a:r>
              <a:rPr sz="900" spc="-25" dirty="0">
                <a:solidFill>
                  <a:srgbClr val="445569"/>
                </a:solidFill>
                <a:latin typeface="Arial"/>
                <a:cs typeface="Arial"/>
              </a:rPr>
              <a:t>15</a:t>
            </a:r>
            <a:r>
              <a:rPr sz="900" dirty="0">
                <a:solidFill>
                  <a:srgbClr val="445569"/>
                </a:solidFill>
                <a:latin typeface="Arial"/>
                <a:cs typeface="Arial"/>
              </a:rPr>
              <a:t>	</a:t>
            </a:r>
            <a:r>
              <a:rPr sz="900" spc="-25" dirty="0">
                <a:solidFill>
                  <a:srgbClr val="445569"/>
                </a:solidFill>
                <a:latin typeface="Arial"/>
                <a:cs typeface="Arial"/>
              </a:rPr>
              <a:t>16</a:t>
            </a:r>
            <a:r>
              <a:rPr sz="900" dirty="0">
                <a:solidFill>
                  <a:srgbClr val="445569"/>
                </a:solidFill>
                <a:latin typeface="Arial"/>
                <a:cs typeface="Arial"/>
              </a:rPr>
              <a:t>	</a:t>
            </a:r>
            <a:r>
              <a:rPr sz="900" spc="-25" dirty="0">
                <a:solidFill>
                  <a:srgbClr val="445569"/>
                </a:solidFill>
                <a:latin typeface="Arial"/>
                <a:cs typeface="Arial"/>
              </a:rPr>
              <a:t>17</a:t>
            </a:r>
            <a:endParaRPr sz="900" dirty="0">
              <a:latin typeface="Arial"/>
              <a:cs typeface="Arial"/>
            </a:endParaRPr>
          </a:p>
          <a:p>
            <a:pPr marL="276225">
              <a:lnSpc>
                <a:spcPct val="100000"/>
              </a:lnSpc>
              <a:spcBef>
                <a:spcPts val="605"/>
              </a:spcBef>
            </a:pPr>
            <a:r>
              <a:rPr sz="1050" b="1" dirty="0">
                <a:solidFill>
                  <a:srgbClr val="445569"/>
                </a:solidFill>
                <a:latin typeface="Arial"/>
                <a:cs typeface="Arial"/>
              </a:rPr>
              <a:t>Berry</a:t>
            </a:r>
            <a:r>
              <a:rPr sz="1050" b="1" spc="35" dirty="0">
                <a:solidFill>
                  <a:srgbClr val="445569"/>
                </a:solidFill>
                <a:latin typeface="Arial"/>
                <a:cs typeface="Arial"/>
              </a:rPr>
              <a:t> </a:t>
            </a:r>
            <a:r>
              <a:rPr sz="1050" b="1" dirty="0">
                <a:solidFill>
                  <a:srgbClr val="445569"/>
                </a:solidFill>
                <a:latin typeface="Arial"/>
                <a:cs typeface="Arial"/>
              </a:rPr>
              <a:t>Size</a:t>
            </a:r>
            <a:r>
              <a:rPr sz="1050" b="1" spc="35" dirty="0">
                <a:solidFill>
                  <a:srgbClr val="445569"/>
                </a:solidFill>
                <a:latin typeface="Arial"/>
                <a:cs typeface="Arial"/>
              </a:rPr>
              <a:t> </a:t>
            </a:r>
            <a:r>
              <a:rPr sz="1050" b="1" dirty="0">
                <a:solidFill>
                  <a:srgbClr val="445569"/>
                </a:solidFill>
                <a:latin typeface="Arial"/>
                <a:cs typeface="Arial"/>
              </a:rPr>
              <a:t>in</a:t>
            </a:r>
            <a:r>
              <a:rPr sz="1050" b="1" spc="40" dirty="0">
                <a:solidFill>
                  <a:srgbClr val="445569"/>
                </a:solidFill>
                <a:latin typeface="Arial"/>
                <a:cs typeface="Arial"/>
              </a:rPr>
              <a:t> </a:t>
            </a:r>
            <a:r>
              <a:rPr sz="1050" b="1" spc="-25" dirty="0">
                <a:solidFill>
                  <a:srgbClr val="445569"/>
                </a:solidFill>
                <a:latin typeface="Arial"/>
                <a:cs typeface="Arial"/>
              </a:rPr>
              <a:t>MM</a:t>
            </a:r>
            <a:endParaRPr sz="1050" dirty="0">
              <a:latin typeface="Arial"/>
              <a:cs typeface="Arial"/>
            </a:endParaRPr>
          </a:p>
        </p:txBody>
      </p:sp>
      <p:sp>
        <p:nvSpPr>
          <p:cNvPr id="39" name="object 39"/>
          <p:cNvSpPr txBox="1"/>
          <p:nvPr/>
        </p:nvSpPr>
        <p:spPr>
          <a:xfrm>
            <a:off x="3904466" y="3996904"/>
            <a:ext cx="151765" cy="161290"/>
          </a:xfrm>
          <a:prstGeom prst="rect">
            <a:avLst/>
          </a:prstGeom>
        </p:spPr>
        <p:txBody>
          <a:bodyPr vert="horz" wrap="square" lIns="0" tIns="11430" rIns="0" bIns="0" rtlCol="0">
            <a:spAutoFit/>
          </a:bodyPr>
          <a:lstStyle/>
          <a:p>
            <a:pPr marL="12700">
              <a:lnSpc>
                <a:spcPct val="100000"/>
              </a:lnSpc>
              <a:spcBef>
                <a:spcPts val="90"/>
              </a:spcBef>
            </a:pPr>
            <a:r>
              <a:rPr sz="900" spc="-25" dirty="0">
                <a:solidFill>
                  <a:srgbClr val="445569"/>
                </a:solidFill>
                <a:latin typeface="Arial"/>
                <a:cs typeface="Arial"/>
              </a:rPr>
              <a:t>18</a:t>
            </a:r>
            <a:endParaRPr sz="900" dirty="0">
              <a:latin typeface="Arial"/>
              <a:cs typeface="Arial"/>
            </a:endParaRPr>
          </a:p>
        </p:txBody>
      </p:sp>
      <p:sp>
        <p:nvSpPr>
          <p:cNvPr id="40" name="object 40"/>
          <p:cNvSpPr txBox="1"/>
          <p:nvPr/>
        </p:nvSpPr>
        <p:spPr>
          <a:xfrm>
            <a:off x="4283502" y="3996904"/>
            <a:ext cx="151765" cy="161290"/>
          </a:xfrm>
          <a:prstGeom prst="rect">
            <a:avLst/>
          </a:prstGeom>
        </p:spPr>
        <p:txBody>
          <a:bodyPr vert="horz" wrap="square" lIns="0" tIns="11430" rIns="0" bIns="0" rtlCol="0">
            <a:spAutoFit/>
          </a:bodyPr>
          <a:lstStyle/>
          <a:p>
            <a:pPr marL="12700">
              <a:lnSpc>
                <a:spcPct val="100000"/>
              </a:lnSpc>
              <a:spcBef>
                <a:spcPts val="90"/>
              </a:spcBef>
            </a:pPr>
            <a:r>
              <a:rPr sz="900" spc="-25" dirty="0">
                <a:solidFill>
                  <a:srgbClr val="445569"/>
                </a:solidFill>
                <a:latin typeface="Arial"/>
                <a:cs typeface="Arial"/>
              </a:rPr>
              <a:t>19</a:t>
            </a:r>
            <a:endParaRPr sz="900" dirty="0">
              <a:latin typeface="Arial"/>
              <a:cs typeface="Arial"/>
            </a:endParaRPr>
          </a:p>
        </p:txBody>
      </p:sp>
      <p:sp>
        <p:nvSpPr>
          <p:cNvPr id="41" name="object 41"/>
          <p:cNvSpPr txBox="1"/>
          <p:nvPr/>
        </p:nvSpPr>
        <p:spPr>
          <a:xfrm>
            <a:off x="4662537" y="3996904"/>
            <a:ext cx="151765" cy="161290"/>
          </a:xfrm>
          <a:prstGeom prst="rect">
            <a:avLst/>
          </a:prstGeom>
        </p:spPr>
        <p:txBody>
          <a:bodyPr vert="horz" wrap="square" lIns="0" tIns="11430" rIns="0" bIns="0" rtlCol="0">
            <a:spAutoFit/>
          </a:bodyPr>
          <a:lstStyle/>
          <a:p>
            <a:pPr marL="12700">
              <a:lnSpc>
                <a:spcPct val="100000"/>
              </a:lnSpc>
              <a:spcBef>
                <a:spcPts val="90"/>
              </a:spcBef>
            </a:pPr>
            <a:r>
              <a:rPr sz="900" spc="-25" dirty="0">
                <a:solidFill>
                  <a:srgbClr val="445569"/>
                </a:solidFill>
                <a:latin typeface="Arial"/>
                <a:cs typeface="Arial"/>
              </a:rPr>
              <a:t>20</a:t>
            </a:r>
            <a:endParaRPr sz="900" dirty="0">
              <a:latin typeface="Arial"/>
              <a:cs typeface="Arial"/>
            </a:endParaRPr>
          </a:p>
        </p:txBody>
      </p:sp>
      <p:sp>
        <p:nvSpPr>
          <p:cNvPr id="42" name="object 42"/>
          <p:cNvSpPr txBox="1"/>
          <p:nvPr/>
        </p:nvSpPr>
        <p:spPr>
          <a:xfrm>
            <a:off x="5041573" y="3996904"/>
            <a:ext cx="151765" cy="161290"/>
          </a:xfrm>
          <a:prstGeom prst="rect">
            <a:avLst/>
          </a:prstGeom>
        </p:spPr>
        <p:txBody>
          <a:bodyPr vert="horz" wrap="square" lIns="0" tIns="11430" rIns="0" bIns="0" rtlCol="0">
            <a:spAutoFit/>
          </a:bodyPr>
          <a:lstStyle/>
          <a:p>
            <a:pPr marL="12700">
              <a:lnSpc>
                <a:spcPct val="100000"/>
              </a:lnSpc>
              <a:spcBef>
                <a:spcPts val="90"/>
              </a:spcBef>
            </a:pPr>
            <a:r>
              <a:rPr sz="900" spc="-25" dirty="0">
                <a:solidFill>
                  <a:srgbClr val="445569"/>
                </a:solidFill>
                <a:latin typeface="Arial"/>
                <a:cs typeface="Arial"/>
              </a:rPr>
              <a:t>21</a:t>
            </a:r>
            <a:endParaRPr sz="900" dirty="0">
              <a:latin typeface="Arial"/>
              <a:cs typeface="Arial"/>
            </a:endParaRPr>
          </a:p>
        </p:txBody>
      </p:sp>
      <p:sp>
        <p:nvSpPr>
          <p:cNvPr id="43" name="object 43"/>
          <p:cNvSpPr txBox="1"/>
          <p:nvPr/>
        </p:nvSpPr>
        <p:spPr>
          <a:xfrm>
            <a:off x="5420609" y="3996904"/>
            <a:ext cx="151765" cy="161290"/>
          </a:xfrm>
          <a:prstGeom prst="rect">
            <a:avLst/>
          </a:prstGeom>
        </p:spPr>
        <p:txBody>
          <a:bodyPr vert="horz" wrap="square" lIns="0" tIns="11430" rIns="0" bIns="0" rtlCol="0">
            <a:spAutoFit/>
          </a:bodyPr>
          <a:lstStyle/>
          <a:p>
            <a:pPr marL="12700">
              <a:lnSpc>
                <a:spcPct val="100000"/>
              </a:lnSpc>
              <a:spcBef>
                <a:spcPts val="90"/>
              </a:spcBef>
            </a:pPr>
            <a:r>
              <a:rPr sz="900" spc="-25" dirty="0">
                <a:solidFill>
                  <a:srgbClr val="445569"/>
                </a:solidFill>
                <a:latin typeface="Arial"/>
                <a:cs typeface="Arial"/>
              </a:rPr>
              <a:t>22</a:t>
            </a:r>
            <a:endParaRPr sz="900" dirty="0">
              <a:latin typeface="Arial"/>
              <a:cs typeface="Arial"/>
            </a:endParaRPr>
          </a:p>
        </p:txBody>
      </p:sp>
      <p:sp>
        <p:nvSpPr>
          <p:cNvPr id="44" name="object 44"/>
          <p:cNvSpPr txBox="1"/>
          <p:nvPr/>
        </p:nvSpPr>
        <p:spPr>
          <a:xfrm>
            <a:off x="7983835" y="4818466"/>
            <a:ext cx="1034415" cy="904875"/>
          </a:xfrm>
          <a:prstGeom prst="rect">
            <a:avLst/>
          </a:prstGeom>
        </p:spPr>
        <p:txBody>
          <a:bodyPr vert="horz" wrap="square" lIns="0" tIns="6350" rIns="0" bIns="0" rtlCol="0">
            <a:spAutoFit/>
          </a:bodyPr>
          <a:lstStyle/>
          <a:p>
            <a:pPr marL="12700" marR="161925">
              <a:lnSpc>
                <a:spcPct val="105600"/>
              </a:lnSpc>
              <a:spcBef>
                <a:spcPts val="50"/>
              </a:spcBef>
            </a:pPr>
            <a:r>
              <a:rPr sz="1050" dirty="0">
                <a:latin typeface="Arial"/>
                <a:cs typeface="Arial"/>
              </a:rPr>
              <a:t>BVT</a:t>
            </a:r>
            <a:r>
              <a:rPr sz="1050" spc="5" dirty="0">
                <a:latin typeface="Arial"/>
                <a:cs typeface="Arial"/>
              </a:rPr>
              <a:t> </a:t>
            </a:r>
            <a:r>
              <a:rPr sz="1050" dirty="0">
                <a:latin typeface="Arial"/>
                <a:cs typeface="Arial"/>
              </a:rPr>
              <a:t>+ </a:t>
            </a:r>
            <a:r>
              <a:rPr sz="1050" spc="-10" dirty="0">
                <a:latin typeface="Arial"/>
                <a:cs typeface="Arial"/>
              </a:rPr>
              <a:t>Grower Standard:</a:t>
            </a:r>
            <a:endParaRPr sz="1050" dirty="0">
              <a:latin typeface="Arial"/>
              <a:cs typeface="Arial"/>
            </a:endParaRPr>
          </a:p>
          <a:p>
            <a:pPr marL="12700" marR="5080">
              <a:lnSpc>
                <a:spcPts val="1770"/>
              </a:lnSpc>
              <a:spcBef>
                <a:spcPts val="815"/>
              </a:spcBef>
            </a:pPr>
            <a:r>
              <a:rPr sz="1500" b="1" dirty="0">
                <a:solidFill>
                  <a:srgbClr val="399D57"/>
                </a:solidFill>
                <a:latin typeface="Arial"/>
                <a:cs typeface="Arial"/>
              </a:rPr>
              <a:t>2.25</a:t>
            </a:r>
            <a:r>
              <a:rPr sz="1500" b="1" spc="10" dirty="0">
                <a:solidFill>
                  <a:srgbClr val="399D57"/>
                </a:solidFill>
                <a:latin typeface="Arial"/>
                <a:cs typeface="Arial"/>
              </a:rPr>
              <a:t> </a:t>
            </a:r>
            <a:r>
              <a:rPr sz="1500" b="1" spc="-20" dirty="0">
                <a:solidFill>
                  <a:srgbClr val="399D57"/>
                </a:solidFill>
                <a:latin typeface="Arial"/>
                <a:cs typeface="Arial"/>
              </a:rPr>
              <a:t>grams </a:t>
            </a:r>
            <a:r>
              <a:rPr sz="1500" b="1" spc="-10" dirty="0">
                <a:solidFill>
                  <a:srgbClr val="399D57"/>
                </a:solidFill>
                <a:latin typeface="Arial"/>
                <a:cs typeface="Arial"/>
              </a:rPr>
              <a:t>average</a:t>
            </a:r>
            <a:endParaRPr sz="1500" dirty="0">
              <a:latin typeface="Arial"/>
              <a:cs typeface="Arial"/>
            </a:endParaRPr>
          </a:p>
        </p:txBody>
      </p:sp>
      <p:sp>
        <p:nvSpPr>
          <p:cNvPr id="45" name="object 45"/>
          <p:cNvSpPr txBox="1"/>
          <p:nvPr/>
        </p:nvSpPr>
        <p:spPr>
          <a:xfrm>
            <a:off x="9547137" y="4818466"/>
            <a:ext cx="1043305" cy="904875"/>
          </a:xfrm>
          <a:prstGeom prst="rect">
            <a:avLst/>
          </a:prstGeom>
        </p:spPr>
        <p:txBody>
          <a:bodyPr vert="horz" wrap="square" lIns="0" tIns="6350" rIns="0" bIns="0" rtlCol="0">
            <a:spAutoFit/>
          </a:bodyPr>
          <a:lstStyle/>
          <a:p>
            <a:pPr marL="12700" marR="5080">
              <a:lnSpc>
                <a:spcPct val="105600"/>
              </a:lnSpc>
              <a:spcBef>
                <a:spcPts val="50"/>
              </a:spcBef>
            </a:pPr>
            <a:r>
              <a:rPr sz="1050" dirty="0">
                <a:latin typeface="Arial"/>
                <a:cs typeface="Arial"/>
              </a:rPr>
              <a:t>Grower</a:t>
            </a:r>
            <a:r>
              <a:rPr sz="1050" spc="-30" dirty="0">
                <a:latin typeface="Arial"/>
                <a:cs typeface="Arial"/>
              </a:rPr>
              <a:t> </a:t>
            </a:r>
            <a:r>
              <a:rPr sz="1050" spc="-10" dirty="0">
                <a:latin typeface="Arial"/>
                <a:cs typeface="Arial"/>
              </a:rPr>
              <a:t>Standard alone:</a:t>
            </a:r>
            <a:endParaRPr sz="1050" dirty="0">
              <a:latin typeface="Arial"/>
              <a:cs typeface="Arial"/>
            </a:endParaRPr>
          </a:p>
          <a:p>
            <a:pPr marL="12700" marR="35560">
              <a:lnSpc>
                <a:spcPts val="1770"/>
              </a:lnSpc>
              <a:spcBef>
                <a:spcPts val="815"/>
              </a:spcBef>
            </a:pPr>
            <a:r>
              <a:rPr sz="1500" b="1" spc="-20" dirty="0">
                <a:solidFill>
                  <a:srgbClr val="399D57"/>
                </a:solidFill>
                <a:latin typeface="Arial"/>
                <a:cs typeface="Arial"/>
              </a:rPr>
              <a:t>1.78</a:t>
            </a:r>
            <a:r>
              <a:rPr sz="1500" b="1" spc="-85" dirty="0">
                <a:solidFill>
                  <a:srgbClr val="399D57"/>
                </a:solidFill>
                <a:latin typeface="Arial"/>
                <a:cs typeface="Arial"/>
              </a:rPr>
              <a:t> </a:t>
            </a:r>
            <a:r>
              <a:rPr sz="1500" b="1" spc="-10" dirty="0">
                <a:solidFill>
                  <a:srgbClr val="399D57"/>
                </a:solidFill>
                <a:latin typeface="Arial"/>
                <a:cs typeface="Arial"/>
              </a:rPr>
              <a:t>grams average</a:t>
            </a:r>
            <a:endParaRPr sz="1500" dirty="0">
              <a:latin typeface="Arial"/>
              <a:cs typeface="Arial"/>
            </a:endParaRPr>
          </a:p>
        </p:txBody>
      </p:sp>
      <p:sp>
        <p:nvSpPr>
          <p:cNvPr id="46" name="object 46"/>
          <p:cNvSpPr/>
          <p:nvPr/>
        </p:nvSpPr>
        <p:spPr>
          <a:xfrm>
            <a:off x="9331615" y="4868193"/>
            <a:ext cx="0" cy="842010"/>
          </a:xfrm>
          <a:custGeom>
            <a:avLst/>
            <a:gdLst/>
            <a:ahLst/>
            <a:cxnLst/>
            <a:rect l="l" t="t" r="r" b="b"/>
            <a:pathLst>
              <a:path h="842010">
                <a:moveTo>
                  <a:pt x="0" y="0"/>
                </a:moveTo>
                <a:lnTo>
                  <a:pt x="0" y="841425"/>
                </a:lnTo>
              </a:path>
            </a:pathLst>
          </a:custGeom>
          <a:ln w="4381">
            <a:solidFill>
              <a:srgbClr val="A1AAB4"/>
            </a:solidFill>
          </a:ln>
        </p:spPr>
        <p:txBody>
          <a:bodyPr wrap="square" lIns="0" tIns="0" rIns="0" bIns="0" rtlCol="0"/>
          <a:lstStyle/>
          <a:p>
            <a:endParaRPr dirty="0"/>
          </a:p>
        </p:txBody>
      </p:sp>
      <p:sp>
        <p:nvSpPr>
          <p:cNvPr id="47" name="object 47"/>
          <p:cNvSpPr/>
          <p:nvPr/>
        </p:nvSpPr>
        <p:spPr>
          <a:xfrm>
            <a:off x="6358060" y="4601933"/>
            <a:ext cx="1374140" cy="1374140"/>
          </a:xfrm>
          <a:custGeom>
            <a:avLst/>
            <a:gdLst/>
            <a:ahLst/>
            <a:cxnLst/>
            <a:rect l="l" t="t" r="r" b="b"/>
            <a:pathLst>
              <a:path w="1374140" h="1374139">
                <a:moveTo>
                  <a:pt x="686981" y="0"/>
                </a:moveTo>
                <a:lnTo>
                  <a:pt x="637919" y="1724"/>
                </a:lnTo>
                <a:lnTo>
                  <a:pt x="589788" y="6821"/>
                </a:lnTo>
                <a:lnTo>
                  <a:pt x="542705" y="15175"/>
                </a:lnTo>
                <a:lnTo>
                  <a:pt x="496785" y="26667"/>
                </a:lnTo>
                <a:lnTo>
                  <a:pt x="452145" y="41184"/>
                </a:lnTo>
                <a:lnTo>
                  <a:pt x="408901" y="58607"/>
                </a:lnTo>
                <a:lnTo>
                  <a:pt x="367170" y="78822"/>
                </a:lnTo>
                <a:lnTo>
                  <a:pt x="327067" y="101711"/>
                </a:lnTo>
                <a:lnTo>
                  <a:pt x="288709" y="127159"/>
                </a:lnTo>
                <a:lnTo>
                  <a:pt x="252212" y="155049"/>
                </a:lnTo>
                <a:lnTo>
                  <a:pt x="217692" y="185265"/>
                </a:lnTo>
                <a:lnTo>
                  <a:pt x="185266" y="217691"/>
                </a:lnTo>
                <a:lnTo>
                  <a:pt x="155050" y="252210"/>
                </a:lnTo>
                <a:lnTo>
                  <a:pt x="127160" y="288706"/>
                </a:lnTo>
                <a:lnTo>
                  <a:pt x="101712" y="327064"/>
                </a:lnTo>
                <a:lnTo>
                  <a:pt x="78822" y="367166"/>
                </a:lnTo>
                <a:lnTo>
                  <a:pt x="58608" y="408896"/>
                </a:lnTo>
                <a:lnTo>
                  <a:pt x="41184" y="452139"/>
                </a:lnTo>
                <a:lnTo>
                  <a:pt x="26667" y="496778"/>
                </a:lnTo>
                <a:lnTo>
                  <a:pt x="15175" y="542696"/>
                </a:lnTo>
                <a:lnTo>
                  <a:pt x="6821" y="589778"/>
                </a:lnTo>
                <a:lnTo>
                  <a:pt x="1724" y="637908"/>
                </a:lnTo>
                <a:lnTo>
                  <a:pt x="0" y="686968"/>
                </a:lnTo>
                <a:lnTo>
                  <a:pt x="1724" y="736030"/>
                </a:lnTo>
                <a:lnTo>
                  <a:pt x="6821" y="784160"/>
                </a:lnTo>
                <a:lnTo>
                  <a:pt x="15175" y="831244"/>
                </a:lnTo>
                <a:lnTo>
                  <a:pt x="26667" y="877163"/>
                </a:lnTo>
                <a:lnTo>
                  <a:pt x="41184" y="921803"/>
                </a:lnTo>
                <a:lnTo>
                  <a:pt x="58608" y="965047"/>
                </a:lnTo>
                <a:lnTo>
                  <a:pt x="78822" y="1006779"/>
                </a:lnTo>
                <a:lnTo>
                  <a:pt x="101712" y="1046881"/>
                </a:lnTo>
                <a:lnTo>
                  <a:pt x="127160" y="1085239"/>
                </a:lnTo>
                <a:lnTo>
                  <a:pt x="155050" y="1121736"/>
                </a:lnTo>
                <a:lnTo>
                  <a:pt x="185266" y="1156256"/>
                </a:lnTo>
                <a:lnTo>
                  <a:pt x="217692" y="1188682"/>
                </a:lnTo>
                <a:lnTo>
                  <a:pt x="252212" y="1218899"/>
                </a:lnTo>
                <a:lnTo>
                  <a:pt x="288709" y="1246789"/>
                </a:lnTo>
                <a:lnTo>
                  <a:pt x="327067" y="1272237"/>
                </a:lnTo>
                <a:lnTo>
                  <a:pt x="367170" y="1295126"/>
                </a:lnTo>
                <a:lnTo>
                  <a:pt x="408901" y="1315341"/>
                </a:lnTo>
                <a:lnTo>
                  <a:pt x="452145" y="1332765"/>
                </a:lnTo>
                <a:lnTo>
                  <a:pt x="496785" y="1347281"/>
                </a:lnTo>
                <a:lnTo>
                  <a:pt x="542705" y="1358774"/>
                </a:lnTo>
                <a:lnTo>
                  <a:pt x="589788" y="1367127"/>
                </a:lnTo>
                <a:lnTo>
                  <a:pt x="637919" y="1372224"/>
                </a:lnTo>
                <a:lnTo>
                  <a:pt x="686981" y="1373949"/>
                </a:lnTo>
                <a:lnTo>
                  <a:pt x="736042" y="1372224"/>
                </a:lnTo>
                <a:lnTo>
                  <a:pt x="784173" y="1367127"/>
                </a:lnTo>
                <a:lnTo>
                  <a:pt x="831256" y="1358774"/>
                </a:lnTo>
                <a:lnTo>
                  <a:pt x="877176" y="1347281"/>
                </a:lnTo>
                <a:lnTo>
                  <a:pt x="921816" y="1332765"/>
                </a:lnTo>
                <a:lnTo>
                  <a:pt x="965060" y="1315341"/>
                </a:lnTo>
                <a:lnTo>
                  <a:pt x="1006791" y="1295126"/>
                </a:lnTo>
                <a:lnTo>
                  <a:pt x="1046894" y="1272237"/>
                </a:lnTo>
                <a:lnTo>
                  <a:pt x="1085252" y="1246789"/>
                </a:lnTo>
                <a:lnTo>
                  <a:pt x="1121749" y="1218899"/>
                </a:lnTo>
                <a:lnTo>
                  <a:pt x="1156269" y="1188682"/>
                </a:lnTo>
                <a:lnTo>
                  <a:pt x="1188695" y="1156256"/>
                </a:lnTo>
                <a:lnTo>
                  <a:pt x="1218911" y="1121736"/>
                </a:lnTo>
                <a:lnTo>
                  <a:pt x="1246802" y="1085239"/>
                </a:lnTo>
                <a:lnTo>
                  <a:pt x="1272250" y="1046881"/>
                </a:lnTo>
                <a:lnTo>
                  <a:pt x="1295139" y="1006779"/>
                </a:lnTo>
                <a:lnTo>
                  <a:pt x="1315354" y="965047"/>
                </a:lnTo>
                <a:lnTo>
                  <a:pt x="1332777" y="921803"/>
                </a:lnTo>
                <a:lnTo>
                  <a:pt x="1347294" y="877163"/>
                </a:lnTo>
                <a:lnTo>
                  <a:pt x="1358787" y="831244"/>
                </a:lnTo>
                <a:lnTo>
                  <a:pt x="1367140" y="784160"/>
                </a:lnTo>
                <a:lnTo>
                  <a:pt x="1372237" y="736030"/>
                </a:lnTo>
                <a:lnTo>
                  <a:pt x="1373962" y="686968"/>
                </a:lnTo>
                <a:lnTo>
                  <a:pt x="1372237" y="637908"/>
                </a:lnTo>
                <a:lnTo>
                  <a:pt x="1367140" y="589778"/>
                </a:lnTo>
                <a:lnTo>
                  <a:pt x="1358787" y="542696"/>
                </a:lnTo>
                <a:lnTo>
                  <a:pt x="1347294" y="496778"/>
                </a:lnTo>
                <a:lnTo>
                  <a:pt x="1332777" y="452139"/>
                </a:lnTo>
                <a:lnTo>
                  <a:pt x="1315354" y="408896"/>
                </a:lnTo>
                <a:lnTo>
                  <a:pt x="1295139" y="367166"/>
                </a:lnTo>
                <a:lnTo>
                  <a:pt x="1272250" y="327064"/>
                </a:lnTo>
                <a:lnTo>
                  <a:pt x="1246802" y="288706"/>
                </a:lnTo>
                <a:lnTo>
                  <a:pt x="1218911" y="252210"/>
                </a:lnTo>
                <a:lnTo>
                  <a:pt x="1188695" y="217691"/>
                </a:lnTo>
                <a:lnTo>
                  <a:pt x="1156269" y="185265"/>
                </a:lnTo>
                <a:lnTo>
                  <a:pt x="1121749" y="155049"/>
                </a:lnTo>
                <a:lnTo>
                  <a:pt x="1085252" y="127159"/>
                </a:lnTo>
                <a:lnTo>
                  <a:pt x="1046894" y="101711"/>
                </a:lnTo>
                <a:lnTo>
                  <a:pt x="1006791" y="78822"/>
                </a:lnTo>
                <a:lnTo>
                  <a:pt x="965060" y="58607"/>
                </a:lnTo>
                <a:lnTo>
                  <a:pt x="921816" y="41184"/>
                </a:lnTo>
                <a:lnTo>
                  <a:pt x="877176" y="26667"/>
                </a:lnTo>
                <a:lnTo>
                  <a:pt x="831256" y="15175"/>
                </a:lnTo>
                <a:lnTo>
                  <a:pt x="784173" y="6821"/>
                </a:lnTo>
                <a:lnTo>
                  <a:pt x="736042" y="1724"/>
                </a:lnTo>
                <a:lnTo>
                  <a:pt x="686981" y="0"/>
                </a:lnTo>
                <a:close/>
              </a:path>
            </a:pathLst>
          </a:custGeom>
          <a:solidFill>
            <a:srgbClr val="399D57"/>
          </a:solidFill>
        </p:spPr>
        <p:txBody>
          <a:bodyPr wrap="square" lIns="0" tIns="0" rIns="0" bIns="0" rtlCol="0"/>
          <a:lstStyle/>
          <a:p>
            <a:endParaRPr dirty="0"/>
          </a:p>
        </p:txBody>
      </p:sp>
      <p:sp>
        <p:nvSpPr>
          <p:cNvPr id="48" name="object 48"/>
          <p:cNvSpPr txBox="1"/>
          <p:nvPr/>
        </p:nvSpPr>
        <p:spPr>
          <a:xfrm>
            <a:off x="6655890" y="4889674"/>
            <a:ext cx="778510" cy="753745"/>
          </a:xfrm>
          <a:prstGeom prst="rect">
            <a:avLst/>
          </a:prstGeom>
        </p:spPr>
        <p:txBody>
          <a:bodyPr vert="horz" wrap="square" lIns="0" tIns="22860" rIns="0" bIns="0" rtlCol="0">
            <a:spAutoFit/>
          </a:bodyPr>
          <a:lstStyle/>
          <a:p>
            <a:pPr algn="ctr">
              <a:lnSpc>
                <a:spcPct val="100000"/>
              </a:lnSpc>
              <a:spcBef>
                <a:spcPts val="180"/>
              </a:spcBef>
            </a:pPr>
            <a:r>
              <a:rPr sz="900" dirty="0">
                <a:solidFill>
                  <a:srgbClr val="FFFFFF"/>
                </a:solidFill>
                <a:latin typeface="Arial"/>
                <a:cs typeface="Arial"/>
              </a:rPr>
              <a:t>AVERAGE</a:t>
            </a:r>
            <a:r>
              <a:rPr sz="900" spc="30" dirty="0">
                <a:solidFill>
                  <a:srgbClr val="FFFFFF"/>
                </a:solidFill>
                <a:latin typeface="Arial"/>
                <a:cs typeface="Arial"/>
              </a:rPr>
              <a:t> </a:t>
            </a:r>
            <a:r>
              <a:rPr sz="900" spc="-25" dirty="0">
                <a:solidFill>
                  <a:srgbClr val="FFFFFF"/>
                </a:solidFill>
                <a:latin typeface="Arial"/>
                <a:cs typeface="Arial"/>
              </a:rPr>
              <a:t>OF</a:t>
            </a:r>
            <a:endParaRPr sz="900" dirty="0">
              <a:latin typeface="Arial"/>
              <a:cs typeface="Arial"/>
            </a:endParaRPr>
          </a:p>
          <a:p>
            <a:pPr algn="ctr">
              <a:lnSpc>
                <a:spcPct val="100000"/>
              </a:lnSpc>
              <a:spcBef>
                <a:spcPts val="145"/>
              </a:spcBef>
            </a:pPr>
            <a:r>
              <a:rPr sz="1500" b="1" spc="-10" dirty="0">
                <a:solidFill>
                  <a:srgbClr val="FFFFFF"/>
                </a:solidFill>
                <a:latin typeface="Arial"/>
                <a:cs typeface="Arial"/>
              </a:rPr>
              <a:t>26.67%</a:t>
            </a:r>
            <a:endParaRPr sz="1500" dirty="0">
              <a:latin typeface="Arial"/>
              <a:cs typeface="Arial"/>
            </a:endParaRPr>
          </a:p>
          <a:p>
            <a:pPr marL="158750" marR="152400" algn="ctr">
              <a:lnSpc>
                <a:spcPts val="1180"/>
              </a:lnSpc>
              <a:spcBef>
                <a:spcPts val="285"/>
              </a:spcBef>
            </a:pPr>
            <a:r>
              <a:rPr sz="1050" spc="-10" dirty="0">
                <a:solidFill>
                  <a:srgbClr val="FFFFFF"/>
                </a:solidFill>
                <a:latin typeface="Arial"/>
                <a:cs typeface="Arial"/>
              </a:rPr>
              <a:t>Heavier Berries</a:t>
            </a:r>
            <a:endParaRPr sz="1050" dirty="0">
              <a:latin typeface="Arial"/>
              <a:cs typeface="Arial"/>
            </a:endParaRPr>
          </a:p>
        </p:txBody>
      </p:sp>
      <p:sp>
        <p:nvSpPr>
          <p:cNvPr id="49" name="object 49"/>
          <p:cNvSpPr/>
          <p:nvPr/>
        </p:nvSpPr>
        <p:spPr>
          <a:xfrm>
            <a:off x="6891576" y="2521154"/>
            <a:ext cx="196215" cy="0"/>
          </a:xfrm>
          <a:custGeom>
            <a:avLst/>
            <a:gdLst/>
            <a:ahLst/>
            <a:cxnLst/>
            <a:rect l="l" t="t" r="r" b="b"/>
            <a:pathLst>
              <a:path w="196215">
                <a:moveTo>
                  <a:pt x="0" y="0"/>
                </a:moveTo>
                <a:lnTo>
                  <a:pt x="195745" y="0"/>
                </a:lnTo>
              </a:path>
            </a:pathLst>
          </a:custGeom>
          <a:ln w="18402">
            <a:solidFill>
              <a:srgbClr val="399D57"/>
            </a:solidFill>
          </a:ln>
        </p:spPr>
        <p:txBody>
          <a:bodyPr wrap="square" lIns="0" tIns="0" rIns="0" bIns="0" rtlCol="0"/>
          <a:lstStyle/>
          <a:p>
            <a:endParaRPr dirty="0"/>
          </a:p>
        </p:txBody>
      </p:sp>
      <p:sp>
        <p:nvSpPr>
          <p:cNvPr id="50" name="object 50"/>
          <p:cNvSpPr/>
          <p:nvPr/>
        </p:nvSpPr>
        <p:spPr>
          <a:xfrm>
            <a:off x="9061262" y="2521154"/>
            <a:ext cx="196215" cy="0"/>
          </a:xfrm>
          <a:custGeom>
            <a:avLst/>
            <a:gdLst/>
            <a:ahLst/>
            <a:cxnLst/>
            <a:rect l="l" t="t" r="r" b="b"/>
            <a:pathLst>
              <a:path w="196215">
                <a:moveTo>
                  <a:pt x="0" y="0"/>
                </a:moveTo>
                <a:lnTo>
                  <a:pt x="195745" y="0"/>
                </a:lnTo>
              </a:path>
            </a:pathLst>
          </a:custGeom>
          <a:ln w="18402">
            <a:solidFill>
              <a:srgbClr val="78542D"/>
            </a:solidFill>
          </a:ln>
        </p:spPr>
        <p:txBody>
          <a:bodyPr wrap="square" lIns="0" tIns="0" rIns="0" bIns="0" rtlCol="0"/>
          <a:lstStyle/>
          <a:p>
            <a:endParaRPr dirty="0"/>
          </a:p>
        </p:txBody>
      </p:sp>
      <p:sp>
        <p:nvSpPr>
          <p:cNvPr id="51" name="object 51"/>
          <p:cNvSpPr txBox="1"/>
          <p:nvPr/>
        </p:nvSpPr>
        <p:spPr>
          <a:xfrm>
            <a:off x="6345365" y="2115831"/>
            <a:ext cx="4303395" cy="481965"/>
          </a:xfrm>
          <a:prstGeom prst="rect">
            <a:avLst/>
          </a:prstGeom>
        </p:spPr>
        <p:txBody>
          <a:bodyPr vert="horz" wrap="square" lIns="0" tIns="16510" rIns="0" bIns="0" rtlCol="0">
            <a:spAutoFit/>
          </a:bodyPr>
          <a:lstStyle/>
          <a:p>
            <a:pPr marL="12700">
              <a:lnSpc>
                <a:spcPct val="100000"/>
              </a:lnSpc>
              <a:spcBef>
                <a:spcPts val="130"/>
              </a:spcBef>
            </a:pPr>
            <a:r>
              <a:rPr sz="1300" dirty="0">
                <a:solidFill>
                  <a:srgbClr val="445569"/>
                </a:solidFill>
                <a:latin typeface="Arial"/>
                <a:cs typeface="Arial"/>
              </a:rPr>
              <a:t>Berry</a:t>
            </a:r>
            <a:r>
              <a:rPr sz="1300" spc="325" dirty="0">
                <a:solidFill>
                  <a:srgbClr val="445569"/>
                </a:solidFill>
                <a:latin typeface="Arial"/>
                <a:cs typeface="Arial"/>
              </a:rPr>
              <a:t> </a:t>
            </a:r>
            <a:r>
              <a:rPr sz="1300" b="1" dirty="0">
                <a:solidFill>
                  <a:srgbClr val="445569"/>
                </a:solidFill>
                <a:latin typeface="Arial"/>
                <a:cs typeface="Arial"/>
              </a:rPr>
              <a:t>Weight</a:t>
            </a:r>
            <a:r>
              <a:rPr sz="1300" b="1" spc="330" dirty="0">
                <a:solidFill>
                  <a:srgbClr val="445569"/>
                </a:solidFill>
                <a:latin typeface="Arial"/>
                <a:cs typeface="Arial"/>
              </a:rPr>
              <a:t> </a:t>
            </a:r>
            <a:r>
              <a:rPr sz="1300" dirty="0">
                <a:solidFill>
                  <a:srgbClr val="445569"/>
                </a:solidFill>
                <a:latin typeface="Arial"/>
                <a:cs typeface="Arial"/>
              </a:rPr>
              <a:t>Distribution</a:t>
            </a:r>
            <a:r>
              <a:rPr sz="1300" spc="325" dirty="0">
                <a:solidFill>
                  <a:srgbClr val="445569"/>
                </a:solidFill>
                <a:latin typeface="Arial"/>
                <a:cs typeface="Arial"/>
              </a:rPr>
              <a:t> </a:t>
            </a:r>
            <a:r>
              <a:rPr sz="1300" dirty="0">
                <a:solidFill>
                  <a:srgbClr val="445569"/>
                </a:solidFill>
                <a:latin typeface="Arial"/>
                <a:cs typeface="Arial"/>
              </a:rPr>
              <a:t>for</a:t>
            </a:r>
            <a:r>
              <a:rPr sz="1300" spc="215" dirty="0">
                <a:solidFill>
                  <a:srgbClr val="445569"/>
                </a:solidFill>
                <a:latin typeface="Arial"/>
                <a:cs typeface="Arial"/>
              </a:rPr>
              <a:t> </a:t>
            </a:r>
            <a:r>
              <a:rPr sz="1300" dirty="0">
                <a:solidFill>
                  <a:srgbClr val="445569"/>
                </a:solidFill>
                <a:latin typeface="Arial"/>
                <a:cs typeface="Arial"/>
              </a:rPr>
              <a:t>All</a:t>
            </a:r>
            <a:r>
              <a:rPr sz="1300" spc="325" dirty="0">
                <a:solidFill>
                  <a:srgbClr val="445569"/>
                </a:solidFill>
                <a:latin typeface="Arial"/>
                <a:cs typeface="Arial"/>
              </a:rPr>
              <a:t> </a:t>
            </a:r>
            <a:r>
              <a:rPr sz="1300" spc="-10" dirty="0">
                <a:solidFill>
                  <a:srgbClr val="445569"/>
                </a:solidFill>
                <a:latin typeface="Arial"/>
                <a:cs typeface="Arial"/>
              </a:rPr>
              <a:t>Sites</a:t>
            </a:r>
            <a:endParaRPr sz="1300" dirty="0">
              <a:latin typeface="Arial"/>
              <a:cs typeface="Arial"/>
            </a:endParaRPr>
          </a:p>
          <a:p>
            <a:pPr marL="815340">
              <a:lnSpc>
                <a:spcPct val="100000"/>
              </a:lnSpc>
              <a:spcBef>
                <a:spcPts val="925"/>
              </a:spcBef>
              <a:tabLst>
                <a:tab pos="2985135" algn="l"/>
              </a:tabLst>
            </a:pPr>
            <a:r>
              <a:rPr sz="900" dirty="0">
                <a:solidFill>
                  <a:srgbClr val="445569"/>
                </a:solidFill>
                <a:latin typeface="Arial"/>
                <a:cs typeface="Arial"/>
              </a:rPr>
              <a:t>BVT</a:t>
            </a:r>
            <a:r>
              <a:rPr sz="900" spc="-30" dirty="0">
                <a:solidFill>
                  <a:srgbClr val="445569"/>
                </a:solidFill>
                <a:latin typeface="Arial"/>
                <a:cs typeface="Arial"/>
              </a:rPr>
              <a:t> </a:t>
            </a:r>
            <a:r>
              <a:rPr sz="900" dirty="0">
                <a:solidFill>
                  <a:srgbClr val="445569"/>
                </a:solidFill>
                <a:latin typeface="Arial"/>
                <a:cs typeface="Arial"/>
              </a:rPr>
              <a:t>+</a:t>
            </a:r>
            <a:r>
              <a:rPr sz="900" spc="-15" dirty="0">
                <a:solidFill>
                  <a:srgbClr val="445569"/>
                </a:solidFill>
                <a:latin typeface="Arial"/>
                <a:cs typeface="Arial"/>
              </a:rPr>
              <a:t> </a:t>
            </a:r>
            <a:r>
              <a:rPr sz="900" spc="-10" dirty="0">
                <a:solidFill>
                  <a:srgbClr val="445569"/>
                </a:solidFill>
                <a:latin typeface="Arial"/>
                <a:cs typeface="Arial"/>
              </a:rPr>
              <a:t>Grower</a:t>
            </a:r>
            <a:r>
              <a:rPr sz="900" spc="-15" dirty="0">
                <a:solidFill>
                  <a:srgbClr val="445569"/>
                </a:solidFill>
                <a:latin typeface="Arial"/>
                <a:cs typeface="Arial"/>
              </a:rPr>
              <a:t> </a:t>
            </a:r>
            <a:r>
              <a:rPr sz="900" spc="-10" dirty="0">
                <a:solidFill>
                  <a:srgbClr val="445569"/>
                </a:solidFill>
                <a:latin typeface="Arial"/>
                <a:cs typeface="Arial"/>
              </a:rPr>
              <a:t>Standard</a:t>
            </a:r>
            <a:r>
              <a:rPr sz="900" dirty="0">
                <a:solidFill>
                  <a:srgbClr val="445569"/>
                </a:solidFill>
                <a:latin typeface="Arial"/>
                <a:cs typeface="Arial"/>
              </a:rPr>
              <a:t>	</a:t>
            </a:r>
            <a:r>
              <a:rPr sz="900" spc="-10" dirty="0">
                <a:solidFill>
                  <a:srgbClr val="445569"/>
                </a:solidFill>
                <a:latin typeface="Arial"/>
                <a:cs typeface="Arial"/>
              </a:rPr>
              <a:t>Grower</a:t>
            </a:r>
            <a:r>
              <a:rPr sz="900" spc="-5" dirty="0">
                <a:solidFill>
                  <a:srgbClr val="445569"/>
                </a:solidFill>
                <a:latin typeface="Arial"/>
                <a:cs typeface="Arial"/>
              </a:rPr>
              <a:t> </a:t>
            </a:r>
            <a:r>
              <a:rPr sz="900" spc="-10" dirty="0">
                <a:solidFill>
                  <a:srgbClr val="445569"/>
                </a:solidFill>
                <a:latin typeface="Arial"/>
                <a:cs typeface="Arial"/>
              </a:rPr>
              <a:t>Standard</a:t>
            </a:r>
            <a:endParaRPr sz="900" dirty="0">
              <a:latin typeface="Arial"/>
              <a:cs typeface="Arial"/>
            </a:endParaRPr>
          </a:p>
        </p:txBody>
      </p:sp>
      <p:grpSp>
        <p:nvGrpSpPr>
          <p:cNvPr id="52" name="object 52"/>
          <p:cNvGrpSpPr/>
          <p:nvPr/>
        </p:nvGrpSpPr>
        <p:grpSpPr>
          <a:xfrm>
            <a:off x="6950671" y="3067974"/>
            <a:ext cx="4213860" cy="944244"/>
            <a:chOff x="6950671" y="3067974"/>
            <a:chExt cx="4213860" cy="944244"/>
          </a:xfrm>
        </p:grpSpPr>
        <p:sp>
          <p:nvSpPr>
            <p:cNvPr id="53" name="object 53"/>
            <p:cNvSpPr/>
            <p:nvPr/>
          </p:nvSpPr>
          <p:spPr>
            <a:xfrm>
              <a:off x="6956704" y="3977793"/>
              <a:ext cx="4201795" cy="0"/>
            </a:xfrm>
            <a:custGeom>
              <a:avLst/>
              <a:gdLst/>
              <a:ahLst/>
              <a:cxnLst/>
              <a:rect l="l" t="t" r="r" b="b"/>
              <a:pathLst>
                <a:path w="4201795">
                  <a:moveTo>
                    <a:pt x="4201515" y="0"/>
                  </a:moveTo>
                  <a:lnTo>
                    <a:pt x="0" y="0"/>
                  </a:lnTo>
                </a:path>
              </a:pathLst>
            </a:custGeom>
            <a:ln w="11620">
              <a:solidFill>
                <a:srgbClr val="A1AAB4"/>
              </a:solidFill>
            </a:ln>
          </p:spPr>
          <p:txBody>
            <a:bodyPr wrap="square" lIns="0" tIns="0" rIns="0" bIns="0" rtlCol="0"/>
            <a:lstStyle/>
            <a:p>
              <a:endParaRPr dirty="0"/>
            </a:p>
          </p:txBody>
        </p:sp>
        <p:sp>
          <p:nvSpPr>
            <p:cNvPr id="54" name="object 54"/>
            <p:cNvSpPr/>
            <p:nvPr/>
          </p:nvSpPr>
          <p:spPr>
            <a:xfrm>
              <a:off x="7257736"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55" name="object 55"/>
            <p:cNvSpPr/>
            <p:nvPr/>
          </p:nvSpPr>
          <p:spPr>
            <a:xfrm>
              <a:off x="7799165"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56" name="object 56"/>
            <p:cNvSpPr/>
            <p:nvPr/>
          </p:nvSpPr>
          <p:spPr>
            <a:xfrm>
              <a:off x="6957632" y="3679391"/>
              <a:ext cx="4202430" cy="0"/>
            </a:xfrm>
            <a:custGeom>
              <a:avLst/>
              <a:gdLst/>
              <a:ahLst/>
              <a:cxnLst/>
              <a:rect l="l" t="t" r="r" b="b"/>
              <a:pathLst>
                <a:path w="4202430">
                  <a:moveTo>
                    <a:pt x="0" y="0"/>
                  </a:moveTo>
                  <a:lnTo>
                    <a:pt x="4202430" y="0"/>
                  </a:lnTo>
                </a:path>
              </a:pathLst>
            </a:custGeom>
            <a:ln w="4381">
              <a:solidFill>
                <a:srgbClr val="A1AAB4"/>
              </a:solidFill>
            </a:ln>
          </p:spPr>
          <p:txBody>
            <a:bodyPr wrap="square" lIns="0" tIns="0" rIns="0" bIns="0" rtlCol="0"/>
            <a:lstStyle/>
            <a:p>
              <a:endParaRPr dirty="0"/>
            </a:p>
          </p:txBody>
        </p:sp>
        <p:sp>
          <p:nvSpPr>
            <p:cNvPr id="57" name="object 57"/>
            <p:cNvSpPr/>
            <p:nvPr/>
          </p:nvSpPr>
          <p:spPr>
            <a:xfrm>
              <a:off x="6957632" y="3374795"/>
              <a:ext cx="4202430" cy="0"/>
            </a:xfrm>
            <a:custGeom>
              <a:avLst/>
              <a:gdLst/>
              <a:ahLst/>
              <a:cxnLst/>
              <a:rect l="l" t="t" r="r" b="b"/>
              <a:pathLst>
                <a:path w="4202430">
                  <a:moveTo>
                    <a:pt x="0" y="0"/>
                  </a:moveTo>
                  <a:lnTo>
                    <a:pt x="4202430" y="0"/>
                  </a:lnTo>
                </a:path>
              </a:pathLst>
            </a:custGeom>
            <a:ln w="4381">
              <a:solidFill>
                <a:srgbClr val="A1AAB4"/>
              </a:solidFill>
            </a:ln>
          </p:spPr>
          <p:txBody>
            <a:bodyPr wrap="square" lIns="0" tIns="0" rIns="0" bIns="0" rtlCol="0"/>
            <a:lstStyle/>
            <a:p>
              <a:endParaRPr dirty="0"/>
            </a:p>
          </p:txBody>
        </p:sp>
        <p:sp>
          <p:nvSpPr>
            <p:cNvPr id="58" name="object 58"/>
            <p:cNvSpPr/>
            <p:nvPr/>
          </p:nvSpPr>
          <p:spPr>
            <a:xfrm>
              <a:off x="6957632" y="3070197"/>
              <a:ext cx="4202430" cy="0"/>
            </a:xfrm>
            <a:custGeom>
              <a:avLst/>
              <a:gdLst/>
              <a:ahLst/>
              <a:cxnLst/>
              <a:rect l="l" t="t" r="r" b="b"/>
              <a:pathLst>
                <a:path w="4202430">
                  <a:moveTo>
                    <a:pt x="0" y="0"/>
                  </a:moveTo>
                  <a:lnTo>
                    <a:pt x="4202430" y="0"/>
                  </a:lnTo>
                </a:path>
              </a:pathLst>
            </a:custGeom>
            <a:ln w="4381">
              <a:solidFill>
                <a:srgbClr val="A1AAB4"/>
              </a:solidFill>
            </a:ln>
          </p:spPr>
          <p:txBody>
            <a:bodyPr wrap="square" lIns="0" tIns="0" rIns="0" bIns="0" rtlCol="0"/>
            <a:lstStyle/>
            <a:p>
              <a:endParaRPr dirty="0"/>
            </a:p>
          </p:txBody>
        </p:sp>
      </p:grpSp>
      <p:sp>
        <p:nvSpPr>
          <p:cNvPr id="59" name="object 59"/>
          <p:cNvSpPr txBox="1"/>
          <p:nvPr/>
        </p:nvSpPr>
        <p:spPr>
          <a:xfrm>
            <a:off x="7578937" y="3936298"/>
            <a:ext cx="3147695" cy="459740"/>
          </a:xfrm>
          <a:prstGeom prst="rect">
            <a:avLst/>
          </a:prstGeom>
        </p:spPr>
        <p:txBody>
          <a:bodyPr vert="horz" wrap="square" lIns="0" tIns="71755" rIns="0" bIns="0" rtlCol="0">
            <a:spAutoFit/>
          </a:bodyPr>
          <a:lstStyle/>
          <a:p>
            <a:pPr marL="12700">
              <a:lnSpc>
                <a:spcPct val="100000"/>
              </a:lnSpc>
              <a:spcBef>
                <a:spcPts val="565"/>
              </a:spcBef>
              <a:tabLst>
                <a:tab pos="1638935" algn="l"/>
                <a:tab pos="2182495" algn="l"/>
              </a:tabLst>
            </a:pPr>
            <a:r>
              <a:rPr sz="900" spc="-20" dirty="0">
                <a:solidFill>
                  <a:srgbClr val="445569"/>
                </a:solidFill>
                <a:latin typeface="Arial"/>
                <a:cs typeface="Arial"/>
              </a:rPr>
              <a:t>1.2-</a:t>
            </a:r>
            <a:r>
              <a:rPr sz="900" dirty="0">
                <a:solidFill>
                  <a:srgbClr val="445569"/>
                </a:solidFill>
                <a:latin typeface="Arial"/>
                <a:cs typeface="Arial"/>
              </a:rPr>
              <a:t>1.4g</a:t>
            </a:r>
            <a:r>
              <a:rPr sz="900" spc="240" dirty="0">
                <a:solidFill>
                  <a:srgbClr val="445569"/>
                </a:solidFill>
                <a:latin typeface="Arial"/>
                <a:cs typeface="Arial"/>
              </a:rPr>
              <a:t>  </a:t>
            </a:r>
            <a:r>
              <a:rPr sz="900" spc="-20" dirty="0">
                <a:solidFill>
                  <a:srgbClr val="445569"/>
                </a:solidFill>
                <a:latin typeface="Arial"/>
                <a:cs typeface="Arial"/>
              </a:rPr>
              <a:t>1.5-</a:t>
            </a:r>
            <a:r>
              <a:rPr sz="900" dirty="0">
                <a:solidFill>
                  <a:srgbClr val="445569"/>
                </a:solidFill>
                <a:latin typeface="Arial"/>
                <a:cs typeface="Arial"/>
              </a:rPr>
              <a:t>1.7g</a:t>
            </a:r>
            <a:r>
              <a:rPr sz="900" spc="245" dirty="0">
                <a:solidFill>
                  <a:srgbClr val="445569"/>
                </a:solidFill>
                <a:latin typeface="Arial"/>
                <a:cs typeface="Arial"/>
              </a:rPr>
              <a:t>  </a:t>
            </a:r>
            <a:r>
              <a:rPr sz="900" spc="-20" dirty="0">
                <a:solidFill>
                  <a:srgbClr val="445569"/>
                </a:solidFill>
                <a:latin typeface="Arial"/>
                <a:cs typeface="Arial"/>
              </a:rPr>
              <a:t>1.8-2.0g</a:t>
            </a:r>
            <a:r>
              <a:rPr sz="900" dirty="0">
                <a:solidFill>
                  <a:srgbClr val="445569"/>
                </a:solidFill>
                <a:latin typeface="Arial"/>
                <a:cs typeface="Arial"/>
              </a:rPr>
              <a:t>	</a:t>
            </a:r>
            <a:r>
              <a:rPr sz="900" spc="-20" dirty="0">
                <a:solidFill>
                  <a:srgbClr val="445569"/>
                </a:solidFill>
                <a:latin typeface="Arial"/>
                <a:cs typeface="Arial"/>
              </a:rPr>
              <a:t>2.1-2.3g</a:t>
            </a:r>
            <a:r>
              <a:rPr sz="900" dirty="0">
                <a:solidFill>
                  <a:srgbClr val="445569"/>
                </a:solidFill>
                <a:latin typeface="Arial"/>
                <a:cs typeface="Arial"/>
              </a:rPr>
              <a:t>	</a:t>
            </a:r>
            <a:r>
              <a:rPr sz="900" spc="-20" dirty="0">
                <a:solidFill>
                  <a:srgbClr val="445569"/>
                </a:solidFill>
                <a:latin typeface="Arial"/>
                <a:cs typeface="Arial"/>
              </a:rPr>
              <a:t>2.4-</a:t>
            </a:r>
            <a:r>
              <a:rPr sz="900" dirty="0">
                <a:solidFill>
                  <a:srgbClr val="445569"/>
                </a:solidFill>
                <a:latin typeface="Arial"/>
                <a:cs typeface="Arial"/>
              </a:rPr>
              <a:t>2.6g</a:t>
            </a:r>
            <a:r>
              <a:rPr sz="900" spc="229" dirty="0">
                <a:solidFill>
                  <a:srgbClr val="445569"/>
                </a:solidFill>
                <a:latin typeface="Arial"/>
                <a:cs typeface="Arial"/>
              </a:rPr>
              <a:t>  </a:t>
            </a:r>
            <a:r>
              <a:rPr sz="900" spc="-20" dirty="0">
                <a:solidFill>
                  <a:srgbClr val="445569"/>
                </a:solidFill>
                <a:latin typeface="Arial"/>
                <a:cs typeface="Arial"/>
              </a:rPr>
              <a:t>2.7-2.9g</a:t>
            </a:r>
            <a:endParaRPr sz="900" dirty="0">
              <a:latin typeface="Arial"/>
              <a:cs typeface="Arial"/>
            </a:endParaRPr>
          </a:p>
          <a:p>
            <a:pPr marL="969644">
              <a:lnSpc>
                <a:spcPct val="100000"/>
              </a:lnSpc>
              <a:spcBef>
                <a:spcPts val="605"/>
              </a:spcBef>
            </a:pPr>
            <a:r>
              <a:rPr sz="1050" b="1" spc="-10" dirty="0">
                <a:solidFill>
                  <a:srgbClr val="445569"/>
                </a:solidFill>
                <a:latin typeface="Arial"/>
                <a:cs typeface="Arial"/>
              </a:rPr>
              <a:t>Weight</a:t>
            </a:r>
            <a:endParaRPr sz="1050" dirty="0">
              <a:latin typeface="Arial"/>
              <a:cs typeface="Arial"/>
            </a:endParaRPr>
          </a:p>
        </p:txBody>
      </p:sp>
      <p:sp>
        <p:nvSpPr>
          <p:cNvPr id="60" name="object 60"/>
          <p:cNvSpPr txBox="1"/>
          <p:nvPr/>
        </p:nvSpPr>
        <p:spPr>
          <a:xfrm>
            <a:off x="6647819" y="3588560"/>
            <a:ext cx="252095" cy="161290"/>
          </a:xfrm>
          <a:prstGeom prst="rect">
            <a:avLst/>
          </a:prstGeom>
        </p:spPr>
        <p:txBody>
          <a:bodyPr vert="horz" wrap="square" lIns="0" tIns="11430" rIns="0" bIns="0" rtlCol="0">
            <a:spAutoFit/>
          </a:bodyPr>
          <a:lstStyle/>
          <a:p>
            <a:pPr marL="12700">
              <a:lnSpc>
                <a:spcPct val="100000"/>
              </a:lnSpc>
              <a:spcBef>
                <a:spcPts val="90"/>
              </a:spcBef>
            </a:pPr>
            <a:r>
              <a:rPr sz="900" spc="-25" dirty="0">
                <a:solidFill>
                  <a:srgbClr val="445569"/>
                </a:solidFill>
                <a:latin typeface="Arial"/>
                <a:cs typeface="Arial"/>
              </a:rPr>
              <a:t>10%</a:t>
            </a:r>
            <a:endParaRPr sz="900" dirty="0">
              <a:latin typeface="Arial"/>
              <a:cs typeface="Arial"/>
            </a:endParaRPr>
          </a:p>
        </p:txBody>
      </p:sp>
      <p:sp>
        <p:nvSpPr>
          <p:cNvPr id="61" name="object 61"/>
          <p:cNvSpPr txBox="1"/>
          <p:nvPr/>
        </p:nvSpPr>
        <p:spPr>
          <a:xfrm>
            <a:off x="6647819" y="3283962"/>
            <a:ext cx="252095" cy="161290"/>
          </a:xfrm>
          <a:prstGeom prst="rect">
            <a:avLst/>
          </a:prstGeom>
        </p:spPr>
        <p:txBody>
          <a:bodyPr vert="horz" wrap="square" lIns="0" tIns="11430" rIns="0" bIns="0" rtlCol="0">
            <a:spAutoFit/>
          </a:bodyPr>
          <a:lstStyle/>
          <a:p>
            <a:pPr marL="12700">
              <a:lnSpc>
                <a:spcPct val="100000"/>
              </a:lnSpc>
              <a:spcBef>
                <a:spcPts val="90"/>
              </a:spcBef>
            </a:pPr>
            <a:r>
              <a:rPr sz="900" spc="-25" dirty="0">
                <a:solidFill>
                  <a:srgbClr val="445569"/>
                </a:solidFill>
                <a:latin typeface="Arial"/>
                <a:cs typeface="Arial"/>
              </a:rPr>
              <a:t>20%</a:t>
            </a:r>
            <a:endParaRPr sz="900" dirty="0">
              <a:latin typeface="Arial"/>
              <a:cs typeface="Arial"/>
            </a:endParaRPr>
          </a:p>
        </p:txBody>
      </p:sp>
      <p:sp>
        <p:nvSpPr>
          <p:cNvPr id="62" name="object 62"/>
          <p:cNvSpPr txBox="1"/>
          <p:nvPr/>
        </p:nvSpPr>
        <p:spPr>
          <a:xfrm>
            <a:off x="6647819" y="2979364"/>
            <a:ext cx="252095" cy="161290"/>
          </a:xfrm>
          <a:prstGeom prst="rect">
            <a:avLst/>
          </a:prstGeom>
        </p:spPr>
        <p:txBody>
          <a:bodyPr vert="horz" wrap="square" lIns="0" tIns="11430" rIns="0" bIns="0" rtlCol="0">
            <a:spAutoFit/>
          </a:bodyPr>
          <a:lstStyle/>
          <a:p>
            <a:pPr marL="12700">
              <a:lnSpc>
                <a:spcPct val="100000"/>
              </a:lnSpc>
              <a:spcBef>
                <a:spcPts val="90"/>
              </a:spcBef>
            </a:pPr>
            <a:r>
              <a:rPr sz="900" spc="-25" dirty="0">
                <a:solidFill>
                  <a:srgbClr val="445569"/>
                </a:solidFill>
                <a:latin typeface="Arial"/>
                <a:cs typeface="Arial"/>
              </a:rPr>
              <a:t>30%</a:t>
            </a:r>
            <a:endParaRPr sz="900" dirty="0">
              <a:latin typeface="Arial"/>
              <a:cs typeface="Arial"/>
            </a:endParaRPr>
          </a:p>
        </p:txBody>
      </p:sp>
      <p:sp>
        <p:nvSpPr>
          <p:cNvPr id="63" name="object 63"/>
          <p:cNvSpPr/>
          <p:nvPr/>
        </p:nvSpPr>
        <p:spPr>
          <a:xfrm>
            <a:off x="6957632" y="2765600"/>
            <a:ext cx="4202430" cy="0"/>
          </a:xfrm>
          <a:custGeom>
            <a:avLst/>
            <a:gdLst/>
            <a:ahLst/>
            <a:cxnLst/>
            <a:rect l="l" t="t" r="r" b="b"/>
            <a:pathLst>
              <a:path w="4202430">
                <a:moveTo>
                  <a:pt x="0" y="0"/>
                </a:moveTo>
                <a:lnTo>
                  <a:pt x="4202430" y="0"/>
                </a:lnTo>
              </a:path>
            </a:pathLst>
          </a:custGeom>
          <a:ln w="4381">
            <a:solidFill>
              <a:srgbClr val="A1AAB4"/>
            </a:solidFill>
          </a:ln>
        </p:spPr>
        <p:txBody>
          <a:bodyPr wrap="square" lIns="0" tIns="0" rIns="0" bIns="0" rtlCol="0"/>
          <a:lstStyle/>
          <a:p>
            <a:endParaRPr dirty="0"/>
          </a:p>
        </p:txBody>
      </p:sp>
      <p:sp>
        <p:nvSpPr>
          <p:cNvPr id="64" name="object 64"/>
          <p:cNvSpPr txBox="1"/>
          <p:nvPr/>
        </p:nvSpPr>
        <p:spPr>
          <a:xfrm>
            <a:off x="6647819" y="2674767"/>
            <a:ext cx="252095" cy="161290"/>
          </a:xfrm>
          <a:prstGeom prst="rect">
            <a:avLst/>
          </a:prstGeom>
        </p:spPr>
        <p:txBody>
          <a:bodyPr vert="horz" wrap="square" lIns="0" tIns="11430" rIns="0" bIns="0" rtlCol="0">
            <a:spAutoFit/>
          </a:bodyPr>
          <a:lstStyle/>
          <a:p>
            <a:pPr marL="12700">
              <a:lnSpc>
                <a:spcPct val="100000"/>
              </a:lnSpc>
              <a:spcBef>
                <a:spcPts val="90"/>
              </a:spcBef>
            </a:pPr>
            <a:r>
              <a:rPr sz="900" spc="-25" dirty="0">
                <a:solidFill>
                  <a:srgbClr val="445569"/>
                </a:solidFill>
                <a:latin typeface="Arial"/>
                <a:cs typeface="Arial"/>
              </a:rPr>
              <a:t>40%</a:t>
            </a:r>
            <a:endParaRPr sz="900" dirty="0">
              <a:latin typeface="Arial"/>
              <a:cs typeface="Arial"/>
            </a:endParaRPr>
          </a:p>
        </p:txBody>
      </p:sp>
      <p:sp>
        <p:nvSpPr>
          <p:cNvPr id="65" name="object 65"/>
          <p:cNvSpPr txBox="1"/>
          <p:nvPr/>
        </p:nvSpPr>
        <p:spPr>
          <a:xfrm>
            <a:off x="6811265" y="3893202"/>
            <a:ext cx="88900" cy="161290"/>
          </a:xfrm>
          <a:prstGeom prst="rect">
            <a:avLst/>
          </a:prstGeom>
        </p:spPr>
        <p:txBody>
          <a:bodyPr vert="horz" wrap="square" lIns="0" tIns="11430" rIns="0" bIns="0" rtlCol="0">
            <a:spAutoFit/>
          </a:bodyPr>
          <a:lstStyle/>
          <a:p>
            <a:pPr marL="12700">
              <a:lnSpc>
                <a:spcPct val="100000"/>
              </a:lnSpc>
              <a:spcBef>
                <a:spcPts val="90"/>
              </a:spcBef>
            </a:pPr>
            <a:r>
              <a:rPr sz="900" spc="-10" dirty="0">
                <a:solidFill>
                  <a:srgbClr val="445569"/>
                </a:solidFill>
                <a:latin typeface="Arial"/>
                <a:cs typeface="Arial"/>
              </a:rPr>
              <a:t>0</a:t>
            </a:r>
            <a:endParaRPr sz="900" dirty="0">
              <a:latin typeface="Arial"/>
              <a:cs typeface="Arial"/>
            </a:endParaRPr>
          </a:p>
        </p:txBody>
      </p:sp>
      <p:sp>
        <p:nvSpPr>
          <p:cNvPr id="66" name="object 66"/>
          <p:cNvSpPr txBox="1"/>
          <p:nvPr/>
        </p:nvSpPr>
        <p:spPr>
          <a:xfrm>
            <a:off x="6350514" y="2775970"/>
            <a:ext cx="191135" cy="1203325"/>
          </a:xfrm>
          <a:prstGeom prst="rect">
            <a:avLst/>
          </a:prstGeom>
        </p:spPr>
        <p:txBody>
          <a:bodyPr vert="vert270" wrap="square" lIns="0" tIns="635" rIns="0" bIns="0" rtlCol="0">
            <a:spAutoFit/>
          </a:bodyPr>
          <a:lstStyle/>
          <a:p>
            <a:pPr marL="12700">
              <a:lnSpc>
                <a:spcPct val="100000"/>
              </a:lnSpc>
              <a:spcBef>
                <a:spcPts val="5"/>
              </a:spcBef>
            </a:pPr>
            <a:r>
              <a:rPr sz="1150" b="1" dirty="0">
                <a:solidFill>
                  <a:srgbClr val="445569"/>
                </a:solidFill>
                <a:latin typeface="Arial"/>
                <a:cs typeface="Arial"/>
              </a:rPr>
              <a:t>Berry</a:t>
            </a:r>
            <a:r>
              <a:rPr sz="1150" b="1" spc="10" dirty="0">
                <a:solidFill>
                  <a:srgbClr val="445569"/>
                </a:solidFill>
                <a:latin typeface="Arial"/>
                <a:cs typeface="Arial"/>
              </a:rPr>
              <a:t> </a:t>
            </a:r>
            <a:r>
              <a:rPr sz="1150" b="1" spc="-10" dirty="0">
                <a:solidFill>
                  <a:srgbClr val="445569"/>
                </a:solidFill>
                <a:latin typeface="Arial"/>
                <a:cs typeface="Arial"/>
              </a:rPr>
              <a:t>Frequency</a:t>
            </a:r>
            <a:endParaRPr sz="1150" dirty="0">
              <a:latin typeface="Arial"/>
              <a:cs typeface="Arial"/>
            </a:endParaRPr>
          </a:p>
        </p:txBody>
      </p:sp>
      <p:sp>
        <p:nvSpPr>
          <p:cNvPr id="67" name="object 67"/>
          <p:cNvSpPr txBox="1"/>
          <p:nvPr/>
        </p:nvSpPr>
        <p:spPr>
          <a:xfrm>
            <a:off x="10892871" y="3996904"/>
            <a:ext cx="311785" cy="161290"/>
          </a:xfrm>
          <a:prstGeom prst="rect">
            <a:avLst/>
          </a:prstGeom>
        </p:spPr>
        <p:txBody>
          <a:bodyPr vert="horz" wrap="square" lIns="0" tIns="11430" rIns="0" bIns="0" rtlCol="0">
            <a:spAutoFit/>
          </a:bodyPr>
          <a:lstStyle/>
          <a:p>
            <a:pPr marL="12700">
              <a:lnSpc>
                <a:spcPct val="100000"/>
              </a:lnSpc>
              <a:spcBef>
                <a:spcPts val="90"/>
              </a:spcBef>
            </a:pPr>
            <a:r>
              <a:rPr sz="900" spc="-10" dirty="0">
                <a:solidFill>
                  <a:srgbClr val="445569"/>
                </a:solidFill>
                <a:latin typeface="Arial"/>
                <a:cs typeface="Arial"/>
              </a:rPr>
              <a:t>&gt;3.0g</a:t>
            </a:r>
            <a:endParaRPr sz="900" dirty="0">
              <a:latin typeface="Arial"/>
              <a:cs typeface="Arial"/>
            </a:endParaRPr>
          </a:p>
        </p:txBody>
      </p:sp>
      <p:sp>
        <p:nvSpPr>
          <p:cNvPr id="68" name="object 68"/>
          <p:cNvSpPr txBox="1"/>
          <p:nvPr/>
        </p:nvSpPr>
        <p:spPr>
          <a:xfrm>
            <a:off x="7102060" y="3996904"/>
            <a:ext cx="311785" cy="161290"/>
          </a:xfrm>
          <a:prstGeom prst="rect">
            <a:avLst/>
          </a:prstGeom>
        </p:spPr>
        <p:txBody>
          <a:bodyPr vert="horz" wrap="square" lIns="0" tIns="11430" rIns="0" bIns="0" rtlCol="0">
            <a:spAutoFit/>
          </a:bodyPr>
          <a:lstStyle/>
          <a:p>
            <a:pPr marL="12700">
              <a:lnSpc>
                <a:spcPct val="100000"/>
              </a:lnSpc>
              <a:spcBef>
                <a:spcPts val="90"/>
              </a:spcBef>
            </a:pPr>
            <a:r>
              <a:rPr sz="900" spc="-10" dirty="0">
                <a:solidFill>
                  <a:srgbClr val="445569"/>
                </a:solidFill>
                <a:latin typeface="Arial"/>
                <a:cs typeface="Arial"/>
              </a:rPr>
              <a:t>&lt;1.2g</a:t>
            </a:r>
            <a:endParaRPr sz="900" dirty="0">
              <a:latin typeface="Arial"/>
              <a:cs typeface="Arial"/>
            </a:endParaRPr>
          </a:p>
        </p:txBody>
      </p:sp>
      <p:grpSp>
        <p:nvGrpSpPr>
          <p:cNvPr id="69" name="object 69"/>
          <p:cNvGrpSpPr/>
          <p:nvPr/>
        </p:nvGrpSpPr>
        <p:grpSpPr>
          <a:xfrm>
            <a:off x="7219688" y="2828908"/>
            <a:ext cx="3834129" cy="1181100"/>
            <a:chOff x="7219688" y="2828908"/>
            <a:chExt cx="3834129" cy="1181100"/>
          </a:xfrm>
        </p:grpSpPr>
        <p:sp>
          <p:nvSpPr>
            <p:cNvPr id="70" name="object 70"/>
            <p:cNvSpPr/>
            <p:nvPr/>
          </p:nvSpPr>
          <p:spPr>
            <a:xfrm>
              <a:off x="8340593"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71" name="object 71"/>
            <p:cNvSpPr/>
            <p:nvPr/>
          </p:nvSpPr>
          <p:spPr>
            <a:xfrm>
              <a:off x="8882022"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72" name="object 72"/>
            <p:cNvSpPr/>
            <p:nvPr/>
          </p:nvSpPr>
          <p:spPr>
            <a:xfrm>
              <a:off x="9423452"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73" name="object 73"/>
            <p:cNvSpPr/>
            <p:nvPr/>
          </p:nvSpPr>
          <p:spPr>
            <a:xfrm>
              <a:off x="9964881"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74" name="object 74"/>
            <p:cNvSpPr/>
            <p:nvPr/>
          </p:nvSpPr>
          <p:spPr>
            <a:xfrm>
              <a:off x="10506312"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75" name="object 75"/>
            <p:cNvSpPr/>
            <p:nvPr/>
          </p:nvSpPr>
          <p:spPr>
            <a:xfrm>
              <a:off x="11047741" y="3948587"/>
              <a:ext cx="0" cy="60960"/>
            </a:xfrm>
            <a:custGeom>
              <a:avLst/>
              <a:gdLst/>
              <a:ahLst/>
              <a:cxnLst/>
              <a:rect l="l" t="t" r="r" b="b"/>
              <a:pathLst>
                <a:path h="60960">
                  <a:moveTo>
                    <a:pt x="0" y="0"/>
                  </a:moveTo>
                  <a:lnTo>
                    <a:pt x="0" y="60896"/>
                  </a:lnTo>
                </a:path>
              </a:pathLst>
            </a:custGeom>
            <a:ln w="4381">
              <a:solidFill>
                <a:srgbClr val="A1AAB4"/>
              </a:solidFill>
            </a:ln>
          </p:spPr>
          <p:txBody>
            <a:bodyPr wrap="square" lIns="0" tIns="0" rIns="0" bIns="0" rtlCol="0"/>
            <a:lstStyle/>
            <a:p>
              <a:endParaRPr dirty="0"/>
            </a:p>
          </p:txBody>
        </p:sp>
        <p:sp>
          <p:nvSpPr>
            <p:cNvPr id="76" name="object 76"/>
            <p:cNvSpPr/>
            <p:nvPr/>
          </p:nvSpPr>
          <p:spPr>
            <a:xfrm>
              <a:off x="7226634" y="3018765"/>
              <a:ext cx="3796029" cy="956944"/>
            </a:xfrm>
            <a:custGeom>
              <a:avLst/>
              <a:gdLst/>
              <a:ahLst/>
              <a:cxnLst/>
              <a:rect l="l" t="t" r="r" b="b"/>
              <a:pathLst>
                <a:path w="3796029" h="956945">
                  <a:moveTo>
                    <a:pt x="0" y="956767"/>
                  </a:moveTo>
                  <a:lnTo>
                    <a:pt x="1089914" y="0"/>
                  </a:lnTo>
                  <a:lnTo>
                    <a:pt x="1632419" y="45224"/>
                  </a:lnTo>
                  <a:lnTo>
                    <a:pt x="2174938" y="349821"/>
                  </a:lnTo>
                  <a:lnTo>
                    <a:pt x="2703360" y="797534"/>
                  </a:lnTo>
                  <a:lnTo>
                    <a:pt x="3224733" y="956767"/>
                  </a:lnTo>
                  <a:lnTo>
                    <a:pt x="3795420" y="956767"/>
                  </a:lnTo>
                </a:path>
              </a:pathLst>
            </a:custGeom>
            <a:ln w="13893">
              <a:solidFill>
                <a:srgbClr val="78542D"/>
              </a:solidFill>
            </a:ln>
          </p:spPr>
          <p:txBody>
            <a:bodyPr wrap="square" lIns="0" tIns="0" rIns="0" bIns="0" rtlCol="0"/>
            <a:lstStyle/>
            <a:p>
              <a:endParaRPr dirty="0"/>
            </a:p>
          </p:txBody>
        </p:sp>
        <p:sp>
          <p:nvSpPr>
            <p:cNvPr id="77" name="object 77"/>
            <p:cNvSpPr/>
            <p:nvPr/>
          </p:nvSpPr>
          <p:spPr>
            <a:xfrm>
              <a:off x="7261514" y="2835855"/>
              <a:ext cx="3785235" cy="1142365"/>
            </a:xfrm>
            <a:custGeom>
              <a:avLst/>
              <a:gdLst/>
              <a:ahLst/>
              <a:cxnLst/>
              <a:rect l="l" t="t" r="r" b="b"/>
              <a:pathLst>
                <a:path w="3785234" h="1142364">
                  <a:moveTo>
                    <a:pt x="3784765" y="1141869"/>
                  </a:moveTo>
                  <a:lnTo>
                    <a:pt x="3218307" y="792035"/>
                  </a:lnTo>
                  <a:lnTo>
                    <a:pt x="2682836" y="250164"/>
                  </a:lnTo>
                  <a:lnTo>
                    <a:pt x="2133295" y="0"/>
                  </a:lnTo>
                  <a:lnTo>
                    <a:pt x="1604873" y="792035"/>
                  </a:lnTo>
                  <a:lnTo>
                    <a:pt x="1062367" y="837260"/>
                  </a:lnTo>
                  <a:lnTo>
                    <a:pt x="526910" y="1139609"/>
                  </a:lnTo>
                  <a:lnTo>
                    <a:pt x="0" y="1136053"/>
                  </a:lnTo>
                </a:path>
              </a:pathLst>
            </a:custGeom>
            <a:ln w="13893">
              <a:solidFill>
                <a:srgbClr val="399D57"/>
              </a:solidFill>
            </a:ln>
          </p:spPr>
          <p:txBody>
            <a:bodyPr wrap="square" lIns="0" tIns="0" rIns="0" bIns="0" rtlCol="0"/>
            <a:lstStyle/>
            <a:p>
              <a:endParaRPr dirty="0"/>
            </a:p>
          </p:txBody>
        </p:sp>
      </p:grpSp>
      <p:pic>
        <p:nvPicPr>
          <p:cNvPr id="78" name="object 78"/>
          <p:cNvPicPr/>
          <p:nvPr/>
        </p:nvPicPr>
        <p:blipFill>
          <a:blip r:embed="rId2" cstate="print"/>
          <a:stretch>
            <a:fillRect/>
          </a:stretch>
        </p:blipFill>
        <p:spPr>
          <a:xfrm>
            <a:off x="2749201" y="1033982"/>
            <a:ext cx="1301130" cy="989515"/>
          </a:xfrm>
          <a:prstGeom prst="rect">
            <a:avLst/>
          </a:prstGeom>
        </p:spPr>
      </p:pic>
      <p:sp>
        <p:nvSpPr>
          <p:cNvPr id="79" name="object 79"/>
          <p:cNvSpPr txBox="1"/>
          <p:nvPr/>
        </p:nvSpPr>
        <p:spPr>
          <a:xfrm>
            <a:off x="4275933" y="1211663"/>
            <a:ext cx="5150485" cy="485140"/>
          </a:xfrm>
          <a:prstGeom prst="rect">
            <a:avLst/>
          </a:prstGeom>
        </p:spPr>
        <p:txBody>
          <a:bodyPr vert="horz" wrap="square" lIns="0" tIns="27940" rIns="0" bIns="0" rtlCol="0">
            <a:spAutoFit/>
          </a:bodyPr>
          <a:lstStyle/>
          <a:p>
            <a:pPr marL="12700" marR="5080">
              <a:lnSpc>
                <a:spcPts val="1770"/>
              </a:lnSpc>
              <a:spcBef>
                <a:spcPts val="220"/>
              </a:spcBef>
            </a:pPr>
            <a:r>
              <a:rPr sz="1500" b="1" dirty="0">
                <a:solidFill>
                  <a:srgbClr val="399D57"/>
                </a:solidFill>
                <a:latin typeface="Arial"/>
                <a:cs typeface="Arial"/>
              </a:rPr>
              <a:t>BVT</a:t>
            </a:r>
            <a:r>
              <a:rPr sz="1500" b="1" spc="-15" dirty="0">
                <a:solidFill>
                  <a:srgbClr val="399D57"/>
                </a:solidFill>
                <a:latin typeface="Arial"/>
                <a:cs typeface="Arial"/>
              </a:rPr>
              <a:t> </a:t>
            </a:r>
            <a:r>
              <a:rPr sz="1500" b="1" dirty="0">
                <a:solidFill>
                  <a:srgbClr val="399D57"/>
                </a:solidFill>
                <a:latin typeface="Arial"/>
                <a:cs typeface="Arial"/>
              </a:rPr>
              <a:t>treated</a:t>
            </a:r>
            <a:r>
              <a:rPr sz="1500" b="1" spc="-15" dirty="0">
                <a:solidFill>
                  <a:srgbClr val="399D57"/>
                </a:solidFill>
                <a:latin typeface="Arial"/>
                <a:cs typeface="Arial"/>
              </a:rPr>
              <a:t> </a:t>
            </a:r>
            <a:r>
              <a:rPr sz="1500" b="1" dirty="0">
                <a:solidFill>
                  <a:srgbClr val="399D57"/>
                </a:solidFill>
                <a:latin typeface="Arial"/>
                <a:cs typeface="Arial"/>
              </a:rPr>
              <a:t>berries</a:t>
            </a:r>
            <a:r>
              <a:rPr sz="1500" b="1" spc="-20" dirty="0">
                <a:solidFill>
                  <a:srgbClr val="399D57"/>
                </a:solidFill>
                <a:latin typeface="Arial"/>
                <a:cs typeface="Arial"/>
              </a:rPr>
              <a:t> </a:t>
            </a:r>
            <a:r>
              <a:rPr sz="1500" b="1" dirty="0">
                <a:solidFill>
                  <a:srgbClr val="399D57"/>
                </a:solidFill>
                <a:latin typeface="Arial"/>
                <a:cs typeface="Arial"/>
              </a:rPr>
              <a:t>were</a:t>
            </a:r>
            <a:r>
              <a:rPr sz="1500" b="1" spc="-15" dirty="0">
                <a:solidFill>
                  <a:srgbClr val="399D57"/>
                </a:solidFill>
                <a:latin typeface="Arial"/>
                <a:cs typeface="Arial"/>
              </a:rPr>
              <a:t> </a:t>
            </a:r>
            <a:r>
              <a:rPr sz="1500" b="1" dirty="0">
                <a:solidFill>
                  <a:srgbClr val="399D57"/>
                </a:solidFill>
                <a:latin typeface="Arial"/>
                <a:cs typeface="Arial"/>
              </a:rPr>
              <a:t>consistently</a:t>
            </a:r>
            <a:r>
              <a:rPr sz="1500" b="1" spc="-20" dirty="0">
                <a:solidFill>
                  <a:srgbClr val="399D57"/>
                </a:solidFill>
                <a:latin typeface="Arial"/>
                <a:cs typeface="Arial"/>
              </a:rPr>
              <a:t> </a:t>
            </a:r>
            <a:r>
              <a:rPr sz="1500" b="1" dirty="0">
                <a:solidFill>
                  <a:srgbClr val="399D57"/>
                </a:solidFill>
                <a:latin typeface="Arial"/>
                <a:cs typeface="Arial"/>
              </a:rPr>
              <a:t>larger</a:t>
            </a:r>
            <a:r>
              <a:rPr sz="1500" b="1" spc="-15" dirty="0">
                <a:solidFill>
                  <a:srgbClr val="399D57"/>
                </a:solidFill>
                <a:latin typeface="Arial"/>
                <a:cs typeface="Arial"/>
              </a:rPr>
              <a:t> </a:t>
            </a:r>
            <a:r>
              <a:rPr sz="1500" b="1" dirty="0">
                <a:solidFill>
                  <a:srgbClr val="399D57"/>
                </a:solidFill>
                <a:latin typeface="Arial"/>
                <a:cs typeface="Arial"/>
              </a:rPr>
              <a:t>and</a:t>
            </a:r>
            <a:r>
              <a:rPr sz="1500" b="1" spc="-10" dirty="0">
                <a:solidFill>
                  <a:srgbClr val="399D57"/>
                </a:solidFill>
                <a:latin typeface="Arial"/>
                <a:cs typeface="Arial"/>
              </a:rPr>
              <a:t> heavier </a:t>
            </a:r>
            <a:r>
              <a:rPr sz="1500" b="1" dirty="0">
                <a:solidFill>
                  <a:srgbClr val="399D57"/>
                </a:solidFill>
                <a:latin typeface="Arial"/>
                <a:cs typeface="Arial"/>
              </a:rPr>
              <a:t>than</a:t>
            </a:r>
            <a:r>
              <a:rPr sz="1500" b="1" spc="-20" dirty="0">
                <a:solidFill>
                  <a:srgbClr val="399D57"/>
                </a:solidFill>
                <a:latin typeface="Arial"/>
                <a:cs typeface="Arial"/>
              </a:rPr>
              <a:t> </a:t>
            </a:r>
            <a:r>
              <a:rPr sz="1500" b="1" dirty="0">
                <a:solidFill>
                  <a:srgbClr val="399D57"/>
                </a:solidFill>
                <a:latin typeface="Arial"/>
                <a:cs typeface="Arial"/>
              </a:rPr>
              <a:t>the</a:t>
            </a:r>
            <a:r>
              <a:rPr sz="1500" b="1" spc="-25" dirty="0">
                <a:solidFill>
                  <a:srgbClr val="399D57"/>
                </a:solidFill>
                <a:latin typeface="Arial"/>
                <a:cs typeface="Arial"/>
              </a:rPr>
              <a:t> </a:t>
            </a:r>
            <a:r>
              <a:rPr sz="1500" b="1" dirty="0">
                <a:solidFill>
                  <a:srgbClr val="399D57"/>
                </a:solidFill>
                <a:latin typeface="Arial"/>
                <a:cs typeface="Arial"/>
              </a:rPr>
              <a:t>grower</a:t>
            </a:r>
            <a:r>
              <a:rPr sz="1500" b="1" spc="-25" dirty="0">
                <a:solidFill>
                  <a:srgbClr val="399D57"/>
                </a:solidFill>
                <a:latin typeface="Arial"/>
                <a:cs typeface="Arial"/>
              </a:rPr>
              <a:t> </a:t>
            </a:r>
            <a:r>
              <a:rPr sz="1500" b="1" dirty="0">
                <a:solidFill>
                  <a:srgbClr val="399D57"/>
                </a:solidFill>
                <a:latin typeface="Arial"/>
                <a:cs typeface="Arial"/>
              </a:rPr>
              <a:t>standard</a:t>
            </a:r>
            <a:r>
              <a:rPr sz="1500" b="1" spc="-15" dirty="0">
                <a:solidFill>
                  <a:srgbClr val="399D57"/>
                </a:solidFill>
                <a:latin typeface="Arial"/>
                <a:cs typeface="Arial"/>
              </a:rPr>
              <a:t> </a:t>
            </a:r>
            <a:r>
              <a:rPr sz="1500" b="1" spc="-10" dirty="0">
                <a:solidFill>
                  <a:srgbClr val="399D57"/>
                </a:solidFill>
                <a:latin typeface="Arial"/>
                <a:cs typeface="Arial"/>
              </a:rPr>
              <a:t>alone.</a:t>
            </a:r>
            <a:endParaRPr sz="1500" dirty="0">
              <a:latin typeface="Arial"/>
              <a:cs typeface="Arial"/>
            </a:endParaRPr>
          </a:p>
        </p:txBody>
      </p:sp>
      <p:sp>
        <p:nvSpPr>
          <p:cNvPr id="83" name="object 2">
            <a:extLst>
              <a:ext uri="{FF2B5EF4-FFF2-40B4-BE49-F238E27FC236}">
                <a16:creationId xmlns:a16="http://schemas.microsoft.com/office/drawing/2014/main" id="{1662EBFB-DB1C-FE22-F566-9E55295519E1}"/>
              </a:ext>
            </a:extLst>
          </p:cNvPr>
          <p:cNvSpPr txBox="1"/>
          <p:nvPr/>
        </p:nvSpPr>
        <p:spPr>
          <a:xfrm>
            <a:off x="1217167" y="6311475"/>
            <a:ext cx="1115695" cy="337820"/>
          </a:xfrm>
          <a:prstGeom prst="rect">
            <a:avLst/>
          </a:prstGeom>
        </p:spPr>
        <p:txBody>
          <a:bodyPr vert="horz" wrap="square" lIns="0" tIns="9525" rIns="0" bIns="0" rtlCol="0">
            <a:spAutoFit/>
          </a:bodyPr>
          <a:lstStyle/>
          <a:p>
            <a:pPr marL="12700" marR="5080">
              <a:lnSpc>
                <a:spcPct val="103299"/>
              </a:lnSpc>
              <a:spcBef>
                <a:spcPts val="75"/>
              </a:spcBef>
            </a:pPr>
            <a:r>
              <a:rPr sz="1000" dirty="0">
                <a:latin typeface="Montserrat-Light"/>
                <a:cs typeface="Montserrat-Light"/>
              </a:rPr>
              <a:t>Natural</a:t>
            </a:r>
            <a:r>
              <a:rPr sz="1000" spc="25" dirty="0">
                <a:latin typeface="Montserrat-Light"/>
                <a:cs typeface="Montserrat-Light"/>
              </a:rPr>
              <a:t> </a:t>
            </a:r>
            <a:r>
              <a:rPr sz="1000" spc="-10" dirty="0">
                <a:latin typeface="Montserrat-Light"/>
                <a:cs typeface="Montserrat-Light"/>
              </a:rPr>
              <a:t>Precision Agriculture</a:t>
            </a:r>
            <a:endParaRPr sz="1000" dirty="0">
              <a:latin typeface="Montserrat-Light"/>
              <a:cs typeface="Montserrat-Light"/>
            </a:endParaRPr>
          </a:p>
        </p:txBody>
      </p:sp>
      <p:pic>
        <p:nvPicPr>
          <p:cNvPr id="84" name="object 3">
            <a:extLst>
              <a:ext uri="{FF2B5EF4-FFF2-40B4-BE49-F238E27FC236}">
                <a16:creationId xmlns:a16="http://schemas.microsoft.com/office/drawing/2014/main" id="{FE9A8CE5-C3C9-B1D4-F782-14CAA1059E4A}"/>
              </a:ext>
            </a:extLst>
          </p:cNvPr>
          <p:cNvPicPr/>
          <p:nvPr/>
        </p:nvPicPr>
        <p:blipFill>
          <a:blip r:embed="rId3" cstate="print"/>
          <a:stretch>
            <a:fillRect/>
          </a:stretch>
        </p:blipFill>
        <p:spPr>
          <a:xfrm>
            <a:off x="443483" y="6235727"/>
            <a:ext cx="544075" cy="412756"/>
          </a:xfrm>
          <a:prstGeom prst="rect">
            <a:avLst/>
          </a:prstGeom>
        </p:spPr>
      </p:pic>
      <p:cxnSp>
        <p:nvCxnSpPr>
          <p:cNvPr id="81" name="Straight Arrow Connector 80">
            <a:extLst>
              <a:ext uri="{FF2B5EF4-FFF2-40B4-BE49-F238E27FC236}">
                <a16:creationId xmlns:a16="http://schemas.microsoft.com/office/drawing/2014/main" id="{A6B36DC1-A638-8AE8-AC75-8B1E97A66A70}"/>
              </a:ext>
            </a:extLst>
          </p:cNvPr>
          <p:cNvCxnSpPr>
            <a:cxnSpLocks/>
          </p:cNvCxnSpPr>
          <p:nvPr/>
        </p:nvCxnSpPr>
        <p:spPr>
          <a:xfrm>
            <a:off x="3600860" y="2856724"/>
            <a:ext cx="379001" cy="0"/>
          </a:xfrm>
          <a:prstGeom prst="straightConnector1">
            <a:avLst/>
          </a:prstGeom>
          <a:ln w="19050">
            <a:solidFill>
              <a:srgbClr val="00AEEF"/>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E6159BA2-29F2-DF3E-91CE-652D0C924A44}"/>
              </a:ext>
            </a:extLst>
          </p:cNvPr>
          <p:cNvSpPr txBox="1"/>
          <p:nvPr/>
        </p:nvSpPr>
        <p:spPr>
          <a:xfrm>
            <a:off x="3966840" y="2704324"/>
            <a:ext cx="1976760" cy="276999"/>
          </a:xfrm>
          <a:prstGeom prst="rect">
            <a:avLst/>
          </a:prstGeom>
          <a:noFill/>
        </p:spPr>
        <p:txBody>
          <a:bodyPr wrap="none" rtlCol="0">
            <a:spAutoFit/>
          </a:bodyPr>
          <a:lstStyle/>
          <a:p>
            <a:r>
              <a:rPr lang="en-US" sz="1200" b="1" dirty="0">
                <a:solidFill>
                  <a:srgbClr val="00AEEF"/>
                </a:solidFill>
              </a:rPr>
              <a:t>BVT produces bigger berries</a:t>
            </a:r>
          </a:p>
        </p:txBody>
      </p:sp>
      <p:sp>
        <p:nvSpPr>
          <p:cNvPr id="90" name="TextBox 89">
            <a:extLst>
              <a:ext uri="{FF2B5EF4-FFF2-40B4-BE49-F238E27FC236}">
                <a16:creationId xmlns:a16="http://schemas.microsoft.com/office/drawing/2014/main" id="{C0FB466D-F99C-2E5F-EFFB-8CE9A377D8D1}"/>
              </a:ext>
            </a:extLst>
          </p:cNvPr>
          <p:cNvSpPr txBox="1"/>
          <p:nvPr/>
        </p:nvSpPr>
        <p:spPr>
          <a:xfrm>
            <a:off x="9361947" y="2688833"/>
            <a:ext cx="2051908" cy="276999"/>
          </a:xfrm>
          <a:prstGeom prst="rect">
            <a:avLst/>
          </a:prstGeom>
          <a:noFill/>
        </p:spPr>
        <p:txBody>
          <a:bodyPr wrap="none" rtlCol="0">
            <a:spAutoFit/>
          </a:bodyPr>
          <a:lstStyle/>
          <a:p>
            <a:r>
              <a:rPr lang="en-US" sz="1200" b="1" dirty="0">
                <a:solidFill>
                  <a:srgbClr val="00AEEF"/>
                </a:solidFill>
              </a:rPr>
              <a:t>BVT produces heavier berries</a:t>
            </a:r>
          </a:p>
        </p:txBody>
      </p:sp>
      <p:cxnSp>
        <p:nvCxnSpPr>
          <p:cNvPr id="91" name="Straight Arrow Connector 90">
            <a:extLst>
              <a:ext uri="{FF2B5EF4-FFF2-40B4-BE49-F238E27FC236}">
                <a16:creationId xmlns:a16="http://schemas.microsoft.com/office/drawing/2014/main" id="{7F73451E-04D3-C0C2-8F89-29BEFE06673C}"/>
              </a:ext>
            </a:extLst>
          </p:cNvPr>
          <p:cNvCxnSpPr>
            <a:cxnSpLocks/>
            <a:endCxn id="90" idx="1"/>
          </p:cNvCxnSpPr>
          <p:nvPr/>
        </p:nvCxnSpPr>
        <p:spPr>
          <a:xfrm>
            <a:off x="8340593" y="2827332"/>
            <a:ext cx="1021354" cy="1"/>
          </a:xfrm>
          <a:prstGeom prst="straightConnector1">
            <a:avLst/>
          </a:prstGeom>
          <a:ln w="19050">
            <a:solidFill>
              <a:srgbClr val="00AEEF"/>
            </a:solidFill>
            <a:tailEnd type="triangle"/>
          </a:ln>
        </p:spPr>
        <p:style>
          <a:lnRef idx="1">
            <a:schemeClr val="accent1"/>
          </a:lnRef>
          <a:fillRef idx="0">
            <a:schemeClr val="accent1"/>
          </a:fillRef>
          <a:effectRef idx="0">
            <a:schemeClr val="accent1"/>
          </a:effectRef>
          <a:fontRef idx="minor">
            <a:schemeClr val="tx1"/>
          </a:fontRef>
        </p:style>
      </p:cxnSp>
      <p:sp>
        <p:nvSpPr>
          <p:cNvPr id="80" name="object 28">
            <a:extLst>
              <a:ext uri="{FF2B5EF4-FFF2-40B4-BE49-F238E27FC236}">
                <a16:creationId xmlns:a16="http://schemas.microsoft.com/office/drawing/2014/main" id="{E44C4FB8-CC0B-7356-94E3-934E42AF9AF1}"/>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a:lnSpc>
                <a:spcPts val="1475"/>
              </a:lnSpc>
            </a:pPr>
            <a:fld id="{81D60167-4931-47E6-BA6A-407CBD079E47}" type="slidenum">
              <a:rPr spc="-5" dirty="0"/>
              <a:t>19</a:t>
            </a:fld>
            <a:endParaRPr spc="-5" dirty="0"/>
          </a:p>
        </p:txBody>
      </p:sp>
      <p:sp>
        <p:nvSpPr>
          <p:cNvPr id="85" name="TextBox 84">
            <a:extLst>
              <a:ext uri="{FF2B5EF4-FFF2-40B4-BE49-F238E27FC236}">
                <a16:creationId xmlns:a16="http://schemas.microsoft.com/office/drawing/2014/main" id="{C0EE67A1-32DC-AC98-1EEC-DBC3C344205E}"/>
              </a:ext>
            </a:extLst>
          </p:cNvPr>
          <p:cNvSpPr txBox="1"/>
          <p:nvPr/>
        </p:nvSpPr>
        <p:spPr>
          <a:xfrm>
            <a:off x="4820674" y="2999118"/>
            <a:ext cx="950872" cy="600164"/>
          </a:xfrm>
          <a:prstGeom prst="rect">
            <a:avLst/>
          </a:prstGeom>
          <a:noFill/>
        </p:spPr>
        <p:txBody>
          <a:bodyPr wrap="square" rtlCol="0">
            <a:spAutoFit/>
          </a:bodyPr>
          <a:lstStyle/>
          <a:p>
            <a:r>
              <a:rPr lang="en-US" sz="1100" b="1" dirty="0">
                <a:solidFill>
                  <a:srgbClr val="415568"/>
                </a:solidFill>
              </a:rPr>
              <a:t>MORE JUMBO PACKS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arn(inVertical)">
                                      <p:cBhvr>
                                        <p:cTn id="7" dur="500"/>
                                        <p:tgtEl>
                                          <p:spTgt spid="8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barn(inVertical)">
                                      <p:cBhvr>
                                        <p:cTn id="1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2583" y="554645"/>
            <a:ext cx="9291436" cy="577081"/>
          </a:xfrm>
          <a:prstGeom prst="rect">
            <a:avLst/>
          </a:prstGeom>
        </p:spPr>
        <p:txBody>
          <a:bodyPr vert="horz" wrap="square" lIns="0" tIns="63500" rIns="0" bIns="0" rtlCol="0">
            <a:spAutoFit/>
          </a:bodyPr>
          <a:lstStyle/>
          <a:p>
            <a:pPr marR="5080" algn="ctr">
              <a:lnSpc>
                <a:spcPts val="4000"/>
              </a:lnSpc>
              <a:spcBef>
                <a:spcPts val="500"/>
              </a:spcBef>
            </a:pPr>
            <a:r>
              <a:rPr lang="en-CA" dirty="0">
                <a:solidFill>
                  <a:srgbClr val="0070C0"/>
                </a:solidFill>
              </a:rPr>
              <a:t>Forward Looking Statement</a:t>
            </a:r>
            <a:endParaRPr lang="en-CA" spc="-5" dirty="0">
              <a:solidFill>
                <a:srgbClr val="0070C0"/>
              </a:solidFil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75"/>
              </a:lnSpc>
            </a:pPr>
            <a:fld id="{81D60167-4931-47E6-BA6A-407CBD079E47}" type="slidenum">
              <a:rPr spc="-5" dirty="0"/>
              <a:t>2</a:t>
            </a:fld>
            <a:endParaRPr spc="-5" dirty="0"/>
          </a:p>
        </p:txBody>
      </p:sp>
      <p:sp>
        <p:nvSpPr>
          <p:cNvPr id="15" name="object 13">
            <a:extLst>
              <a:ext uri="{FF2B5EF4-FFF2-40B4-BE49-F238E27FC236}">
                <a16:creationId xmlns:a16="http://schemas.microsoft.com/office/drawing/2014/main" id="{6805A9F4-EDE3-47DE-A03F-7D837A3F63A2}"/>
              </a:ext>
            </a:extLst>
          </p:cNvPr>
          <p:cNvSpPr txBox="1">
            <a:spLocks noGrp="1"/>
          </p:cNvSpPr>
          <p:nvPr>
            <p:ph type="ftr" sz="quarter" idx="5"/>
          </p:nvPr>
        </p:nvSpPr>
        <p:spPr>
          <a:xfrm>
            <a:off x="1217167" y="6307097"/>
            <a:ext cx="1830833"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18" name="Content Placeholder 2">
            <a:extLst>
              <a:ext uri="{FF2B5EF4-FFF2-40B4-BE49-F238E27FC236}">
                <a16:creationId xmlns:a16="http://schemas.microsoft.com/office/drawing/2014/main" id="{D709A371-2C29-470F-8E8E-965CF94A4616}"/>
              </a:ext>
            </a:extLst>
          </p:cNvPr>
          <p:cNvSpPr txBox="1">
            <a:spLocks/>
          </p:cNvSpPr>
          <p:nvPr/>
        </p:nvSpPr>
        <p:spPr bwMode="auto">
          <a:xfrm>
            <a:off x="1249362" y="1600200"/>
            <a:ext cx="9647238"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1" hangingPunct="1">
              <a:lnSpc>
                <a:spcPts val="1925"/>
              </a:lnSpc>
              <a:spcBef>
                <a:spcPct val="0"/>
              </a:spcBef>
              <a:buFont typeface="Arial" panose="020B0604020202020204" pitchFamily="34" charset="0"/>
              <a:buNone/>
            </a:pPr>
            <a:r>
              <a:rPr lang="en-US" altLang="en-US" sz="1800" dirty="0">
                <a:solidFill>
                  <a:srgbClr val="7F7F7F"/>
                </a:solidFill>
                <a:cs typeface="Times New Roman" panose="02020603050405020304" pitchFamily="18" charset="0"/>
              </a:rPr>
              <a:t>This presentation contains certain forward-looking statements that may involve a number of risks and uncertainties. Actual events or results could differ materially from Bee Vectoring Technology </a:t>
            </a:r>
            <a:r>
              <a:rPr lang="en-US" altLang="zh-CN" sz="1800" dirty="0">
                <a:solidFill>
                  <a:srgbClr val="7F7F7F"/>
                </a:solidFill>
                <a:cs typeface="Times New Roman" panose="02020603050405020304" pitchFamily="18" charset="0"/>
              </a:rPr>
              <a:t>(“BeeVT”, or, the “Company”)</a:t>
            </a:r>
            <a:r>
              <a:rPr lang="en-US" altLang="en-US" sz="1800" dirty="0">
                <a:solidFill>
                  <a:srgbClr val="7F7F7F"/>
                </a:solidFill>
                <a:cs typeface="Times New Roman" panose="02020603050405020304" pitchFamily="18" charset="0"/>
              </a:rPr>
              <a:t> expectations and projections. The CSE has neither approved nor disapproved the information contained in this presentation. Except for statements of historical fact relating to the Company, certain information contained herein constitutes "forward-looking statements". Forward-looking statements are frequently characterized by words such as "plan", "expect", "project", "intend", "believe", "anticipate" and other similar words, or statements that certain events or conditions "may" or "will" occur. Forward-looking statements are based on the opinions and estimates of management at the date the statements are made and are subject to a variety of risks and uncertainties and other factors that could cause actual events or results to differ materially from those projected in the forward-looking statements. These factors include the inherent risks involved in the development of biotechnology related products, product obsolescence, the uncertainties involved in patent defense and complexities and timelines associated with agriculture related product approvals in multiple jurisdictions., the possibility of project cost overruns or unanticipated costs and expenses, uncertainties relating to the availability and costs of financing needed in the future and other factors. Circumstances or management's estimates or opinions could change. The reader is cautioned not to place undue reliance on forward-looking statements.</a:t>
            </a:r>
          </a:p>
          <a:p>
            <a:pPr algn="just" defTabSz="914400" eaLnBrk="1" hangingPunct="1">
              <a:lnSpc>
                <a:spcPts val="1925"/>
              </a:lnSpc>
              <a:spcBef>
                <a:spcPct val="0"/>
              </a:spcBef>
              <a:buFont typeface="Arial" panose="020B0604020202020204" pitchFamily="34" charset="0"/>
              <a:buNone/>
            </a:pPr>
            <a:endParaRPr lang="en-US" altLang="en-US" sz="1800" dirty="0">
              <a:solidFill>
                <a:srgbClr val="7F7F7F"/>
              </a:solidFill>
              <a:cs typeface="Times New Roman" panose="02020603050405020304" pitchFamily="18" charset="0"/>
            </a:endParaRPr>
          </a:p>
        </p:txBody>
      </p:sp>
    </p:spTree>
    <p:extLst>
      <p:ext uri="{BB962C8B-B14F-4D97-AF65-F5344CB8AC3E}">
        <p14:creationId xmlns:p14="http://schemas.microsoft.com/office/powerpoint/2010/main" val="2610265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bwMode="auto">
          <a:xfrm>
            <a:off x="304801" y="321632"/>
            <a:ext cx="11299238" cy="868363"/>
          </a:xfrm>
        </p:spPr>
        <p:txBody>
          <a:bodyPr wrap="square" numCol="1" anchorCtr="0" compatLnSpc="1">
            <a:prstTxWarp prst="textNoShape">
              <a:avLst/>
            </a:prstTxWarp>
            <a:noAutofit/>
          </a:bodyPr>
          <a:lstStyle/>
          <a:p>
            <a:pPr algn="ctr"/>
            <a:r>
              <a:rPr lang="en-US" altLang="en-US" spc="165" dirty="0">
                <a:solidFill>
                  <a:srgbClr val="0070C0"/>
                </a:solidFill>
                <a:latin typeface="Arial"/>
                <a:ea typeface="+mn-ea"/>
                <a:cs typeface="Arial"/>
              </a:rPr>
              <a:t>2023 Growth / Pipeline</a:t>
            </a:r>
          </a:p>
        </p:txBody>
      </p:sp>
      <p:sp>
        <p:nvSpPr>
          <p:cNvPr id="24" name="object 3">
            <a:extLst>
              <a:ext uri="{FF2B5EF4-FFF2-40B4-BE49-F238E27FC236}">
                <a16:creationId xmlns:a16="http://schemas.microsoft.com/office/drawing/2014/main" id="{64B8CD53-8FB6-455E-890C-9D81B5B74B74}"/>
              </a:ext>
            </a:extLst>
          </p:cNvPr>
          <p:cNvSpPr/>
          <p:nvPr/>
        </p:nvSpPr>
        <p:spPr>
          <a:xfrm>
            <a:off x="443483" y="6235727"/>
            <a:ext cx="544075" cy="4127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object 2">
            <a:extLst>
              <a:ext uri="{FF2B5EF4-FFF2-40B4-BE49-F238E27FC236}">
                <a16:creationId xmlns:a16="http://schemas.microsoft.com/office/drawing/2014/main" id="{83EBB128-1C3C-465B-8AAC-14929582E0FC}"/>
              </a:ext>
            </a:extLst>
          </p:cNvPr>
          <p:cNvSpPr txBox="1"/>
          <p:nvPr/>
        </p:nvSpPr>
        <p:spPr>
          <a:xfrm>
            <a:off x="1217167" y="6311475"/>
            <a:ext cx="1373633" cy="318677"/>
          </a:xfrm>
          <a:prstGeom prst="rect">
            <a:avLst/>
          </a:prstGeom>
        </p:spPr>
        <p:txBody>
          <a:bodyPr vert="horz" wrap="square" lIns="0" tIns="9525" rIns="0" bIns="0" rtlCol="0">
            <a:spAutoFit/>
          </a:bodyPr>
          <a:lstStyle/>
          <a:p>
            <a:pPr marL="12700" marR="5080" lvl="0" indent="0" algn="l" defTabSz="914400" rtl="0" eaLnBrk="1" fontAlgn="auto" latinLnBrk="0" hangingPunct="1">
              <a:lnSpc>
                <a:spcPct val="103299"/>
              </a:lnSpc>
              <a:spcBef>
                <a:spcPts val="7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cs typeface="Montserrat-Light"/>
              </a:rPr>
              <a:t>Natural</a:t>
            </a:r>
            <a:r>
              <a:rPr kumimoji="0" sz="1000" b="0" i="0" u="none" strike="noStrike" kern="1200" cap="none" spc="-70" normalizeH="0" baseline="0" noProof="0" dirty="0">
                <a:ln>
                  <a:noFill/>
                </a:ln>
                <a:solidFill>
                  <a:srgbClr val="231F20"/>
                </a:solidFill>
                <a:effectLst/>
                <a:uLnTx/>
                <a:uFillTx/>
                <a:latin typeface="Montserrat-Light"/>
                <a:ea typeface="+mn-ea"/>
                <a:cs typeface="Montserrat-Light"/>
              </a:rPr>
              <a:t> </a:t>
            </a:r>
            <a:r>
              <a:rPr kumimoji="0" sz="1000" b="0" i="0" u="none" strike="noStrike" kern="1200" cap="none" spc="0" normalizeH="0" baseline="0" noProof="0" dirty="0">
                <a:ln>
                  <a:noFill/>
                </a:ln>
                <a:solidFill>
                  <a:srgbClr val="231F20"/>
                </a:solidFill>
                <a:effectLst/>
                <a:uLnTx/>
                <a:uFillTx/>
                <a:latin typeface="Montserrat-Light"/>
                <a:ea typeface="+mn-ea"/>
                <a:cs typeface="Montserrat-Light"/>
              </a:rPr>
              <a:t>Precision  Agriculture</a:t>
            </a:r>
            <a:endParaRPr kumimoji="0" sz="1000" b="0" i="0" u="none" strike="noStrike" kern="1200" cap="none" spc="0" normalizeH="0" baseline="0" noProof="0" dirty="0">
              <a:ln>
                <a:noFill/>
              </a:ln>
              <a:solidFill>
                <a:prstClr val="black"/>
              </a:solidFill>
              <a:effectLst/>
              <a:uLnTx/>
              <a:uFillTx/>
              <a:latin typeface="Montserrat-Light"/>
              <a:ea typeface="+mn-ea"/>
              <a:cs typeface="Montserrat-Light"/>
            </a:endParaRPr>
          </a:p>
        </p:txBody>
      </p:sp>
      <p:sp>
        <p:nvSpPr>
          <p:cNvPr id="46" name="object 11">
            <a:extLst>
              <a:ext uri="{FF2B5EF4-FFF2-40B4-BE49-F238E27FC236}">
                <a16:creationId xmlns:a16="http://schemas.microsoft.com/office/drawing/2014/main" id="{364BB4FF-82F8-4168-A83B-8B4EF0F95A2D}"/>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sz="1250" b="1" i="0" u="none" strike="noStrike" kern="1200" cap="none" spc="-5" normalizeH="0" baseline="0" noProof="0" dirty="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20</a:t>
            </a:fld>
            <a:endParaRPr kumimoji="0" sz="1250" b="1" i="0" u="none" strike="noStrike" kern="1200" cap="none" spc="-5" normalizeH="0" baseline="0" noProof="0" dirty="0">
              <a:ln>
                <a:noFill/>
              </a:ln>
              <a:solidFill>
                <a:srgbClr val="8DC63F"/>
              </a:solidFill>
              <a:effectLst/>
              <a:uLnTx/>
              <a:uFillTx/>
              <a:latin typeface="Arial"/>
              <a:ea typeface="+mn-ea"/>
              <a:cs typeface="Arial"/>
            </a:endParaRPr>
          </a:p>
        </p:txBody>
      </p:sp>
      <p:sp>
        <p:nvSpPr>
          <p:cNvPr id="5" name="TextBox 4">
            <a:extLst>
              <a:ext uri="{FF2B5EF4-FFF2-40B4-BE49-F238E27FC236}">
                <a16:creationId xmlns:a16="http://schemas.microsoft.com/office/drawing/2014/main" id="{6B795E79-CF44-D473-F8A8-06D81F3E3B35}"/>
              </a:ext>
            </a:extLst>
          </p:cNvPr>
          <p:cNvSpPr txBox="1"/>
          <p:nvPr/>
        </p:nvSpPr>
        <p:spPr>
          <a:xfrm>
            <a:off x="1148673" y="997803"/>
            <a:ext cx="9824127" cy="461665"/>
          </a:xfrm>
          <a:prstGeom prst="rect">
            <a:avLst/>
          </a:prstGeom>
          <a:noFill/>
        </p:spPr>
        <p:txBody>
          <a:bodyPr wrap="square">
            <a:spAutoFit/>
          </a:bodyPr>
          <a:lstStyle/>
          <a:p>
            <a:pPr algn="ctr"/>
            <a:r>
              <a:rPr kumimoji="0" lang="en-US" altLang="en-US" sz="2400" b="1" i="0" u="none" strike="noStrike" kern="0" cap="none" spc="165" normalizeH="0" baseline="0" noProof="0" dirty="0">
                <a:ln>
                  <a:noFill/>
                </a:ln>
                <a:solidFill>
                  <a:srgbClr val="0070C0"/>
                </a:solidFill>
                <a:effectLst/>
                <a:uLnTx/>
                <a:uFillTx/>
                <a:latin typeface="Arial"/>
                <a:ea typeface="+mj-ea"/>
                <a:cs typeface="Arial"/>
              </a:rPr>
              <a:t>Continued Momentum on Sales Growth</a:t>
            </a:r>
            <a:endParaRPr lang="en-US" sz="1600" dirty="0"/>
          </a:p>
        </p:txBody>
      </p:sp>
      <p:pic>
        <p:nvPicPr>
          <p:cNvPr id="3" name="Picture 2">
            <a:extLst>
              <a:ext uri="{FF2B5EF4-FFF2-40B4-BE49-F238E27FC236}">
                <a16:creationId xmlns:a16="http://schemas.microsoft.com/office/drawing/2014/main" id="{BBE4C1E2-5D39-F3E2-28D9-7E4C0E20B4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1" r="5556" b="29162"/>
          <a:stretch/>
        </p:blipFill>
        <p:spPr>
          <a:xfrm>
            <a:off x="6210575" y="3844222"/>
            <a:ext cx="1859942" cy="1870778"/>
          </a:xfrm>
          <a:prstGeom prst="rect">
            <a:avLst/>
          </a:prstGeom>
        </p:spPr>
      </p:pic>
      <p:pic>
        <p:nvPicPr>
          <p:cNvPr id="4" name="object 5">
            <a:extLst>
              <a:ext uri="{FF2B5EF4-FFF2-40B4-BE49-F238E27FC236}">
                <a16:creationId xmlns:a16="http://schemas.microsoft.com/office/drawing/2014/main" id="{C1E04BB7-27AD-79B5-6D26-647B23CA741B}"/>
              </a:ext>
            </a:extLst>
          </p:cNvPr>
          <p:cNvPicPr/>
          <p:nvPr/>
        </p:nvPicPr>
        <p:blipFill rotWithShape="1">
          <a:blip r:embed="rId5" cstate="print"/>
          <a:srcRect l="154" r="1051" b="26974"/>
          <a:stretch/>
        </p:blipFill>
        <p:spPr>
          <a:xfrm>
            <a:off x="8149923" y="3227308"/>
            <a:ext cx="3764016" cy="1761372"/>
          </a:xfrm>
          <a:prstGeom prst="rect">
            <a:avLst/>
          </a:prstGeom>
        </p:spPr>
      </p:pic>
      <p:sp>
        <p:nvSpPr>
          <p:cNvPr id="6" name="object 8">
            <a:extLst>
              <a:ext uri="{FF2B5EF4-FFF2-40B4-BE49-F238E27FC236}">
                <a16:creationId xmlns:a16="http://schemas.microsoft.com/office/drawing/2014/main" id="{877219E8-F169-4485-37D3-B7F5536071F7}"/>
              </a:ext>
            </a:extLst>
          </p:cNvPr>
          <p:cNvSpPr txBox="1"/>
          <p:nvPr/>
        </p:nvSpPr>
        <p:spPr>
          <a:xfrm>
            <a:off x="1505204" y="3857444"/>
            <a:ext cx="4352800" cy="839910"/>
          </a:xfrm>
          <a:prstGeom prst="rect">
            <a:avLst/>
          </a:prstGeom>
        </p:spPr>
        <p:txBody>
          <a:bodyPr vert="horz" wrap="square" lIns="0" tIns="11430" rIns="0" bIns="0" rtlCol="0">
            <a:spAutoFit/>
          </a:bodyPr>
          <a:lstStyle/>
          <a:p>
            <a:pPr marL="12700" marR="212090">
              <a:lnSpc>
                <a:spcPct val="115399"/>
              </a:lnSpc>
              <a:spcBef>
                <a:spcPts val="90"/>
              </a:spcBef>
            </a:pPr>
            <a:r>
              <a:rPr sz="2000" b="1" dirty="0">
                <a:solidFill>
                  <a:srgbClr val="3BA362"/>
                </a:solidFill>
                <a:latin typeface="Arial"/>
                <a:cs typeface="Arial"/>
              </a:rPr>
              <a:t>New</a:t>
            </a:r>
            <a:r>
              <a:rPr sz="2000" b="1" spc="265" dirty="0">
                <a:solidFill>
                  <a:srgbClr val="3BA362"/>
                </a:solidFill>
                <a:latin typeface="Arial"/>
                <a:cs typeface="Arial"/>
              </a:rPr>
              <a:t> </a:t>
            </a:r>
            <a:r>
              <a:rPr sz="2000" b="1" dirty="0">
                <a:solidFill>
                  <a:srgbClr val="3BA362"/>
                </a:solidFill>
                <a:latin typeface="Arial"/>
                <a:cs typeface="Arial"/>
              </a:rPr>
              <a:t>Key</a:t>
            </a:r>
            <a:r>
              <a:rPr sz="2000" b="1" spc="270" dirty="0">
                <a:solidFill>
                  <a:srgbClr val="3BA362"/>
                </a:solidFill>
                <a:latin typeface="Arial"/>
                <a:cs typeface="Arial"/>
              </a:rPr>
              <a:t> </a:t>
            </a:r>
            <a:r>
              <a:rPr sz="2000" b="1" dirty="0">
                <a:solidFill>
                  <a:srgbClr val="3BA362"/>
                </a:solidFill>
                <a:latin typeface="Arial"/>
                <a:cs typeface="Arial"/>
              </a:rPr>
              <a:t>Customers</a:t>
            </a:r>
            <a:br>
              <a:rPr lang="en-US" sz="1400" spc="270" dirty="0">
                <a:solidFill>
                  <a:srgbClr val="415568"/>
                </a:solidFill>
                <a:latin typeface="Arial"/>
                <a:cs typeface="Arial"/>
              </a:rPr>
            </a:br>
            <a:r>
              <a:rPr sz="1400" dirty="0">
                <a:solidFill>
                  <a:srgbClr val="415568"/>
                </a:solidFill>
                <a:latin typeface="Arial"/>
                <a:cs typeface="Arial"/>
              </a:rPr>
              <a:t>Large</a:t>
            </a:r>
            <a:r>
              <a:rPr sz="1400" spc="270" dirty="0">
                <a:solidFill>
                  <a:srgbClr val="415568"/>
                </a:solidFill>
                <a:latin typeface="Arial"/>
                <a:cs typeface="Arial"/>
              </a:rPr>
              <a:t> </a:t>
            </a:r>
            <a:r>
              <a:rPr sz="1400" dirty="0">
                <a:solidFill>
                  <a:srgbClr val="415568"/>
                </a:solidFill>
                <a:latin typeface="Arial"/>
                <a:cs typeface="Arial"/>
              </a:rPr>
              <a:t>key</a:t>
            </a:r>
            <a:r>
              <a:rPr sz="1400" spc="265" dirty="0">
                <a:solidFill>
                  <a:srgbClr val="415568"/>
                </a:solidFill>
                <a:latin typeface="Arial"/>
                <a:cs typeface="Arial"/>
              </a:rPr>
              <a:t> </a:t>
            </a:r>
            <a:r>
              <a:rPr sz="1400" dirty="0">
                <a:solidFill>
                  <a:srgbClr val="415568"/>
                </a:solidFill>
                <a:latin typeface="Arial"/>
                <a:cs typeface="Arial"/>
              </a:rPr>
              <a:t>growers</a:t>
            </a:r>
            <a:r>
              <a:rPr sz="1400" spc="270" dirty="0">
                <a:solidFill>
                  <a:srgbClr val="415568"/>
                </a:solidFill>
                <a:latin typeface="Arial"/>
                <a:cs typeface="Arial"/>
              </a:rPr>
              <a:t> </a:t>
            </a:r>
            <a:r>
              <a:rPr sz="1400" dirty="0">
                <a:solidFill>
                  <a:srgbClr val="415568"/>
                </a:solidFill>
                <a:latin typeface="Arial"/>
                <a:cs typeface="Arial"/>
              </a:rPr>
              <a:t>are</a:t>
            </a:r>
            <a:r>
              <a:rPr sz="1400" spc="270" dirty="0">
                <a:solidFill>
                  <a:srgbClr val="415568"/>
                </a:solidFill>
                <a:latin typeface="Arial"/>
                <a:cs typeface="Arial"/>
              </a:rPr>
              <a:t> </a:t>
            </a:r>
            <a:r>
              <a:rPr sz="1400" dirty="0">
                <a:solidFill>
                  <a:srgbClr val="415568"/>
                </a:solidFill>
                <a:latin typeface="Arial"/>
                <a:cs typeface="Arial"/>
              </a:rPr>
              <a:t>asking</a:t>
            </a:r>
            <a:r>
              <a:rPr sz="1400" spc="265" dirty="0">
                <a:solidFill>
                  <a:srgbClr val="415568"/>
                </a:solidFill>
                <a:latin typeface="Arial"/>
                <a:cs typeface="Arial"/>
              </a:rPr>
              <a:t> </a:t>
            </a:r>
            <a:r>
              <a:rPr sz="1400" spc="-10" dirty="0">
                <a:solidFill>
                  <a:srgbClr val="415568"/>
                </a:solidFill>
                <a:latin typeface="Arial"/>
                <a:cs typeface="Arial"/>
              </a:rPr>
              <a:t>about </a:t>
            </a:r>
            <a:r>
              <a:rPr lang="en-US" sz="1400" dirty="0">
                <a:solidFill>
                  <a:srgbClr val="415568"/>
                </a:solidFill>
                <a:latin typeface="Arial"/>
                <a:cs typeface="Arial"/>
              </a:rPr>
              <a:t>BVT,</a:t>
            </a:r>
            <a:r>
              <a:rPr lang="en-US" sz="1400" spc="195" dirty="0">
                <a:solidFill>
                  <a:srgbClr val="415568"/>
                </a:solidFill>
                <a:latin typeface="Arial"/>
                <a:cs typeface="Arial"/>
              </a:rPr>
              <a:t> </a:t>
            </a:r>
            <a:r>
              <a:rPr lang="en-US" sz="1400" dirty="0">
                <a:solidFill>
                  <a:srgbClr val="415568"/>
                </a:solidFill>
                <a:latin typeface="Arial"/>
                <a:cs typeface="Arial"/>
              </a:rPr>
              <a:t>and we expect some will s</a:t>
            </a:r>
            <a:r>
              <a:rPr sz="1400" dirty="0">
                <a:solidFill>
                  <a:srgbClr val="415568"/>
                </a:solidFill>
                <a:latin typeface="Arial"/>
                <a:cs typeface="Arial"/>
              </a:rPr>
              <a:t>tart</a:t>
            </a:r>
            <a:r>
              <a:rPr sz="1400" spc="225" dirty="0">
                <a:solidFill>
                  <a:srgbClr val="415568"/>
                </a:solidFill>
                <a:latin typeface="Arial"/>
                <a:cs typeface="Arial"/>
              </a:rPr>
              <a:t> </a:t>
            </a:r>
            <a:r>
              <a:rPr sz="1400" spc="-10" dirty="0">
                <a:solidFill>
                  <a:srgbClr val="415568"/>
                </a:solidFill>
                <a:latin typeface="Arial"/>
                <a:cs typeface="Arial"/>
              </a:rPr>
              <a:t>using</a:t>
            </a:r>
            <a:r>
              <a:rPr lang="en-US" sz="1400" spc="-10" dirty="0">
                <a:solidFill>
                  <a:srgbClr val="415568"/>
                </a:solidFill>
                <a:latin typeface="Arial"/>
                <a:cs typeface="Arial"/>
              </a:rPr>
              <a:t> this season</a:t>
            </a:r>
            <a:endParaRPr sz="1400" dirty="0">
              <a:latin typeface="Arial"/>
              <a:cs typeface="Arial"/>
            </a:endParaRPr>
          </a:p>
        </p:txBody>
      </p:sp>
      <p:grpSp>
        <p:nvGrpSpPr>
          <p:cNvPr id="7" name="object 9">
            <a:extLst>
              <a:ext uri="{FF2B5EF4-FFF2-40B4-BE49-F238E27FC236}">
                <a16:creationId xmlns:a16="http://schemas.microsoft.com/office/drawing/2014/main" id="{E91486CB-A842-F57A-2B05-9D08E48DEA59}"/>
              </a:ext>
            </a:extLst>
          </p:cNvPr>
          <p:cNvGrpSpPr/>
          <p:nvPr/>
        </p:nvGrpSpPr>
        <p:grpSpPr>
          <a:xfrm>
            <a:off x="457200" y="4906010"/>
            <a:ext cx="732790" cy="732790"/>
            <a:chOff x="457200" y="4841505"/>
            <a:chExt cx="732790" cy="732790"/>
          </a:xfrm>
        </p:grpSpPr>
        <p:sp>
          <p:nvSpPr>
            <p:cNvPr id="8" name="object 10">
              <a:extLst>
                <a:ext uri="{FF2B5EF4-FFF2-40B4-BE49-F238E27FC236}">
                  <a16:creationId xmlns:a16="http://schemas.microsoft.com/office/drawing/2014/main" id="{1D46AB91-A0C5-9A8B-EF72-CCAF7824BAEB}"/>
                </a:ext>
              </a:extLst>
            </p:cNvPr>
            <p:cNvSpPr/>
            <p:nvPr/>
          </p:nvSpPr>
          <p:spPr>
            <a:xfrm>
              <a:off x="466725" y="4851030"/>
              <a:ext cx="713740" cy="713740"/>
            </a:xfrm>
            <a:custGeom>
              <a:avLst/>
              <a:gdLst/>
              <a:ahLst/>
              <a:cxnLst/>
              <a:rect l="l" t="t" r="r" b="b"/>
              <a:pathLst>
                <a:path w="713740" h="713739">
                  <a:moveTo>
                    <a:pt x="356616" y="713231"/>
                  </a:moveTo>
                  <a:lnTo>
                    <a:pt x="405006" y="709976"/>
                  </a:lnTo>
                  <a:lnTo>
                    <a:pt x="451417" y="700493"/>
                  </a:lnTo>
                  <a:lnTo>
                    <a:pt x="495426" y="685207"/>
                  </a:lnTo>
                  <a:lnTo>
                    <a:pt x="536606" y="664543"/>
                  </a:lnTo>
                  <a:lnTo>
                    <a:pt x="574532" y="638925"/>
                  </a:lnTo>
                  <a:lnTo>
                    <a:pt x="608780" y="608780"/>
                  </a:lnTo>
                  <a:lnTo>
                    <a:pt x="638925" y="574532"/>
                  </a:lnTo>
                  <a:lnTo>
                    <a:pt x="664543" y="536606"/>
                  </a:lnTo>
                  <a:lnTo>
                    <a:pt x="685207" y="495426"/>
                  </a:lnTo>
                  <a:lnTo>
                    <a:pt x="700493" y="451417"/>
                  </a:lnTo>
                  <a:lnTo>
                    <a:pt x="709976" y="405006"/>
                  </a:lnTo>
                  <a:lnTo>
                    <a:pt x="713232" y="356615"/>
                  </a:lnTo>
                  <a:lnTo>
                    <a:pt x="709976" y="308225"/>
                  </a:lnTo>
                  <a:lnTo>
                    <a:pt x="700493" y="261814"/>
                  </a:lnTo>
                  <a:lnTo>
                    <a:pt x="685207" y="217805"/>
                  </a:lnTo>
                  <a:lnTo>
                    <a:pt x="664543" y="176625"/>
                  </a:lnTo>
                  <a:lnTo>
                    <a:pt x="638925" y="138699"/>
                  </a:lnTo>
                  <a:lnTo>
                    <a:pt x="608780" y="104451"/>
                  </a:lnTo>
                  <a:lnTo>
                    <a:pt x="574532" y="74306"/>
                  </a:lnTo>
                  <a:lnTo>
                    <a:pt x="536606" y="48688"/>
                  </a:lnTo>
                  <a:lnTo>
                    <a:pt x="495426" y="28024"/>
                  </a:lnTo>
                  <a:lnTo>
                    <a:pt x="451417" y="12738"/>
                  </a:lnTo>
                  <a:lnTo>
                    <a:pt x="405006" y="3255"/>
                  </a:lnTo>
                  <a:lnTo>
                    <a:pt x="356616" y="0"/>
                  </a:lnTo>
                  <a:lnTo>
                    <a:pt x="308225" y="3255"/>
                  </a:lnTo>
                  <a:lnTo>
                    <a:pt x="261814" y="12738"/>
                  </a:lnTo>
                  <a:lnTo>
                    <a:pt x="217805" y="28024"/>
                  </a:lnTo>
                  <a:lnTo>
                    <a:pt x="176625" y="48688"/>
                  </a:lnTo>
                  <a:lnTo>
                    <a:pt x="138699" y="74306"/>
                  </a:lnTo>
                  <a:lnTo>
                    <a:pt x="104451" y="104451"/>
                  </a:lnTo>
                  <a:lnTo>
                    <a:pt x="74306" y="138699"/>
                  </a:lnTo>
                  <a:lnTo>
                    <a:pt x="48688" y="176625"/>
                  </a:lnTo>
                  <a:lnTo>
                    <a:pt x="28024" y="217805"/>
                  </a:lnTo>
                  <a:lnTo>
                    <a:pt x="12738" y="261814"/>
                  </a:lnTo>
                  <a:lnTo>
                    <a:pt x="3255" y="308225"/>
                  </a:lnTo>
                  <a:lnTo>
                    <a:pt x="0" y="356615"/>
                  </a:lnTo>
                  <a:lnTo>
                    <a:pt x="3255" y="405006"/>
                  </a:lnTo>
                  <a:lnTo>
                    <a:pt x="12738" y="451417"/>
                  </a:lnTo>
                  <a:lnTo>
                    <a:pt x="28024" y="495426"/>
                  </a:lnTo>
                  <a:lnTo>
                    <a:pt x="48688" y="536606"/>
                  </a:lnTo>
                  <a:lnTo>
                    <a:pt x="74306" y="574532"/>
                  </a:lnTo>
                  <a:lnTo>
                    <a:pt x="104451" y="608780"/>
                  </a:lnTo>
                  <a:lnTo>
                    <a:pt x="138699" y="638925"/>
                  </a:lnTo>
                  <a:lnTo>
                    <a:pt x="176625" y="664543"/>
                  </a:lnTo>
                  <a:lnTo>
                    <a:pt x="217805" y="685207"/>
                  </a:lnTo>
                  <a:lnTo>
                    <a:pt x="261814" y="700493"/>
                  </a:lnTo>
                  <a:lnTo>
                    <a:pt x="308225" y="709976"/>
                  </a:lnTo>
                  <a:lnTo>
                    <a:pt x="356616" y="713231"/>
                  </a:lnTo>
                  <a:close/>
                </a:path>
              </a:pathLst>
            </a:custGeom>
            <a:ln w="19050">
              <a:solidFill>
                <a:srgbClr val="3BA362"/>
              </a:solidFill>
            </a:ln>
          </p:spPr>
          <p:txBody>
            <a:bodyPr wrap="square" lIns="0" tIns="0" rIns="0" bIns="0" rtlCol="0"/>
            <a:lstStyle/>
            <a:p>
              <a:endParaRPr dirty="0"/>
            </a:p>
          </p:txBody>
        </p:sp>
        <p:sp>
          <p:nvSpPr>
            <p:cNvPr id="9" name="object 11">
              <a:extLst>
                <a:ext uri="{FF2B5EF4-FFF2-40B4-BE49-F238E27FC236}">
                  <a16:creationId xmlns:a16="http://schemas.microsoft.com/office/drawing/2014/main" id="{DE10D37D-43F8-95CA-5A7B-FEC30CEB362D}"/>
                </a:ext>
              </a:extLst>
            </p:cNvPr>
            <p:cNvSpPr/>
            <p:nvPr/>
          </p:nvSpPr>
          <p:spPr>
            <a:xfrm>
              <a:off x="608711" y="4993906"/>
              <a:ext cx="429259" cy="427990"/>
            </a:xfrm>
            <a:custGeom>
              <a:avLst/>
              <a:gdLst/>
              <a:ahLst/>
              <a:cxnLst/>
              <a:rect l="l" t="t" r="r" b="b"/>
              <a:pathLst>
                <a:path w="429259" h="427989">
                  <a:moveTo>
                    <a:pt x="64516" y="260121"/>
                  </a:moveTo>
                  <a:lnTo>
                    <a:pt x="61201" y="256641"/>
                  </a:lnTo>
                  <a:lnTo>
                    <a:pt x="57353" y="256565"/>
                  </a:lnTo>
                  <a:lnTo>
                    <a:pt x="53467" y="256489"/>
                  </a:lnTo>
                  <a:lnTo>
                    <a:pt x="50203" y="259740"/>
                  </a:lnTo>
                  <a:lnTo>
                    <a:pt x="50177" y="267601"/>
                  </a:lnTo>
                  <a:lnTo>
                    <a:pt x="53022" y="270586"/>
                  </a:lnTo>
                  <a:lnTo>
                    <a:pt x="60896" y="270891"/>
                  </a:lnTo>
                  <a:lnTo>
                    <a:pt x="64236" y="267843"/>
                  </a:lnTo>
                  <a:lnTo>
                    <a:pt x="64516" y="260121"/>
                  </a:lnTo>
                  <a:close/>
                </a:path>
                <a:path w="429259" h="427989">
                  <a:moveTo>
                    <a:pt x="93065" y="231444"/>
                  </a:moveTo>
                  <a:lnTo>
                    <a:pt x="89725" y="228041"/>
                  </a:lnTo>
                  <a:lnTo>
                    <a:pt x="82130" y="228015"/>
                  </a:lnTo>
                  <a:lnTo>
                    <a:pt x="78943" y="231063"/>
                  </a:lnTo>
                  <a:lnTo>
                    <a:pt x="78600" y="238823"/>
                  </a:lnTo>
                  <a:lnTo>
                    <a:pt x="81622" y="242100"/>
                  </a:lnTo>
                  <a:lnTo>
                    <a:pt x="89573" y="242328"/>
                  </a:lnTo>
                  <a:lnTo>
                    <a:pt x="92913" y="239191"/>
                  </a:lnTo>
                  <a:lnTo>
                    <a:pt x="92989" y="235280"/>
                  </a:lnTo>
                  <a:lnTo>
                    <a:pt x="93065" y="231444"/>
                  </a:lnTo>
                  <a:close/>
                </a:path>
                <a:path w="429259" h="427989">
                  <a:moveTo>
                    <a:pt x="135915" y="374116"/>
                  </a:moveTo>
                  <a:lnTo>
                    <a:pt x="132854" y="370979"/>
                  </a:lnTo>
                  <a:lnTo>
                    <a:pt x="128803" y="370967"/>
                  </a:lnTo>
                  <a:lnTo>
                    <a:pt x="124802" y="370954"/>
                  </a:lnTo>
                  <a:lnTo>
                    <a:pt x="121577" y="374129"/>
                  </a:lnTo>
                  <a:lnTo>
                    <a:pt x="121666" y="381914"/>
                  </a:lnTo>
                  <a:lnTo>
                    <a:pt x="125107" y="385241"/>
                  </a:lnTo>
                  <a:lnTo>
                    <a:pt x="132651" y="385038"/>
                  </a:lnTo>
                  <a:lnTo>
                    <a:pt x="135775" y="381889"/>
                  </a:lnTo>
                  <a:lnTo>
                    <a:pt x="135915" y="374116"/>
                  </a:lnTo>
                  <a:close/>
                </a:path>
                <a:path w="429259" h="427989">
                  <a:moveTo>
                    <a:pt x="143306" y="317715"/>
                  </a:moveTo>
                  <a:lnTo>
                    <a:pt x="140868" y="314452"/>
                  </a:lnTo>
                  <a:lnTo>
                    <a:pt x="132791" y="313309"/>
                  </a:lnTo>
                  <a:lnTo>
                    <a:pt x="129794" y="315709"/>
                  </a:lnTo>
                  <a:lnTo>
                    <a:pt x="127889" y="325564"/>
                  </a:lnTo>
                  <a:lnTo>
                    <a:pt x="125552" y="327939"/>
                  </a:lnTo>
                  <a:lnTo>
                    <a:pt x="117678" y="327863"/>
                  </a:lnTo>
                  <a:lnTo>
                    <a:pt x="115417" y="325539"/>
                  </a:lnTo>
                  <a:lnTo>
                    <a:pt x="113461" y="315683"/>
                  </a:lnTo>
                  <a:lnTo>
                    <a:pt x="110401" y="313220"/>
                  </a:lnTo>
                  <a:lnTo>
                    <a:pt x="102057" y="314604"/>
                  </a:lnTo>
                  <a:lnTo>
                    <a:pt x="99923" y="317817"/>
                  </a:lnTo>
                  <a:lnTo>
                    <a:pt x="100304" y="322643"/>
                  </a:lnTo>
                  <a:lnTo>
                    <a:pt x="102425" y="330352"/>
                  </a:lnTo>
                  <a:lnTo>
                    <a:pt x="107073" y="336575"/>
                  </a:lnTo>
                  <a:lnTo>
                    <a:pt x="113639" y="340741"/>
                  </a:lnTo>
                  <a:lnTo>
                    <a:pt x="121513" y="342290"/>
                  </a:lnTo>
                  <a:lnTo>
                    <a:pt x="129565" y="340753"/>
                  </a:lnTo>
                  <a:lnTo>
                    <a:pt x="136283" y="336435"/>
                  </a:lnTo>
                  <a:lnTo>
                    <a:pt x="141020" y="329996"/>
                  </a:lnTo>
                  <a:lnTo>
                    <a:pt x="143065" y="322046"/>
                  </a:lnTo>
                  <a:lnTo>
                    <a:pt x="143306" y="317715"/>
                  </a:lnTo>
                  <a:close/>
                </a:path>
                <a:path w="429259" h="427989">
                  <a:moveTo>
                    <a:pt x="221665" y="346913"/>
                  </a:moveTo>
                  <a:lnTo>
                    <a:pt x="218782" y="344576"/>
                  </a:lnTo>
                  <a:lnTo>
                    <a:pt x="216166" y="342646"/>
                  </a:lnTo>
                  <a:lnTo>
                    <a:pt x="211861" y="342849"/>
                  </a:lnTo>
                  <a:lnTo>
                    <a:pt x="209829" y="345389"/>
                  </a:lnTo>
                  <a:lnTo>
                    <a:pt x="207441" y="347637"/>
                  </a:lnTo>
                  <a:lnTo>
                    <a:pt x="207505" y="348932"/>
                  </a:lnTo>
                  <a:lnTo>
                    <a:pt x="206870" y="353936"/>
                  </a:lnTo>
                  <a:lnTo>
                    <a:pt x="204495" y="356171"/>
                  </a:lnTo>
                  <a:lnTo>
                    <a:pt x="196888" y="356831"/>
                  </a:lnTo>
                  <a:lnTo>
                    <a:pt x="194068" y="354152"/>
                  </a:lnTo>
                  <a:lnTo>
                    <a:pt x="192011" y="344170"/>
                  </a:lnTo>
                  <a:lnTo>
                    <a:pt x="189255" y="341769"/>
                  </a:lnTo>
                  <a:lnTo>
                    <a:pt x="180492" y="343217"/>
                  </a:lnTo>
                  <a:lnTo>
                    <a:pt x="178333" y="346913"/>
                  </a:lnTo>
                  <a:lnTo>
                    <a:pt x="179082" y="352132"/>
                  </a:lnTo>
                  <a:lnTo>
                    <a:pt x="181546" y="359638"/>
                  </a:lnTo>
                  <a:lnTo>
                    <a:pt x="186245" y="365569"/>
                  </a:lnTo>
                  <a:lnTo>
                    <a:pt x="192659" y="369481"/>
                  </a:lnTo>
                  <a:lnTo>
                    <a:pt x="200291" y="370890"/>
                  </a:lnTo>
                  <a:lnTo>
                    <a:pt x="208356" y="369303"/>
                  </a:lnTo>
                  <a:lnTo>
                    <a:pt x="215074" y="364921"/>
                  </a:lnTo>
                  <a:lnTo>
                    <a:pt x="219748" y="358444"/>
                  </a:lnTo>
                  <a:lnTo>
                    <a:pt x="221653" y="350520"/>
                  </a:lnTo>
                  <a:lnTo>
                    <a:pt x="221665" y="346913"/>
                  </a:lnTo>
                  <a:close/>
                </a:path>
                <a:path w="429259" h="427989">
                  <a:moveTo>
                    <a:pt x="243205" y="317563"/>
                  </a:moveTo>
                  <a:lnTo>
                    <a:pt x="243116" y="309816"/>
                  </a:lnTo>
                  <a:lnTo>
                    <a:pt x="240106" y="306755"/>
                  </a:lnTo>
                  <a:lnTo>
                    <a:pt x="232371" y="306527"/>
                  </a:lnTo>
                  <a:lnTo>
                    <a:pt x="229006" y="309714"/>
                  </a:lnTo>
                  <a:lnTo>
                    <a:pt x="228866" y="317461"/>
                  </a:lnTo>
                  <a:lnTo>
                    <a:pt x="232194" y="320827"/>
                  </a:lnTo>
                  <a:lnTo>
                    <a:pt x="236067" y="320840"/>
                  </a:lnTo>
                  <a:lnTo>
                    <a:pt x="239979" y="320852"/>
                  </a:lnTo>
                  <a:lnTo>
                    <a:pt x="243205" y="317563"/>
                  </a:lnTo>
                  <a:close/>
                </a:path>
                <a:path w="429259" h="427989">
                  <a:moveTo>
                    <a:pt x="307619" y="367004"/>
                  </a:moveTo>
                  <a:lnTo>
                    <a:pt x="304228" y="363639"/>
                  </a:lnTo>
                  <a:lnTo>
                    <a:pt x="296494" y="363753"/>
                  </a:lnTo>
                  <a:lnTo>
                    <a:pt x="293306" y="367106"/>
                  </a:lnTo>
                  <a:lnTo>
                    <a:pt x="293509" y="374904"/>
                  </a:lnTo>
                  <a:lnTo>
                    <a:pt x="296481" y="377825"/>
                  </a:lnTo>
                  <a:lnTo>
                    <a:pt x="304368" y="377926"/>
                  </a:lnTo>
                  <a:lnTo>
                    <a:pt x="307619" y="374789"/>
                  </a:lnTo>
                  <a:lnTo>
                    <a:pt x="307619" y="370852"/>
                  </a:lnTo>
                  <a:lnTo>
                    <a:pt x="307619" y="367004"/>
                  </a:lnTo>
                  <a:close/>
                </a:path>
                <a:path w="429259" h="427989">
                  <a:moveTo>
                    <a:pt x="314845" y="303161"/>
                  </a:moveTo>
                  <a:lnTo>
                    <a:pt x="312432" y="299974"/>
                  </a:lnTo>
                  <a:lnTo>
                    <a:pt x="304444" y="299110"/>
                  </a:lnTo>
                  <a:lnTo>
                    <a:pt x="301447" y="301574"/>
                  </a:lnTo>
                  <a:lnTo>
                    <a:pt x="299389" y="311429"/>
                  </a:lnTo>
                  <a:lnTo>
                    <a:pt x="297345" y="313575"/>
                  </a:lnTo>
                  <a:lnTo>
                    <a:pt x="289306" y="313601"/>
                  </a:lnTo>
                  <a:lnTo>
                    <a:pt x="286994" y="311213"/>
                  </a:lnTo>
                  <a:lnTo>
                    <a:pt x="285229" y="301650"/>
                  </a:lnTo>
                  <a:lnTo>
                    <a:pt x="282219" y="299123"/>
                  </a:lnTo>
                  <a:lnTo>
                    <a:pt x="274256" y="299935"/>
                  </a:lnTo>
                  <a:lnTo>
                    <a:pt x="271602" y="303352"/>
                  </a:lnTo>
                  <a:lnTo>
                    <a:pt x="271856" y="307809"/>
                  </a:lnTo>
                  <a:lnTo>
                    <a:pt x="273913" y="315747"/>
                  </a:lnTo>
                  <a:lnTo>
                    <a:pt x="278650" y="322173"/>
                  </a:lnTo>
                  <a:lnTo>
                    <a:pt x="285407" y="326453"/>
                  </a:lnTo>
                  <a:lnTo>
                    <a:pt x="293484" y="327964"/>
                  </a:lnTo>
                  <a:lnTo>
                    <a:pt x="301485" y="326339"/>
                  </a:lnTo>
                  <a:lnTo>
                    <a:pt x="308127" y="322033"/>
                  </a:lnTo>
                  <a:lnTo>
                    <a:pt x="312737" y="315658"/>
                  </a:lnTo>
                  <a:lnTo>
                    <a:pt x="314642" y="307873"/>
                  </a:lnTo>
                  <a:lnTo>
                    <a:pt x="314845" y="303161"/>
                  </a:lnTo>
                  <a:close/>
                </a:path>
                <a:path w="429259" h="427989">
                  <a:moveTo>
                    <a:pt x="350481" y="331152"/>
                  </a:moveTo>
                  <a:lnTo>
                    <a:pt x="347345" y="328066"/>
                  </a:lnTo>
                  <a:lnTo>
                    <a:pt x="339496" y="328155"/>
                  </a:lnTo>
                  <a:lnTo>
                    <a:pt x="336384" y="331165"/>
                  </a:lnTo>
                  <a:lnTo>
                    <a:pt x="336130" y="338810"/>
                  </a:lnTo>
                  <a:lnTo>
                    <a:pt x="339356" y="342176"/>
                  </a:lnTo>
                  <a:lnTo>
                    <a:pt x="347192" y="342328"/>
                  </a:lnTo>
                  <a:lnTo>
                    <a:pt x="350456" y="339115"/>
                  </a:lnTo>
                  <a:lnTo>
                    <a:pt x="350469" y="335165"/>
                  </a:lnTo>
                  <a:lnTo>
                    <a:pt x="350481" y="331152"/>
                  </a:lnTo>
                  <a:close/>
                </a:path>
                <a:path w="429259" h="427989">
                  <a:moveTo>
                    <a:pt x="386486" y="274408"/>
                  </a:moveTo>
                  <a:lnTo>
                    <a:pt x="386156" y="266700"/>
                  </a:lnTo>
                  <a:lnTo>
                    <a:pt x="382803" y="263690"/>
                  </a:lnTo>
                  <a:lnTo>
                    <a:pt x="374929" y="264033"/>
                  </a:lnTo>
                  <a:lnTo>
                    <a:pt x="372097" y="267030"/>
                  </a:lnTo>
                  <a:lnTo>
                    <a:pt x="372160" y="274891"/>
                  </a:lnTo>
                  <a:lnTo>
                    <a:pt x="375462" y="278130"/>
                  </a:lnTo>
                  <a:lnTo>
                    <a:pt x="379336" y="278028"/>
                  </a:lnTo>
                  <a:lnTo>
                    <a:pt x="383171" y="277926"/>
                  </a:lnTo>
                  <a:lnTo>
                    <a:pt x="386486" y="274408"/>
                  </a:lnTo>
                  <a:close/>
                </a:path>
                <a:path w="429259" h="427989">
                  <a:moveTo>
                    <a:pt x="421982" y="281114"/>
                  </a:moveTo>
                  <a:lnTo>
                    <a:pt x="418871" y="278053"/>
                  </a:lnTo>
                  <a:lnTo>
                    <a:pt x="411010" y="278168"/>
                  </a:lnTo>
                  <a:lnTo>
                    <a:pt x="407949" y="281152"/>
                  </a:lnTo>
                  <a:lnTo>
                    <a:pt x="407720" y="288836"/>
                  </a:lnTo>
                  <a:lnTo>
                    <a:pt x="410946" y="292214"/>
                  </a:lnTo>
                  <a:lnTo>
                    <a:pt x="418744" y="292366"/>
                  </a:lnTo>
                  <a:lnTo>
                    <a:pt x="421982" y="289128"/>
                  </a:lnTo>
                  <a:lnTo>
                    <a:pt x="421982" y="285153"/>
                  </a:lnTo>
                  <a:lnTo>
                    <a:pt x="421982" y="281114"/>
                  </a:lnTo>
                  <a:close/>
                </a:path>
                <a:path w="429259" h="427989">
                  <a:moveTo>
                    <a:pt x="429260" y="337820"/>
                  </a:moveTo>
                  <a:lnTo>
                    <a:pt x="428993" y="336550"/>
                  </a:lnTo>
                  <a:lnTo>
                    <a:pt x="428663" y="335280"/>
                  </a:lnTo>
                  <a:lnTo>
                    <a:pt x="428472" y="335280"/>
                  </a:lnTo>
                  <a:lnTo>
                    <a:pt x="424129" y="322580"/>
                  </a:lnTo>
                  <a:lnTo>
                    <a:pt x="418922" y="314960"/>
                  </a:lnTo>
                  <a:lnTo>
                    <a:pt x="417182" y="312420"/>
                  </a:lnTo>
                  <a:lnTo>
                    <a:pt x="414909" y="310908"/>
                  </a:lnTo>
                  <a:lnTo>
                    <a:pt x="414909" y="342900"/>
                  </a:lnTo>
                  <a:lnTo>
                    <a:pt x="413321" y="351790"/>
                  </a:lnTo>
                  <a:lnTo>
                    <a:pt x="408127" y="361950"/>
                  </a:lnTo>
                  <a:lnTo>
                    <a:pt x="399910" y="368300"/>
                  </a:lnTo>
                  <a:lnTo>
                    <a:pt x="390258" y="370840"/>
                  </a:lnTo>
                  <a:lnTo>
                    <a:pt x="380085" y="370840"/>
                  </a:lnTo>
                  <a:lnTo>
                    <a:pt x="370293" y="367030"/>
                  </a:lnTo>
                  <a:lnTo>
                    <a:pt x="363283" y="361950"/>
                  </a:lnTo>
                  <a:lnTo>
                    <a:pt x="358444" y="363220"/>
                  </a:lnTo>
                  <a:lnTo>
                    <a:pt x="343281" y="398780"/>
                  </a:lnTo>
                  <a:lnTo>
                    <a:pt x="316725" y="414020"/>
                  </a:lnTo>
                  <a:lnTo>
                    <a:pt x="300685" y="414020"/>
                  </a:lnTo>
                  <a:lnTo>
                    <a:pt x="285889" y="408940"/>
                  </a:lnTo>
                  <a:lnTo>
                    <a:pt x="276809" y="402590"/>
                  </a:lnTo>
                  <a:lnTo>
                    <a:pt x="273177" y="400050"/>
                  </a:lnTo>
                  <a:lnTo>
                    <a:pt x="263385" y="387350"/>
                  </a:lnTo>
                  <a:lnTo>
                    <a:pt x="262039" y="384810"/>
                  </a:lnTo>
                  <a:lnTo>
                    <a:pt x="259473" y="382270"/>
                  </a:lnTo>
                  <a:lnTo>
                    <a:pt x="253098" y="381000"/>
                  </a:lnTo>
                  <a:lnTo>
                    <a:pt x="250736" y="383540"/>
                  </a:lnTo>
                  <a:lnTo>
                    <a:pt x="248843" y="387350"/>
                  </a:lnTo>
                  <a:lnTo>
                    <a:pt x="237578" y="400050"/>
                  </a:lnTo>
                  <a:lnTo>
                    <a:pt x="223037" y="406400"/>
                  </a:lnTo>
                  <a:lnTo>
                    <a:pt x="207187" y="406400"/>
                  </a:lnTo>
                  <a:lnTo>
                    <a:pt x="177393" y="381000"/>
                  </a:lnTo>
                  <a:lnTo>
                    <a:pt x="168808" y="382270"/>
                  </a:lnTo>
                  <a:lnTo>
                    <a:pt x="167233" y="384810"/>
                  </a:lnTo>
                  <a:lnTo>
                    <a:pt x="165442" y="388620"/>
                  </a:lnTo>
                  <a:lnTo>
                    <a:pt x="156629" y="400050"/>
                  </a:lnTo>
                  <a:lnTo>
                    <a:pt x="145859" y="408940"/>
                  </a:lnTo>
                  <a:lnTo>
                    <a:pt x="133172" y="412750"/>
                  </a:lnTo>
                  <a:lnTo>
                    <a:pt x="118643" y="414020"/>
                  </a:lnTo>
                  <a:lnTo>
                    <a:pt x="104317" y="411480"/>
                  </a:lnTo>
                  <a:lnTo>
                    <a:pt x="92278" y="405130"/>
                  </a:lnTo>
                  <a:lnTo>
                    <a:pt x="82575" y="396240"/>
                  </a:lnTo>
                  <a:lnTo>
                    <a:pt x="75260" y="382270"/>
                  </a:lnTo>
                  <a:lnTo>
                    <a:pt x="73787" y="379730"/>
                  </a:lnTo>
                  <a:lnTo>
                    <a:pt x="72885" y="375920"/>
                  </a:lnTo>
                  <a:lnTo>
                    <a:pt x="72174" y="372110"/>
                  </a:lnTo>
                  <a:lnTo>
                    <a:pt x="70751" y="364490"/>
                  </a:lnTo>
                  <a:lnTo>
                    <a:pt x="65976" y="361950"/>
                  </a:lnTo>
                  <a:lnTo>
                    <a:pt x="58864" y="367030"/>
                  </a:lnTo>
                  <a:lnTo>
                    <a:pt x="51117" y="370840"/>
                  </a:lnTo>
                  <a:lnTo>
                    <a:pt x="43294" y="372110"/>
                  </a:lnTo>
                  <a:lnTo>
                    <a:pt x="35471" y="370840"/>
                  </a:lnTo>
                  <a:lnTo>
                    <a:pt x="27711" y="367030"/>
                  </a:lnTo>
                  <a:lnTo>
                    <a:pt x="21158" y="361950"/>
                  </a:lnTo>
                  <a:lnTo>
                    <a:pt x="16764" y="355600"/>
                  </a:lnTo>
                  <a:lnTo>
                    <a:pt x="14566" y="347980"/>
                  </a:lnTo>
                  <a:lnTo>
                    <a:pt x="14668" y="339090"/>
                  </a:lnTo>
                  <a:lnTo>
                    <a:pt x="17005" y="330200"/>
                  </a:lnTo>
                  <a:lnTo>
                    <a:pt x="21374" y="323850"/>
                  </a:lnTo>
                  <a:lnTo>
                    <a:pt x="27686" y="318770"/>
                  </a:lnTo>
                  <a:lnTo>
                    <a:pt x="35877" y="314960"/>
                  </a:lnTo>
                  <a:lnTo>
                    <a:pt x="48285" y="314960"/>
                  </a:lnTo>
                  <a:lnTo>
                    <a:pt x="54127" y="316230"/>
                  </a:lnTo>
                  <a:lnTo>
                    <a:pt x="59702" y="320040"/>
                  </a:lnTo>
                  <a:lnTo>
                    <a:pt x="66446" y="325120"/>
                  </a:lnTo>
                  <a:lnTo>
                    <a:pt x="71069" y="322580"/>
                  </a:lnTo>
                  <a:lnTo>
                    <a:pt x="73152" y="314960"/>
                  </a:lnTo>
                  <a:lnTo>
                    <a:pt x="79070" y="303530"/>
                  </a:lnTo>
                  <a:lnTo>
                    <a:pt x="84988" y="292100"/>
                  </a:lnTo>
                  <a:lnTo>
                    <a:pt x="104495" y="276860"/>
                  </a:lnTo>
                  <a:lnTo>
                    <a:pt x="128511" y="271780"/>
                  </a:lnTo>
                  <a:lnTo>
                    <a:pt x="153873" y="276860"/>
                  </a:lnTo>
                  <a:lnTo>
                    <a:pt x="160883" y="280670"/>
                  </a:lnTo>
                  <a:lnTo>
                    <a:pt x="164401" y="279400"/>
                  </a:lnTo>
                  <a:lnTo>
                    <a:pt x="166725" y="271780"/>
                  </a:lnTo>
                  <a:lnTo>
                    <a:pt x="171424" y="261620"/>
                  </a:lnTo>
                  <a:lnTo>
                    <a:pt x="172008" y="260350"/>
                  </a:lnTo>
                  <a:lnTo>
                    <a:pt x="179692" y="250190"/>
                  </a:lnTo>
                  <a:lnTo>
                    <a:pt x="189788" y="242570"/>
                  </a:lnTo>
                  <a:lnTo>
                    <a:pt x="202361" y="237490"/>
                  </a:lnTo>
                  <a:lnTo>
                    <a:pt x="204749" y="250190"/>
                  </a:lnTo>
                  <a:lnTo>
                    <a:pt x="205879" y="257810"/>
                  </a:lnTo>
                  <a:lnTo>
                    <a:pt x="207086" y="265430"/>
                  </a:lnTo>
                  <a:lnTo>
                    <a:pt x="205803" y="266700"/>
                  </a:lnTo>
                  <a:lnTo>
                    <a:pt x="202069" y="269240"/>
                  </a:lnTo>
                  <a:lnTo>
                    <a:pt x="198932" y="270510"/>
                  </a:lnTo>
                  <a:lnTo>
                    <a:pt x="192811" y="275590"/>
                  </a:lnTo>
                  <a:lnTo>
                    <a:pt x="192519" y="280670"/>
                  </a:lnTo>
                  <a:lnTo>
                    <a:pt x="197789" y="285750"/>
                  </a:lnTo>
                  <a:lnTo>
                    <a:pt x="201803" y="285750"/>
                  </a:lnTo>
                  <a:lnTo>
                    <a:pt x="213944" y="276860"/>
                  </a:lnTo>
                  <a:lnTo>
                    <a:pt x="215480" y="276860"/>
                  </a:lnTo>
                  <a:lnTo>
                    <a:pt x="227507" y="287020"/>
                  </a:lnTo>
                  <a:lnTo>
                    <a:pt x="231762" y="285750"/>
                  </a:lnTo>
                  <a:lnTo>
                    <a:pt x="236791" y="280670"/>
                  </a:lnTo>
                  <a:lnTo>
                    <a:pt x="236499" y="276860"/>
                  </a:lnTo>
                  <a:lnTo>
                    <a:pt x="236410" y="275590"/>
                  </a:lnTo>
                  <a:lnTo>
                    <a:pt x="229146" y="269240"/>
                  </a:lnTo>
                  <a:lnTo>
                    <a:pt x="223202" y="266700"/>
                  </a:lnTo>
                  <a:lnTo>
                    <a:pt x="222199" y="265430"/>
                  </a:lnTo>
                  <a:lnTo>
                    <a:pt x="224358" y="254000"/>
                  </a:lnTo>
                  <a:lnTo>
                    <a:pt x="225247" y="245110"/>
                  </a:lnTo>
                  <a:lnTo>
                    <a:pt x="226415" y="237490"/>
                  </a:lnTo>
                  <a:lnTo>
                    <a:pt x="258038" y="261620"/>
                  </a:lnTo>
                  <a:lnTo>
                    <a:pt x="265125" y="279400"/>
                  </a:lnTo>
                  <a:lnTo>
                    <a:pt x="268592" y="280670"/>
                  </a:lnTo>
                  <a:lnTo>
                    <a:pt x="275094" y="276860"/>
                  </a:lnTo>
                  <a:lnTo>
                    <a:pt x="300621" y="271780"/>
                  </a:lnTo>
                  <a:lnTo>
                    <a:pt x="324700" y="276860"/>
                  </a:lnTo>
                  <a:lnTo>
                    <a:pt x="344233" y="292100"/>
                  </a:lnTo>
                  <a:lnTo>
                    <a:pt x="356133" y="314960"/>
                  </a:lnTo>
                  <a:lnTo>
                    <a:pt x="358203" y="322580"/>
                  </a:lnTo>
                  <a:lnTo>
                    <a:pt x="362851" y="325120"/>
                  </a:lnTo>
                  <a:lnTo>
                    <a:pt x="369646" y="320040"/>
                  </a:lnTo>
                  <a:lnTo>
                    <a:pt x="379183" y="314960"/>
                  </a:lnTo>
                  <a:lnTo>
                    <a:pt x="389267" y="314960"/>
                  </a:lnTo>
                  <a:lnTo>
                    <a:pt x="398970" y="317500"/>
                  </a:lnTo>
                  <a:lnTo>
                    <a:pt x="407339" y="323850"/>
                  </a:lnTo>
                  <a:lnTo>
                    <a:pt x="412902" y="332740"/>
                  </a:lnTo>
                  <a:lnTo>
                    <a:pt x="414909" y="342900"/>
                  </a:lnTo>
                  <a:lnTo>
                    <a:pt x="414909" y="310908"/>
                  </a:lnTo>
                  <a:lnTo>
                    <a:pt x="407631" y="306070"/>
                  </a:lnTo>
                  <a:lnTo>
                    <a:pt x="404596" y="304800"/>
                  </a:lnTo>
                  <a:lnTo>
                    <a:pt x="395465" y="300990"/>
                  </a:lnTo>
                  <a:lnTo>
                    <a:pt x="388467" y="299720"/>
                  </a:lnTo>
                  <a:lnTo>
                    <a:pt x="381533" y="299720"/>
                  </a:lnTo>
                  <a:lnTo>
                    <a:pt x="367817" y="304800"/>
                  </a:lnTo>
                  <a:lnTo>
                    <a:pt x="361327" y="290830"/>
                  </a:lnTo>
                  <a:lnTo>
                    <a:pt x="329882" y="264160"/>
                  </a:lnTo>
                  <a:lnTo>
                    <a:pt x="323037" y="261620"/>
                  </a:lnTo>
                  <a:lnTo>
                    <a:pt x="316191" y="259080"/>
                  </a:lnTo>
                  <a:lnTo>
                    <a:pt x="302399" y="256540"/>
                  </a:lnTo>
                  <a:lnTo>
                    <a:pt x="288480" y="257810"/>
                  </a:lnTo>
                  <a:lnTo>
                    <a:pt x="274497" y="261620"/>
                  </a:lnTo>
                  <a:lnTo>
                    <a:pt x="266712" y="247650"/>
                  </a:lnTo>
                  <a:lnTo>
                    <a:pt x="256641" y="237490"/>
                  </a:lnTo>
                  <a:lnTo>
                    <a:pt x="244271" y="228600"/>
                  </a:lnTo>
                  <a:lnTo>
                    <a:pt x="229603" y="223520"/>
                  </a:lnTo>
                  <a:lnTo>
                    <a:pt x="229730" y="222250"/>
                  </a:lnTo>
                  <a:lnTo>
                    <a:pt x="241808" y="180340"/>
                  </a:lnTo>
                  <a:lnTo>
                    <a:pt x="249212" y="165100"/>
                  </a:lnTo>
                  <a:lnTo>
                    <a:pt x="250990" y="161290"/>
                  </a:lnTo>
                  <a:lnTo>
                    <a:pt x="256997" y="163830"/>
                  </a:lnTo>
                  <a:lnTo>
                    <a:pt x="258406" y="163830"/>
                  </a:lnTo>
                  <a:lnTo>
                    <a:pt x="310324" y="152400"/>
                  </a:lnTo>
                  <a:lnTo>
                    <a:pt x="345401" y="133350"/>
                  </a:lnTo>
                  <a:lnTo>
                    <a:pt x="377228" y="97790"/>
                  </a:lnTo>
                  <a:lnTo>
                    <a:pt x="396163" y="48260"/>
                  </a:lnTo>
                  <a:lnTo>
                    <a:pt x="399821" y="20320"/>
                  </a:lnTo>
                  <a:lnTo>
                    <a:pt x="398767" y="13970"/>
                  </a:lnTo>
                  <a:lnTo>
                    <a:pt x="398348" y="11430"/>
                  </a:lnTo>
                  <a:lnTo>
                    <a:pt x="393230" y="5080"/>
                  </a:lnTo>
                  <a:lnTo>
                    <a:pt x="386143" y="1600"/>
                  </a:lnTo>
                  <a:lnTo>
                    <a:pt x="386143" y="16510"/>
                  </a:lnTo>
                  <a:lnTo>
                    <a:pt x="385610" y="21590"/>
                  </a:lnTo>
                  <a:lnTo>
                    <a:pt x="376301" y="66040"/>
                  </a:lnTo>
                  <a:lnTo>
                    <a:pt x="354482" y="105410"/>
                  </a:lnTo>
                  <a:lnTo>
                    <a:pt x="315760" y="134620"/>
                  </a:lnTo>
                  <a:lnTo>
                    <a:pt x="281774" y="144780"/>
                  </a:lnTo>
                  <a:lnTo>
                    <a:pt x="272338" y="147320"/>
                  </a:lnTo>
                  <a:lnTo>
                    <a:pt x="262445" y="148590"/>
                  </a:lnTo>
                  <a:lnTo>
                    <a:pt x="260426" y="148590"/>
                  </a:lnTo>
                  <a:lnTo>
                    <a:pt x="270827" y="137160"/>
                  </a:lnTo>
                  <a:lnTo>
                    <a:pt x="271983" y="135890"/>
                  </a:lnTo>
                  <a:lnTo>
                    <a:pt x="299656" y="105410"/>
                  </a:lnTo>
                  <a:lnTo>
                    <a:pt x="334225" y="73660"/>
                  </a:lnTo>
                  <a:lnTo>
                    <a:pt x="352412" y="58420"/>
                  </a:lnTo>
                  <a:lnTo>
                    <a:pt x="358089" y="53340"/>
                  </a:lnTo>
                  <a:lnTo>
                    <a:pt x="359181" y="49530"/>
                  </a:lnTo>
                  <a:lnTo>
                    <a:pt x="352958" y="41910"/>
                  </a:lnTo>
                  <a:lnTo>
                    <a:pt x="349008" y="41910"/>
                  </a:lnTo>
                  <a:lnTo>
                    <a:pt x="343357" y="46990"/>
                  </a:lnTo>
                  <a:lnTo>
                    <a:pt x="318884" y="67310"/>
                  </a:lnTo>
                  <a:lnTo>
                    <a:pt x="295516" y="90170"/>
                  </a:lnTo>
                  <a:lnTo>
                    <a:pt x="273227" y="113030"/>
                  </a:lnTo>
                  <a:lnTo>
                    <a:pt x="252031" y="137160"/>
                  </a:lnTo>
                  <a:lnTo>
                    <a:pt x="250342" y="135890"/>
                  </a:lnTo>
                  <a:lnTo>
                    <a:pt x="252222" y="128270"/>
                  </a:lnTo>
                  <a:lnTo>
                    <a:pt x="254063" y="119380"/>
                  </a:lnTo>
                  <a:lnTo>
                    <a:pt x="258305" y="102870"/>
                  </a:lnTo>
                  <a:lnTo>
                    <a:pt x="284937" y="54610"/>
                  </a:lnTo>
                  <a:lnTo>
                    <a:pt x="330809" y="25400"/>
                  </a:lnTo>
                  <a:lnTo>
                    <a:pt x="365594" y="16510"/>
                  </a:lnTo>
                  <a:lnTo>
                    <a:pt x="369582" y="15240"/>
                  </a:lnTo>
                  <a:lnTo>
                    <a:pt x="373608" y="15240"/>
                  </a:lnTo>
                  <a:lnTo>
                    <a:pt x="382892" y="13970"/>
                  </a:lnTo>
                  <a:lnTo>
                    <a:pt x="386143" y="16510"/>
                  </a:lnTo>
                  <a:lnTo>
                    <a:pt x="386143" y="1600"/>
                  </a:lnTo>
                  <a:lnTo>
                    <a:pt x="385483" y="1270"/>
                  </a:lnTo>
                  <a:lnTo>
                    <a:pt x="376148" y="0"/>
                  </a:lnTo>
                  <a:lnTo>
                    <a:pt x="363156" y="2540"/>
                  </a:lnTo>
                  <a:lnTo>
                    <a:pt x="350329" y="3810"/>
                  </a:lnTo>
                  <a:lnTo>
                    <a:pt x="305054" y="21590"/>
                  </a:lnTo>
                  <a:lnTo>
                    <a:pt x="271500" y="48260"/>
                  </a:lnTo>
                  <a:lnTo>
                    <a:pt x="250812" y="81280"/>
                  </a:lnTo>
                  <a:lnTo>
                    <a:pt x="237286" y="130810"/>
                  </a:lnTo>
                  <a:lnTo>
                    <a:pt x="236283" y="138430"/>
                  </a:lnTo>
                  <a:lnTo>
                    <a:pt x="234784" y="146050"/>
                  </a:lnTo>
                  <a:lnTo>
                    <a:pt x="239014" y="153670"/>
                  </a:lnTo>
                  <a:lnTo>
                    <a:pt x="238290" y="154940"/>
                  </a:lnTo>
                  <a:lnTo>
                    <a:pt x="237782" y="156210"/>
                  </a:lnTo>
                  <a:lnTo>
                    <a:pt x="219456" y="201930"/>
                  </a:lnTo>
                  <a:lnTo>
                    <a:pt x="215315" y="219710"/>
                  </a:lnTo>
                  <a:lnTo>
                    <a:pt x="213931" y="220980"/>
                  </a:lnTo>
                  <a:lnTo>
                    <a:pt x="213067" y="222250"/>
                  </a:lnTo>
                  <a:lnTo>
                    <a:pt x="212026" y="220980"/>
                  </a:lnTo>
                  <a:lnTo>
                    <a:pt x="210540" y="219710"/>
                  </a:lnTo>
                  <a:lnTo>
                    <a:pt x="210007" y="218440"/>
                  </a:lnTo>
                  <a:lnTo>
                    <a:pt x="204863" y="207010"/>
                  </a:lnTo>
                  <a:lnTo>
                    <a:pt x="192443" y="185420"/>
                  </a:lnTo>
                  <a:lnTo>
                    <a:pt x="185191" y="176530"/>
                  </a:lnTo>
                  <a:lnTo>
                    <a:pt x="184226" y="175260"/>
                  </a:lnTo>
                  <a:lnTo>
                    <a:pt x="184213" y="170180"/>
                  </a:lnTo>
                  <a:lnTo>
                    <a:pt x="184277" y="167640"/>
                  </a:lnTo>
                  <a:lnTo>
                    <a:pt x="185534" y="163830"/>
                  </a:lnTo>
                  <a:lnTo>
                    <a:pt x="184543" y="158750"/>
                  </a:lnTo>
                  <a:lnTo>
                    <a:pt x="170700" y="110490"/>
                  </a:lnTo>
                  <a:lnTo>
                    <a:pt x="170522" y="110134"/>
                  </a:lnTo>
                  <a:lnTo>
                    <a:pt x="170522" y="158750"/>
                  </a:lnTo>
                  <a:lnTo>
                    <a:pt x="169532" y="158750"/>
                  </a:lnTo>
                  <a:lnTo>
                    <a:pt x="144145" y="135890"/>
                  </a:lnTo>
                  <a:lnTo>
                    <a:pt x="135661" y="127000"/>
                  </a:lnTo>
                  <a:lnTo>
                    <a:pt x="119519" y="113030"/>
                  </a:lnTo>
                  <a:lnTo>
                    <a:pt x="70535" y="67310"/>
                  </a:lnTo>
                  <a:lnTo>
                    <a:pt x="70053" y="67310"/>
                  </a:lnTo>
                  <a:lnTo>
                    <a:pt x="66078" y="63500"/>
                  </a:lnTo>
                  <a:lnTo>
                    <a:pt x="62077" y="63500"/>
                  </a:lnTo>
                  <a:lnTo>
                    <a:pt x="56438" y="69850"/>
                  </a:lnTo>
                  <a:lnTo>
                    <a:pt x="56489" y="73660"/>
                  </a:lnTo>
                  <a:lnTo>
                    <a:pt x="66535" y="83820"/>
                  </a:lnTo>
                  <a:lnTo>
                    <a:pt x="79946" y="95250"/>
                  </a:lnTo>
                  <a:lnTo>
                    <a:pt x="86652" y="101600"/>
                  </a:lnTo>
                  <a:lnTo>
                    <a:pt x="158127" y="167640"/>
                  </a:lnTo>
                  <a:lnTo>
                    <a:pt x="158953" y="170180"/>
                  </a:lnTo>
                  <a:lnTo>
                    <a:pt x="150329" y="170180"/>
                  </a:lnTo>
                  <a:lnTo>
                    <a:pt x="146050" y="168910"/>
                  </a:lnTo>
                  <a:lnTo>
                    <a:pt x="128638" y="166370"/>
                  </a:lnTo>
                  <a:lnTo>
                    <a:pt x="80467" y="146050"/>
                  </a:lnTo>
                  <a:lnTo>
                    <a:pt x="45123" y="104140"/>
                  </a:lnTo>
                  <a:lnTo>
                    <a:pt x="28829" y="50800"/>
                  </a:lnTo>
                  <a:lnTo>
                    <a:pt x="27711" y="46990"/>
                  </a:lnTo>
                  <a:lnTo>
                    <a:pt x="30848" y="43180"/>
                  </a:lnTo>
                  <a:lnTo>
                    <a:pt x="35661" y="43180"/>
                  </a:lnTo>
                  <a:lnTo>
                    <a:pt x="84823" y="50800"/>
                  </a:lnTo>
                  <a:lnTo>
                    <a:pt x="128358" y="74930"/>
                  </a:lnTo>
                  <a:lnTo>
                    <a:pt x="159067" y="119380"/>
                  </a:lnTo>
                  <a:lnTo>
                    <a:pt x="170522" y="158750"/>
                  </a:lnTo>
                  <a:lnTo>
                    <a:pt x="170522" y="110134"/>
                  </a:lnTo>
                  <a:lnTo>
                    <a:pt x="150495" y="77470"/>
                  </a:lnTo>
                  <a:lnTo>
                    <a:pt x="113207" y="46990"/>
                  </a:lnTo>
                  <a:lnTo>
                    <a:pt x="103822" y="43180"/>
                  </a:lnTo>
                  <a:lnTo>
                    <a:pt x="88188" y="36830"/>
                  </a:lnTo>
                  <a:lnTo>
                    <a:pt x="61671" y="30480"/>
                  </a:lnTo>
                  <a:lnTo>
                    <a:pt x="33997" y="29210"/>
                  </a:lnTo>
                  <a:lnTo>
                    <a:pt x="25514" y="30480"/>
                  </a:lnTo>
                  <a:lnTo>
                    <a:pt x="18948" y="35560"/>
                  </a:lnTo>
                  <a:lnTo>
                    <a:pt x="15036" y="43180"/>
                  </a:lnTo>
                  <a:lnTo>
                    <a:pt x="14516" y="52070"/>
                  </a:lnTo>
                  <a:lnTo>
                    <a:pt x="16992" y="66040"/>
                  </a:lnTo>
                  <a:lnTo>
                    <a:pt x="29502" y="104140"/>
                  </a:lnTo>
                  <a:lnTo>
                    <a:pt x="52628" y="140970"/>
                  </a:lnTo>
                  <a:lnTo>
                    <a:pt x="86728" y="166370"/>
                  </a:lnTo>
                  <a:lnTo>
                    <a:pt x="129628" y="181610"/>
                  </a:lnTo>
                  <a:lnTo>
                    <a:pt x="144665" y="182880"/>
                  </a:lnTo>
                  <a:lnTo>
                    <a:pt x="152933" y="184150"/>
                  </a:lnTo>
                  <a:lnTo>
                    <a:pt x="173380" y="184150"/>
                  </a:lnTo>
                  <a:lnTo>
                    <a:pt x="174790" y="185420"/>
                  </a:lnTo>
                  <a:lnTo>
                    <a:pt x="195364" y="220980"/>
                  </a:lnTo>
                  <a:lnTo>
                    <a:pt x="195795" y="222250"/>
                  </a:lnTo>
                  <a:lnTo>
                    <a:pt x="196088" y="222250"/>
                  </a:lnTo>
                  <a:lnTo>
                    <a:pt x="196507" y="223520"/>
                  </a:lnTo>
                  <a:lnTo>
                    <a:pt x="182753" y="229870"/>
                  </a:lnTo>
                  <a:lnTo>
                    <a:pt x="171208" y="238760"/>
                  </a:lnTo>
                  <a:lnTo>
                    <a:pt x="161874" y="248920"/>
                  </a:lnTo>
                  <a:lnTo>
                    <a:pt x="154724" y="261620"/>
                  </a:lnTo>
                  <a:lnTo>
                    <a:pt x="126885" y="257810"/>
                  </a:lnTo>
                  <a:lnTo>
                    <a:pt x="99860" y="262890"/>
                  </a:lnTo>
                  <a:lnTo>
                    <a:pt x="76860" y="279400"/>
                  </a:lnTo>
                  <a:lnTo>
                    <a:pt x="61150" y="303530"/>
                  </a:lnTo>
                  <a:lnTo>
                    <a:pt x="58064" y="303530"/>
                  </a:lnTo>
                  <a:lnTo>
                    <a:pt x="10782" y="314960"/>
                  </a:lnTo>
                  <a:lnTo>
                    <a:pt x="685" y="335280"/>
                  </a:lnTo>
                  <a:lnTo>
                    <a:pt x="0" y="337820"/>
                  </a:lnTo>
                  <a:lnTo>
                    <a:pt x="0" y="347980"/>
                  </a:lnTo>
                  <a:lnTo>
                    <a:pt x="254" y="349250"/>
                  </a:lnTo>
                  <a:lnTo>
                    <a:pt x="584" y="349250"/>
                  </a:lnTo>
                  <a:lnTo>
                    <a:pt x="749" y="350520"/>
                  </a:lnTo>
                  <a:lnTo>
                    <a:pt x="8369" y="368300"/>
                  </a:lnTo>
                  <a:lnTo>
                    <a:pt x="21590" y="379730"/>
                  </a:lnTo>
                  <a:lnTo>
                    <a:pt x="38569" y="386080"/>
                  </a:lnTo>
                  <a:lnTo>
                    <a:pt x="57454" y="383540"/>
                  </a:lnTo>
                  <a:lnTo>
                    <a:pt x="58089" y="383540"/>
                  </a:lnTo>
                  <a:lnTo>
                    <a:pt x="59385" y="382270"/>
                  </a:lnTo>
                  <a:lnTo>
                    <a:pt x="61506" y="387350"/>
                  </a:lnTo>
                  <a:lnTo>
                    <a:pt x="63182" y="391160"/>
                  </a:lnTo>
                  <a:lnTo>
                    <a:pt x="97396" y="424180"/>
                  </a:lnTo>
                  <a:lnTo>
                    <a:pt x="111747" y="427990"/>
                  </a:lnTo>
                  <a:lnTo>
                    <a:pt x="132054" y="427990"/>
                  </a:lnTo>
                  <a:lnTo>
                    <a:pt x="135013" y="426720"/>
                  </a:lnTo>
                  <a:lnTo>
                    <a:pt x="137934" y="426720"/>
                  </a:lnTo>
                  <a:lnTo>
                    <a:pt x="173431" y="402590"/>
                  </a:lnTo>
                  <a:lnTo>
                    <a:pt x="182219" y="410210"/>
                  </a:lnTo>
                  <a:lnTo>
                    <a:pt x="191985" y="416560"/>
                  </a:lnTo>
                  <a:lnTo>
                    <a:pt x="202768" y="420370"/>
                  </a:lnTo>
                  <a:lnTo>
                    <a:pt x="214630" y="421640"/>
                  </a:lnTo>
                  <a:lnTo>
                    <a:pt x="226415" y="420370"/>
                  </a:lnTo>
                  <a:lnTo>
                    <a:pt x="237159" y="416560"/>
                  </a:lnTo>
                  <a:lnTo>
                    <a:pt x="246900" y="410210"/>
                  </a:lnTo>
                  <a:lnTo>
                    <a:pt x="251294" y="406400"/>
                  </a:lnTo>
                  <a:lnTo>
                    <a:pt x="255689" y="402590"/>
                  </a:lnTo>
                  <a:lnTo>
                    <a:pt x="257441" y="403860"/>
                  </a:lnTo>
                  <a:lnTo>
                    <a:pt x="258940" y="406400"/>
                  </a:lnTo>
                  <a:lnTo>
                    <a:pt x="260527" y="407670"/>
                  </a:lnTo>
                  <a:lnTo>
                    <a:pt x="268579" y="415290"/>
                  </a:lnTo>
                  <a:lnTo>
                    <a:pt x="277495" y="421640"/>
                  </a:lnTo>
                  <a:lnTo>
                    <a:pt x="287248" y="425450"/>
                  </a:lnTo>
                  <a:lnTo>
                    <a:pt x="297865" y="427990"/>
                  </a:lnTo>
                  <a:lnTo>
                    <a:pt x="320878" y="427990"/>
                  </a:lnTo>
                  <a:lnTo>
                    <a:pt x="323659" y="426720"/>
                  </a:lnTo>
                  <a:lnTo>
                    <a:pt x="338607" y="420370"/>
                  </a:lnTo>
                  <a:lnTo>
                    <a:pt x="347472" y="414020"/>
                  </a:lnTo>
                  <a:lnTo>
                    <a:pt x="351028" y="411480"/>
                  </a:lnTo>
                  <a:lnTo>
                    <a:pt x="360895" y="400050"/>
                  </a:lnTo>
                  <a:lnTo>
                    <a:pt x="368198" y="386080"/>
                  </a:lnTo>
                  <a:lnTo>
                    <a:pt x="368592" y="384810"/>
                  </a:lnTo>
                  <a:lnTo>
                    <a:pt x="369519" y="382270"/>
                  </a:lnTo>
                  <a:lnTo>
                    <a:pt x="370128" y="382270"/>
                  </a:lnTo>
                  <a:lnTo>
                    <a:pt x="376199" y="384810"/>
                  </a:lnTo>
                  <a:lnTo>
                    <a:pt x="382447" y="386080"/>
                  </a:lnTo>
                  <a:lnTo>
                    <a:pt x="388810" y="386080"/>
                  </a:lnTo>
                  <a:lnTo>
                    <a:pt x="395262" y="384810"/>
                  </a:lnTo>
                  <a:lnTo>
                    <a:pt x="401281" y="382270"/>
                  </a:lnTo>
                  <a:lnTo>
                    <a:pt x="407314" y="379730"/>
                  </a:lnTo>
                  <a:lnTo>
                    <a:pt x="416852" y="373380"/>
                  </a:lnTo>
                  <a:lnTo>
                    <a:pt x="418604" y="370840"/>
                  </a:lnTo>
                  <a:lnTo>
                    <a:pt x="423875" y="363220"/>
                  </a:lnTo>
                  <a:lnTo>
                    <a:pt x="428396" y="351790"/>
                  </a:lnTo>
                  <a:lnTo>
                    <a:pt x="428650" y="350520"/>
                  </a:lnTo>
                  <a:lnTo>
                    <a:pt x="429260" y="347980"/>
                  </a:lnTo>
                  <a:lnTo>
                    <a:pt x="429260" y="337820"/>
                  </a:lnTo>
                  <a:close/>
                </a:path>
              </a:pathLst>
            </a:custGeom>
            <a:solidFill>
              <a:srgbClr val="00AEEF"/>
            </a:solidFill>
          </p:spPr>
          <p:txBody>
            <a:bodyPr wrap="square" lIns="0" tIns="0" rIns="0" bIns="0" rtlCol="0"/>
            <a:lstStyle/>
            <a:p>
              <a:endParaRPr dirty="0"/>
            </a:p>
          </p:txBody>
        </p:sp>
      </p:grpSp>
      <p:grpSp>
        <p:nvGrpSpPr>
          <p:cNvPr id="10" name="object 12">
            <a:extLst>
              <a:ext uri="{FF2B5EF4-FFF2-40B4-BE49-F238E27FC236}">
                <a16:creationId xmlns:a16="http://schemas.microsoft.com/office/drawing/2014/main" id="{5442BFFC-40B9-6816-4917-66B05676A678}"/>
              </a:ext>
            </a:extLst>
          </p:cNvPr>
          <p:cNvGrpSpPr/>
          <p:nvPr/>
        </p:nvGrpSpPr>
        <p:grpSpPr>
          <a:xfrm>
            <a:off x="457200" y="3839210"/>
            <a:ext cx="732790" cy="732790"/>
            <a:chOff x="457200" y="3903903"/>
            <a:chExt cx="732790" cy="732790"/>
          </a:xfrm>
        </p:grpSpPr>
        <p:sp>
          <p:nvSpPr>
            <p:cNvPr id="11" name="object 13">
              <a:extLst>
                <a:ext uri="{FF2B5EF4-FFF2-40B4-BE49-F238E27FC236}">
                  <a16:creationId xmlns:a16="http://schemas.microsoft.com/office/drawing/2014/main" id="{C164E254-C4BF-3CA2-EE45-BDAEB62C33B5}"/>
                </a:ext>
              </a:extLst>
            </p:cNvPr>
            <p:cNvSpPr/>
            <p:nvPr/>
          </p:nvSpPr>
          <p:spPr>
            <a:xfrm>
              <a:off x="466725" y="3913428"/>
              <a:ext cx="713740" cy="713740"/>
            </a:xfrm>
            <a:custGeom>
              <a:avLst/>
              <a:gdLst/>
              <a:ahLst/>
              <a:cxnLst/>
              <a:rect l="l" t="t" r="r" b="b"/>
              <a:pathLst>
                <a:path w="713740" h="713739">
                  <a:moveTo>
                    <a:pt x="356616" y="713232"/>
                  </a:moveTo>
                  <a:lnTo>
                    <a:pt x="405006" y="709976"/>
                  </a:lnTo>
                  <a:lnTo>
                    <a:pt x="451417" y="700493"/>
                  </a:lnTo>
                  <a:lnTo>
                    <a:pt x="495426" y="685207"/>
                  </a:lnTo>
                  <a:lnTo>
                    <a:pt x="536606" y="664543"/>
                  </a:lnTo>
                  <a:lnTo>
                    <a:pt x="574532" y="638925"/>
                  </a:lnTo>
                  <a:lnTo>
                    <a:pt x="608780" y="608780"/>
                  </a:lnTo>
                  <a:lnTo>
                    <a:pt x="638925" y="574532"/>
                  </a:lnTo>
                  <a:lnTo>
                    <a:pt x="664543" y="536606"/>
                  </a:lnTo>
                  <a:lnTo>
                    <a:pt x="685207" y="495426"/>
                  </a:lnTo>
                  <a:lnTo>
                    <a:pt x="700493" y="451417"/>
                  </a:lnTo>
                  <a:lnTo>
                    <a:pt x="709976" y="405006"/>
                  </a:lnTo>
                  <a:lnTo>
                    <a:pt x="713232" y="356616"/>
                  </a:lnTo>
                  <a:lnTo>
                    <a:pt x="709976" y="308225"/>
                  </a:lnTo>
                  <a:lnTo>
                    <a:pt x="700493" y="261814"/>
                  </a:lnTo>
                  <a:lnTo>
                    <a:pt x="685207" y="217805"/>
                  </a:lnTo>
                  <a:lnTo>
                    <a:pt x="664543" y="176625"/>
                  </a:lnTo>
                  <a:lnTo>
                    <a:pt x="638925" y="138699"/>
                  </a:lnTo>
                  <a:lnTo>
                    <a:pt x="608780" y="104451"/>
                  </a:lnTo>
                  <a:lnTo>
                    <a:pt x="574532" y="74306"/>
                  </a:lnTo>
                  <a:lnTo>
                    <a:pt x="536606" y="48688"/>
                  </a:lnTo>
                  <a:lnTo>
                    <a:pt x="495426" y="28024"/>
                  </a:lnTo>
                  <a:lnTo>
                    <a:pt x="451417" y="12738"/>
                  </a:lnTo>
                  <a:lnTo>
                    <a:pt x="405006" y="3255"/>
                  </a:lnTo>
                  <a:lnTo>
                    <a:pt x="356616" y="0"/>
                  </a:lnTo>
                  <a:lnTo>
                    <a:pt x="308225" y="3255"/>
                  </a:lnTo>
                  <a:lnTo>
                    <a:pt x="261814" y="12738"/>
                  </a:lnTo>
                  <a:lnTo>
                    <a:pt x="217805" y="28024"/>
                  </a:lnTo>
                  <a:lnTo>
                    <a:pt x="176625" y="48688"/>
                  </a:lnTo>
                  <a:lnTo>
                    <a:pt x="138699" y="74306"/>
                  </a:lnTo>
                  <a:lnTo>
                    <a:pt x="104451" y="104451"/>
                  </a:lnTo>
                  <a:lnTo>
                    <a:pt x="74306" y="138699"/>
                  </a:lnTo>
                  <a:lnTo>
                    <a:pt x="48688" y="176625"/>
                  </a:lnTo>
                  <a:lnTo>
                    <a:pt x="28024" y="217805"/>
                  </a:lnTo>
                  <a:lnTo>
                    <a:pt x="12738" y="261814"/>
                  </a:lnTo>
                  <a:lnTo>
                    <a:pt x="3255" y="308225"/>
                  </a:lnTo>
                  <a:lnTo>
                    <a:pt x="0" y="356616"/>
                  </a:lnTo>
                  <a:lnTo>
                    <a:pt x="3255" y="405006"/>
                  </a:lnTo>
                  <a:lnTo>
                    <a:pt x="12738" y="451417"/>
                  </a:lnTo>
                  <a:lnTo>
                    <a:pt x="28024" y="495426"/>
                  </a:lnTo>
                  <a:lnTo>
                    <a:pt x="48688" y="536606"/>
                  </a:lnTo>
                  <a:lnTo>
                    <a:pt x="74306" y="574532"/>
                  </a:lnTo>
                  <a:lnTo>
                    <a:pt x="104451" y="608780"/>
                  </a:lnTo>
                  <a:lnTo>
                    <a:pt x="138699" y="638925"/>
                  </a:lnTo>
                  <a:lnTo>
                    <a:pt x="176625" y="664543"/>
                  </a:lnTo>
                  <a:lnTo>
                    <a:pt x="217805" y="685207"/>
                  </a:lnTo>
                  <a:lnTo>
                    <a:pt x="261814" y="700493"/>
                  </a:lnTo>
                  <a:lnTo>
                    <a:pt x="308225" y="709976"/>
                  </a:lnTo>
                  <a:lnTo>
                    <a:pt x="356616" y="713232"/>
                  </a:lnTo>
                  <a:close/>
                </a:path>
              </a:pathLst>
            </a:custGeom>
            <a:ln w="19050">
              <a:solidFill>
                <a:srgbClr val="3BA362"/>
              </a:solidFill>
            </a:ln>
          </p:spPr>
          <p:txBody>
            <a:bodyPr wrap="square" lIns="0" tIns="0" rIns="0" bIns="0" rtlCol="0"/>
            <a:lstStyle/>
            <a:p>
              <a:endParaRPr dirty="0"/>
            </a:p>
          </p:txBody>
        </p:sp>
        <p:sp>
          <p:nvSpPr>
            <p:cNvPr id="12" name="object 14">
              <a:extLst>
                <a:ext uri="{FF2B5EF4-FFF2-40B4-BE49-F238E27FC236}">
                  <a16:creationId xmlns:a16="http://schemas.microsoft.com/office/drawing/2014/main" id="{41963F20-4357-3388-0CD7-B9A3E6C64DBD}"/>
                </a:ext>
              </a:extLst>
            </p:cNvPr>
            <p:cNvSpPr/>
            <p:nvPr/>
          </p:nvSpPr>
          <p:spPr>
            <a:xfrm>
              <a:off x="620448" y="4222657"/>
              <a:ext cx="406400" cy="238125"/>
            </a:xfrm>
            <a:custGeom>
              <a:avLst/>
              <a:gdLst/>
              <a:ahLst/>
              <a:cxnLst/>
              <a:rect l="l" t="t" r="r" b="b"/>
              <a:pathLst>
                <a:path w="406400" h="238125">
                  <a:moveTo>
                    <a:pt x="73520" y="47332"/>
                  </a:moveTo>
                  <a:lnTo>
                    <a:pt x="56216" y="50655"/>
                  </a:lnTo>
                  <a:lnTo>
                    <a:pt x="41719" y="59721"/>
                  </a:lnTo>
                  <a:lnTo>
                    <a:pt x="31334" y="73379"/>
                  </a:lnTo>
                  <a:lnTo>
                    <a:pt x="26365" y="90474"/>
                  </a:lnTo>
                  <a:lnTo>
                    <a:pt x="27737" y="106920"/>
                  </a:lnTo>
                  <a:lnTo>
                    <a:pt x="27860" y="107265"/>
                  </a:lnTo>
                  <a:lnTo>
                    <a:pt x="35148" y="122529"/>
                  </a:lnTo>
                  <a:lnTo>
                    <a:pt x="48601" y="134966"/>
                  </a:lnTo>
                  <a:lnTo>
                    <a:pt x="68135" y="142316"/>
                  </a:lnTo>
                  <a:lnTo>
                    <a:pt x="64592" y="143014"/>
                  </a:lnTo>
                  <a:lnTo>
                    <a:pt x="27662" y="158389"/>
                  </a:lnTo>
                  <a:lnTo>
                    <a:pt x="4749" y="189598"/>
                  </a:lnTo>
                  <a:lnTo>
                    <a:pt x="1549" y="200926"/>
                  </a:lnTo>
                  <a:lnTo>
                    <a:pt x="0" y="206616"/>
                  </a:lnTo>
                  <a:lnTo>
                    <a:pt x="0" y="231978"/>
                  </a:lnTo>
                  <a:lnTo>
                    <a:pt x="2463" y="236397"/>
                  </a:lnTo>
                  <a:lnTo>
                    <a:pt x="6299" y="237591"/>
                  </a:lnTo>
                  <a:lnTo>
                    <a:pt x="399704" y="237524"/>
                  </a:lnTo>
                  <a:lnTo>
                    <a:pt x="403313" y="236397"/>
                  </a:lnTo>
                  <a:lnTo>
                    <a:pt x="405790" y="231978"/>
                  </a:lnTo>
                  <a:lnTo>
                    <a:pt x="405790" y="221538"/>
                  </a:lnTo>
                  <a:lnTo>
                    <a:pt x="16116" y="221538"/>
                  </a:lnTo>
                  <a:lnTo>
                    <a:pt x="16034" y="210144"/>
                  </a:lnTo>
                  <a:lnTo>
                    <a:pt x="47771" y="164433"/>
                  </a:lnTo>
                  <a:lnTo>
                    <a:pt x="71351" y="158491"/>
                  </a:lnTo>
                  <a:lnTo>
                    <a:pt x="120111" y="158491"/>
                  </a:lnTo>
                  <a:lnTo>
                    <a:pt x="116677" y="155714"/>
                  </a:lnTo>
                  <a:lnTo>
                    <a:pt x="105389" y="149391"/>
                  </a:lnTo>
                  <a:lnTo>
                    <a:pt x="93253" y="145004"/>
                  </a:lnTo>
                  <a:lnTo>
                    <a:pt x="80327" y="142392"/>
                  </a:lnTo>
                  <a:lnTo>
                    <a:pt x="99491" y="134840"/>
                  </a:lnTo>
                  <a:lnTo>
                    <a:pt x="108134" y="126542"/>
                  </a:lnTo>
                  <a:lnTo>
                    <a:pt x="73698" y="126542"/>
                  </a:lnTo>
                  <a:lnTo>
                    <a:pt x="61416" y="123981"/>
                  </a:lnTo>
                  <a:lnTo>
                    <a:pt x="51300" y="117067"/>
                  </a:lnTo>
                  <a:lnTo>
                    <a:pt x="44573" y="107077"/>
                  </a:lnTo>
                  <a:lnTo>
                    <a:pt x="44456" y="106863"/>
                  </a:lnTo>
                  <a:lnTo>
                    <a:pt x="42037" y="94665"/>
                  </a:lnTo>
                  <a:lnTo>
                    <a:pt x="44646" y="82465"/>
                  </a:lnTo>
                  <a:lnTo>
                    <a:pt x="51501" y="72453"/>
                  </a:lnTo>
                  <a:lnTo>
                    <a:pt x="61543" y="65680"/>
                  </a:lnTo>
                  <a:lnTo>
                    <a:pt x="73710" y="63195"/>
                  </a:lnTo>
                  <a:lnTo>
                    <a:pt x="108295" y="63195"/>
                  </a:lnTo>
                  <a:lnTo>
                    <a:pt x="105343" y="59374"/>
                  </a:lnTo>
                  <a:lnTo>
                    <a:pt x="90824" y="50483"/>
                  </a:lnTo>
                  <a:lnTo>
                    <a:pt x="73520" y="47332"/>
                  </a:lnTo>
                  <a:close/>
                </a:path>
                <a:path w="406400" h="238125">
                  <a:moveTo>
                    <a:pt x="399704" y="237524"/>
                  </a:moveTo>
                  <a:lnTo>
                    <a:pt x="202893" y="237524"/>
                  </a:lnTo>
                  <a:lnTo>
                    <a:pt x="399491" y="237591"/>
                  </a:lnTo>
                  <a:lnTo>
                    <a:pt x="399704" y="237524"/>
                  </a:lnTo>
                  <a:close/>
                </a:path>
                <a:path w="406400" h="238125">
                  <a:moveTo>
                    <a:pt x="120111" y="158491"/>
                  </a:moveTo>
                  <a:lnTo>
                    <a:pt x="71351" y="158491"/>
                  </a:lnTo>
                  <a:lnTo>
                    <a:pt x="95365" y="162190"/>
                  </a:lnTo>
                  <a:lnTo>
                    <a:pt x="116090" y="175729"/>
                  </a:lnTo>
                  <a:lnTo>
                    <a:pt x="117017" y="176695"/>
                  </a:lnTo>
                  <a:lnTo>
                    <a:pt x="117855" y="178904"/>
                  </a:lnTo>
                  <a:lnTo>
                    <a:pt x="117386" y="179908"/>
                  </a:lnTo>
                  <a:lnTo>
                    <a:pt x="113352" y="189859"/>
                  </a:lnTo>
                  <a:lnTo>
                    <a:pt x="110421" y="200094"/>
                  </a:lnTo>
                  <a:lnTo>
                    <a:pt x="108579" y="210644"/>
                  </a:lnTo>
                  <a:lnTo>
                    <a:pt x="107810" y="221538"/>
                  </a:lnTo>
                  <a:lnTo>
                    <a:pt x="405790" y="221538"/>
                  </a:lnTo>
                  <a:lnTo>
                    <a:pt x="123571" y="221437"/>
                  </a:lnTo>
                  <a:lnTo>
                    <a:pt x="126329" y="201473"/>
                  </a:lnTo>
                  <a:lnTo>
                    <a:pt x="133069" y="183845"/>
                  </a:lnTo>
                  <a:lnTo>
                    <a:pt x="133133" y="183715"/>
                  </a:lnTo>
                  <a:lnTo>
                    <a:pt x="144071" y="168448"/>
                  </a:lnTo>
                  <a:lnTo>
                    <a:pt x="149221" y="164172"/>
                  </a:lnTo>
                  <a:lnTo>
                    <a:pt x="127127" y="164172"/>
                  </a:lnTo>
                  <a:lnTo>
                    <a:pt x="120111" y="158491"/>
                  </a:lnTo>
                  <a:close/>
                </a:path>
                <a:path w="406400" h="238125">
                  <a:moveTo>
                    <a:pt x="254048" y="142114"/>
                  </a:moveTo>
                  <a:lnTo>
                    <a:pt x="200210" y="142114"/>
                  </a:lnTo>
                  <a:lnTo>
                    <a:pt x="221034" y="144468"/>
                  </a:lnTo>
                  <a:lnTo>
                    <a:pt x="241935" y="152869"/>
                  </a:lnTo>
                  <a:lnTo>
                    <a:pt x="259890" y="166521"/>
                  </a:lnTo>
                  <a:lnTo>
                    <a:pt x="272499" y="183715"/>
                  </a:lnTo>
                  <a:lnTo>
                    <a:pt x="279805" y="202629"/>
                  </a:lnTo>
                  <a:lnTo>
                    <a:pt x="281851" y="221437"/>
                  </a:lnTo>
                  <a:lnTo>
                    <a:pt x="405790" y="221437"/>
                  </a:lnTo>
                  <a:lnTo>
                    <a:pt x="299250" y="221386"/>
                  </a:lnTo>
                  <a:lnTo>
                    <a:pt x="294199" y="197903"/>
                  </a:lnTo>
                  <a:lnTo>
                    <a:pt x="292206" y="189299"/>
                  </a:lnTo>
                  <a:lnTo>
                    <a:pt x="291642" y="186943"/>
                  </a:lnTo>
                  <a:lnTo>
                    <a:pt x="289930" y="183715"/>
                  </a:lnTo>
                  <a:lnTo>
                    <a:pt x="287678" y="178904"/>
                  </a:lnTo>
                  <a:lnTo>
                    <a:pt x="287604" y="177533"/>
                  </a:lnTo>
                  <a:lnTo>
                    <a:pt x="289306" y="175933"/>
                  </a:lnTo>
                  <a:lnTo>
                    <a:pt x="302268" y="166128"/>
                  </a:lnTo>
                  <a:lnTo>
                    <a:pt x="306948" y="164134"/>
                  </a:lnTo>
                  <a:lnTo>
                    <a:pt x="278599" y="164134"/>
                  </a:lnTo>
                  <a:lnTo>
                    <a:pt x="264456" y="149357"/>
                  </a:lnTo>
                  <a:lnTo>
                    <a:pt x="254048" y="142114"/>
                  </a:lnTo>
                  <a:close/>
                </a:path>
                <a:path w="406400" h="238125">
                  <a:moveTo>
                    <a:pt x="376581" y="158236"/>
                  </a:moveTo>
                  <a:lnTo>
                    <a:pt x="331275" y="158236"/>
                  </a:lnTo>
                  <a:lnTo>
                    <a:pt x="347281" y="160540"/>
                  </a:lnTo>
                  <a:lnTo>
                    <a:pt x="362102" y="166521"/>
                  </a:lnTo>
                  <a:lnTo>
                    <a:pt x="373994" y="175571"/>
                  </a:lnTo>
                  <a:lnTo>
                    <a:pt x="382844" y="187640"/>
                  </a:lnTo>
                  <a:lnTo>
                    <a:pt x="388543" y="202679"/>
                  </a:lnTo>
                  <a:lnTo>
                    <a:pt x="390004" y="208597"/>
                  </a:lnTo>
                  <a:lnTo>
                    <a:pt x="389826" y="214909"/>
                  </a:lnTo>
                  <a:lnTo>
                    <a:pt x="390436" y="221386"/>
                  </a:lnTo>
                  <a:lnTo>
                    <a:pt x="405790" y="221386"/>
                  </a:lnTo>
                  <a:lnTo>
                    <a:pt x="405790" y="206616"/>
                  </a:lnTo>
                  <a:lnTo>
                    <a:pt x="405549" y="206019"/>
                  </a:lnTo>
                  <a:lnTo>
                    <a:pt x="405193" y="205447"/>
                  </a:lnTo>
                  <a:lnTo>
                    <a:pt x="405079" y="204825"/>
                  </a:lnTo>
                  <a:lnTo>
                    <a:pt x="398258" y="183209"/>
                  </a:lnTo>
                  <a:lnTo>
                    <a:pt x="386594" y="166077"/>
                  </a:lnTo>
                  <a:lnTo>
                    <a:pt x="376581" y="158236"/>
                  </a:lnTo>
                  <a:close/>
                </a:path>
                <a:path w="406400" h="238125">
                  <a:moveTo>
                    <a:pt x="208648" y="0"/>
                  </a:moveTo>
                  <a:lnTo>
                    <a:pt x="168092" y="10209"/>
                  </a:lnTo>
                  <a:lnTo>
                    <a:pt x="142519" y="44107"/>
                  </a:lnTo>
                  <a:lnTo>
                    <a:pt x="139654" y="58051"/>
                  </a:lnTo>
                  <a:lnTo>
                    <a:pt x="139909" y="71681"/>
                  </a:lnTo>
                  <a:lnTo>
                    <a:pt x="158641" y="108535"/>
                  </a:lnTo>
                  <a:lnTo>
                    <a:pt x="195110" y="126568"/>
                  </a:lnTo>
                  <a:lnTo>
                    <a:pt x="185194" y="128201"/>
                  </a:lnTo>
                  <a:lnTo>
                    <a:pt x="148861" y="143557"/>
                  </a:lnTo>
                  <a:lnTo>
                    <a:pt x="127127" y="164172"/>
                  </a:lnTo>
                  <a:lnTo>
                    <a:pt x="149221" y="164172"/>
                  </a:lnTo>
                  <a:lnTo>
                    <a:pt x="159410" y="155714"/>
                  </a:lnTo>
                  <a:lnTo>
                    <a:pt x="179618" y="145849"/>
                  </a:lnTo>
                  <a:lnTo>
                    <a:pt x="200210" y="142114"/>
                  </a:lnTo>
                  <a:lnTo>
                    <a:pt x="254048" y="142114"/>
                  </a:lnTo>
                  <a:lnTo>
                    <a:pt x="248434" y="138207"/>
                  </a:lnTo>
                  <a:lnTo>
                    <a:pt x="230511" y="130648"/>
                  </a:lnTo>
                  <a:lnTo>
                    <a:pt x="210667" y="126644"/>
                  </a:lnTo>
                  <a:lnTo>
                    <a:pt x="236237" y="117178"/>
                  </a:lnTo>
                  <a:lnTo>
                    <a:pt x="243130" y="110705"/>
                  </a:lnTo>
                  <a:lnTo>
                    <a:pt x="202565" y="110705"/>
                  </a:lnTo>
                  <a:lnTo>
                    <a:pt x="184207" y="106863"/>
                  </a:lnTo>
                  <a:lnTo>
                    <a:pt x="169192" y="96620"/>
                  </a:lnTo>
                  <a:lnTo>
                    <a:pt x="159059" y="81525"/>
                  </a:lnTo>
                  <a:lnTo>
                    <a:pt x="155346" y="63131"/>
                  </a:lnTo>
                  <a:lnTo>
                    <a:pt x="159123" y="44651"/>
                  </a:lnTo>
                  <a:lnTo>
                    <a:pt x="169373" y="29532"/>
                  </a:lnTo>
                  <a:lnTo>
                    <a:pt x="184528" y="19335"/>
                  </a:lnTo>
                  <a:lnTo>
                    <a:pt x="203022" y="15620"/>
                  </a:lnTo>
                  <a:lnTo>
                    <a:pt x="243571" y="15620"/>
                  </a:lnTo>
                  <a:lnTo>
                    <a:pt x="230341" y="6166"/>
                  </a:lnTo>
                  <a:lnTo>
                    <a:pt x="208648" y="0"/>
                  </a:lnTo>
                  <a:close/>
                </a:path>
                <a:path w="406400" h="238125">
                  <a:moveTo>
                    <a:pt x="332270" y="47332"/>
                  </a:moveTo>
                  <a:lnTo>
                    <a:pt x="314958" y="50483"/>
                  </a:lnTo>
                  <a:lnTo>
                    <a:pt x="300437" y="59374"/>
                  </a:lnTo>
                  <a:lnTo>
                    <a:pt x="289964" y="72934"/>
                  </a:lnTo>
                  <a:lnTo>
                    <a:pt x="284797" y="90093"/>
                  </a:lnTo>
                  <a:lnTo>
                    <a:pt x="285964" y="106582"/>
                  </a:lnTo>
                  <a:lnTo>
                    <a:pt x="293128" y="122205"/>
                  </a:lnTo>
                  <a:lnTo>
                    <a:pt x="306293" y="134842"/>
                  </a:lnTo>
                  <a:lnTo>
                    <a:pt x="325462" y="142392"/>
                  </a:lnTo>
                  <a:lnTo>
                    <a:pt x="312466" y="145007"/>
                  </a:lnTo>
                  <a:lnTo>
                    <a:pt x="300293" y="149425"/>
                  </a:lnTo>
                  <a:lnTo>
                    <a:pt x="288988" y="155761"/>
                  </a:lnTo>
                  <a:lnTo>
                    <a:pt x="278599" y="164134"/>
                  </a:lnTo>
                  <a:lnTo>
                    <a:pt x="306948" y="164134"/>
                  </a:lnTo>
                  <a:lnTo>
                    <a:pt x="316264" y="160164"/>
                  </a:lnTo>
                  <a:lnTo>
                    <a:pt x="331275" y="158236"/>
                  </a:lnTo>
                  <a:lnTo>
                    <a:pt x="376581" y="158236"/>
                  </a:lnTo>
                  <a:lnTo>
                    <a:pt x="370253" y="153279"/>
                  </a:lnTo>
                  <a:lnTo>
                    <a:pt x="349402" y="144665"/>
                  </a:lnTo>
                  <a:lnTo>
                    <a:pt x="345909" y="143675"/>
                  </a:lnTo>
                  <a:lnTo>
                    <a:pt x="342290" y="143179"/>
                  </a:lnTo>
                  <a:lnTo>
                    <a:pt x="337883" y="142278"/>
                  </a:lnTo>
                  <a:lnTo>
                    <a:pt x="357284" y="134948"/>
                  </a:lnTo>
                  <a:lnTo>
                    <a:pt x="366336" y="126542"/>
                  </a:lnTo>
                  <a:lnTo>
                    <a:pt x="332244" y="126542"/>
                  </a:lnTo>
                  <a:lnTo>
                    <a:pt x="319977" y="124080"/>
                  </a:lnTo>
                  <a:lnTo>
                    <a:pt x="300439" y="94665"/>
                  </a:lnTo>
                  <a:lnTo>
                    <a:pt x="302890" y="82817"/>
                  </a:lnTo>
                  <a:lnTo>
                    <a:pt x="302942" y="82629"/>
                  </a:lnTo>
                  <a:lnTo>
                    <a:pt x="309716" y="72621"/>
                  </a:lnTo>
                  <a:lnTo>
                    <a:pt x="319731" y="65780"/>
                  </a:lnTo>
                  <a:lnTo>
                    <a:pt x="331914" y="63195"/>
                  </a:lnTo>
                  <a:lnTo>
                    <a:pt x="366701" y="63195"/>
                  </a:lnTo>
                  <a:lnTo>
                    <a:pt x="364053" y="59716"/>
                  </a:lnTo>
                  <a:lnTo>
                    <a:pt x="349560" y="50653"/>
                  </a:lnTo>
                  <a:lnTo>
                    <a:pt x="332270" y="47332"/>
                  </a:lnTo>
                  <a:close/>
                </a:path>
                <a:path w="406400" h="238125">
                  <a:moveTo>
                    <a:pt x="108295" y="63195"/>
                  </a:moveTo>
                  <a:lnTo>
                    <a:pt x="73710" y="63195"/>
                  </a:lnTo>
                  <a:lnTo>
                    <a:pt x="85998" y="65756"/>
                  </a:lnTo>
                  <a:lnTo>
                    <a:pt x="96115" y="72670"/>
                  </a:lnTo>
                  <a:lnTo>
                    <a:pt x="102948" y="82817"/>
                  </a:lnTo>
                  <a:lnTo>
                    <a:pt x="105384" y="95072"/>
                  </a:lnTo>
                  <a:lnTo>
                    <a:pt x="102767" y="107265"/>
                  </a:lnTo>
                  <a:lnTo>
                    <a:pt x="95908" y="117274"/>
                  </a:lnTo>
                  <a:lnTo>
                    <a:pt x="85866" y="124050"/>
                  </a:lnTo>
                  <a:lnTo>
                    <a:pt x="73698" y="126542"/>
                  </a:lnTo>
                  <a:lnTo>
                    <a:pt x="108134" y="126542"/>
                  </a:lnTo>
                  <a:lnTo>
                    <a:pt x="112656" y="122200"/>
                  </a:lnTo>
                  <a:lnTo>
                    <a:pt x="119823" y="106582"/>
                  </a:lnTo>
                  <a:lnTo>
                    <a:pt x="120992" y="90093"/>
                  </a:lnTo>
                  <a:lnTo>
                    <a:pt x="115818" y="72934"/>
                  </a:lnTo>
                  <a:lnTo>
                    <a:pt x="108295" y="63195"/>
                  </a:lnTo>
                  <a:close/>
                </a:path>
                <a:path w="406400" h="238125">
                  <a:moveTo>
                    <a:pt x="366701" y="63195"/>
                  </a:moveTo>
                  <a:lnTo>
                    <a:pt x="331914" y="63195"/>
                  </a:lnTo>
                  <a:lnTo>
                    <a:pt x="344179" y="65657"/>
                  </a:lnTo>
                  <a:lnTo>
                    <a:pt x="354320" y="72507"/>
                  </a:lnTo>
                  <a:lnTo>
                    <a:pt x="361218" y="82629"/>
                  </a:lnTo>
                  <a:lnTo>
                    <a:pt x="363703" y="94665"/>
                  </a:lnTo>
                  <a:lnTo>
                    <a:pt x="363719" y="95072"/>
                  </a:lnTo>
                  <a:lnTo>
                    <a:pt x="361235" y="107077"/>
                  </a:lnTo>
                  <a:lnTo>
                    <a:pt x="354442" y="117111"/>
                  </a:lnTo>
                  <a:lnTo>
                    <a:pt x="344427" y="123951"/>
                  </a:lnTo>
                  <a:lnTo>
                    <a:pt x="332244" y="126542"/>
                  </a:lnTo>
                  <a:lnTo>
                    <a:pt x="366336" y="126542"/>
                  </a:lnTo>
                  <a:lnTo>
                    <a:pt x="370668" y="122520"/>
                  </a:lnTo>
                  <a:lnTo>
                    <a:pt x="377925" y="107265"/>
                  </a:lnTo>
                  <a:lnTo>
                    <a:pt x="378050" y="106920"/>
                  </a:lnTo>
                  <a:lnTo>
                    <a:pt x="379412" y="90474"/>
                  </a:lnTo>
                  <a:lnTo>
                    <a:pt x="374439" y="73373"/>
                  </a:lnTo>
                  <a:lnTo>
                    <a:pt x="366701" y="63195"/>
                  </a:lnTo>
                  <a:close/>
                </a:path>
                <a:path w="406400" h="238125">
                  <a:moveTo>
                    <a:pt x="243571" y="15620"/>
                  </a:moveTo>
                  <a:lnTo>
                    <a:pt x="203022" y="15620"/>
                  </a:lnTo>
                  <a:lnTo>
                    <a:pt x="221488" y="19433"/>
                  </a:lnTo>
                  <a:lnTo>
                    <a:pt x="236585" y="29713"/>
                  </a:lnTo>
                  <a:lnTo>
                    <a:pt x="246752" y="44890"/>
                  </a:lnTo>
                  <a:lnTo>
                    <a:pt x="250431" y="63398"/>
                  </a:lnTo>
                  <a:lnTo>
                    <a:pt x="246588" y="81855"/>
                  </a:lnTo>
                  <a:lnTo>
                    <a:pt x="236280" y="96929"/>
                  </a:lnTo>
                  <a:lnTo>
                    <a:pt x="221138" y="107026"/>
                  </a:lnTo>
                  <a:lnTo>
                    <a:pt x="202565" y="110705"/>
                  </a:lnTo>
                  <a:lnTo>
                    <a:pt x="243130" y="110705"/>
                  </a:lnTo>
                  <a:lnTo>
                    <a:pt x="254033" y="100468"/>
                  </a:lnTo>
                  <a:lnTo>
                    <a:pt x="264011" y="79697"/>
                  </a:lnTo>
                  <a:lnTo>
                    <a:pt x="266128" y="58051"/>
                  </a:lnTo>
                  <a:lnTo>
                    <a:pt x="260394" y="36554"/>
                  </a:lnTo>
                  <a:lnTo>
                    <a:pt x="248027" y="18805"/>
                  </a:lnTo>
                  <a:lnTo>
                    <a:pt x="243571" y="15620"/>
                  </a:lnTo>
                  <a:close/>
                </a:path>
              </a:pathLst>
            </a:custGeom>
            <a:solidFill>
              <a:srgbClr val="00AEEF"/>
            </a:solidFill>
          </p:spPr>
          <p:txBody>
            <a:bodyPr wrap="square" lIns="0" tIns="0" rIns="0" bIns="0" rtlCol="0"/>
            <a:lstStyle/>
            <a:p>
              <a:endParaRPr dirty="0"/>
            </a:p>
          </p:txBody>
        </p:sp>
        <p:pic>
          <p:nvPicPr>
            <p:cNvPr id="13" name="object 15">
              <a:extLst>
                <a:ext uri="{FF2B5EF4-FFF2-40B4-BE49-F238E27FC236}">
                  <a16:creationId xmlns:a16="http://schemas.microsoft.com/office/drawing/2014/main" id="{D5522AE1-BD14-2A70-ACD7-28A50053260B}"/>
                </a:ext>
              </a:extLst>
            </p:cNvPr>
            <p:cNvPicPr/>
            <p:nvPr/>
          </p:nvPicPr>
          <p:blipFill>
            <a:blip r:embed="rId6" cstate="print"/>
            <a:stretch>
              <a:fillRect/>
            </a:stretch>
          </p:blipFill>
          <p:spPr>
            <a:xfrm>
              <a:off x="758898" y="4079757"/>
              <a:ext cx="128270" cy="123532"/>
            </a:xfrm>
            <a:prstGeom prst="rect">
              <a:avLst/>
            </a:prstGeom>
          </p:spPr>
        </p:pic>
        <p:pic>
          <p:nvPicPr>
            <p:cNvPr id="14" name="object 16">
              <a:extLst>
                <a:ext uri="{FF2B5EF4-FFF2-40B4-BE49-F238E27FC236}">
                  <a16:creationId xmlns:a16="http://schemas.microsoft.com/office/drawing/2014/main" id="{E341B929-5962-85BD-BADE-485B77332F41}"/>
                </a:ext>
              </a:extLst>
            </p:cNvPr>
            <p:cNvPicPr/>
            <p:nvPr/>
          </p:nvPicPr>
          <p:blipFill>
            <a:blip r:embed="rId7" cstate="print"/>
            <a:stretch>
              <a:fillRect/>
            </a:stretch>
          </p:blipFill>
          <p:spPr>
            <a:xfrm>
              <a:off x="639827" y="4151152"/>
              <a:ext cx="96532" cy="92684"/>
            </a:xfrm>
            <a:prstGeom prst="rect">
              <a:avLst/>
            </a:prstGeom>
          </p:spPr>
        </p:pic>
        <p:pic>
          <p:nvPicPr>
            <p:cNvPr id="15" name="object 17">
              <a:extLst>
                <a:ext uri="{FF2B5EF4-FFF2-40B4-BE49-F238E27FC236}">
                  <a16:creationId xmlns:a16="http://schemas.microsoft.com/office/drawing/2014/main" id="{26013BC3-2EC1-3187-88E8-2D15587C1875}"/>
                </a:ext>
              </a:extLst>
            </p:cNvPr>
            <p:cNvPicPr/>
            <p:nvPr/>
          </p:nvPicPr>
          <p:blipFill>
            <a:blip r:embed="rId8" cstate="print"/>
            <a:stretch>
              <a:fillRect/>
            </a:stretch>
          </p:blipFill>
          <p:spPr>
            <a:xfrm>
              <a:off x="909448" y="4151134"/>
              <a:ext cx="96265" cy="92748"/>
            </a:xfrm>
            <a:prstGeom prst="rect">
              <a:avLst/>
            </a:prstGeom>
          </p:spPr>
        </p:pic>
      </p:grpSp>
      <p:sp>
        <p:nvSpPr>
          <p:cNvPr id="16" name="object 18">
            <a:extLst>
              <a:ext uri="{FF2B5EF4-FFF2-40B4-BE49-F238E27FC236}">
                <a16:creationId xmlns:a16="http://schemas.microsoft.com/office/drawing/2014/main" id="{4675B141-2CAF-043E-0F03-47196C478BC6}"/>
              </a:ext>
            </a:extLst>
          </p:cNvPr>
          <p:cNvSpPr txBox="1"/>
          <p:nvPr/>
        </p:nvSpPr>
        <p:spPr>
          <a:xfrm>
            <a:off x="1505203" y="2895600"/>
            <a:ext cx="5015788" cy="539891"/>
          </a:xfrm>
          <a:prstGeom prst="rect">
            <a:avLst/>
          </a:prstGeom>
        </p:spPr>
        <p:txBody>
          <a:bodyPr vert="horz" wrap="square" lIns="0" tIns="16510" rIns="0" bIns="0" rtlCol="0">
            <a:spAutoFit/>
          </a:bodyPr>
          <a:lstStyle/>
          <a:p>
            <a:pPr marL="12700">
              <a:lnSpc>
                <a:spcPct val="100000"/>
              </a:lnSpc>
              <a:spcBef>
                <a:spcPts val="130"/>
              </a:spcBef>
            </a:pPr>
            <a:r>
              <a:rPr sz="2000" b="1" dirty="0">
                <a:solidFill>
                  <a:srgbClr val="3BA362"/>
                </a:solidFill>
                <a:latin typeface="Arial"/>
                <a:cs typeface="Arial"/>
              </a:rPr>
              <a:t>New</a:t>
            </a:r>
            <a:r>
              <a:rPr sz="2000" b="1" spc="275" dirty="0">
                <a:solidFill>
                  <a:srgbClr val="3BA362"/>
                </a:solidFill>
                <a:latin typeface="Arial"/>
                <a:cs typeface="Arial"/>
              </a:rPr>
              <a:t> </a:t>
            </a:r>
            <a:r>
              <a:rPr sz="2000" b="1" dirty="0">
                <a:solidFill>
                  <a:srgbClr val="3BA362"/>
                </a:solidFill>
                <a:latin typeface="Arial"/>
                <a:cs typeface="Arial"/>
              </a:rPr>
              <a:t>Markets</a:t>
            </a:r>
            <a:br>
              <a:rPr lang="en-US" sz="1400" spc="280" dirty="0">
                <a:solidFill>
                  <a:srgbClr val="415568"/>
                </a:solidFill>
                <a:latin typeface="Arial"/>
                <a:cs typeface="Arial"/>
              </a:rPr>
            </a:br>
            <a:r>
              <a:rPr sz="1400" dirty="0">
                <a:solidFill>
                  <a:srgbClr val="415568"/>
                </a:solidFill>
                <a:latin typeface="Arial"/>
                <a:cs typeface="Arial"/>
              </a:rPr>
              <a:t>C</a:t>
            </a:r>
            <a:r>
              <a:rPr lang="en-US" sz="1400" dirty="0">
                <a:solidFill>
                  <a:srgbClr val="415568"/>
                </a:solidFill>
                <a:latin typeface="Arial"/>
                <a:cs typeface="Arial"/>
              </a:rPr>
              <a:t>alifornia</a:t>
            </a:r>
            <a:r>
              <a:rPr sz="1400" spc="180" dirty="0">
                <a:solidFill>
                  <a:srgbClr val="415568"/>
                </a:solidFill>
                <a:latin typeface="Arial"/>
                <a:cs typeface="Arial"/>
              </a:rPr>
              <a:t> </a:t>
            </a:r>
            <a:r>
              <a:rPr sz="1400" dirty="0">
                <a:solidFill>
                  <a:srgbClr val="415568"/>
                </a:solidFill>
                <a:latin typeface="Arial"/>
                <a:cs typeface="Arial"/>
              </a:rPr>
              <a:t>blueberries;</a:t>
            </a:r>
            <a:r>
              <a:rPr sz="1400" spc="275" dirty="0">
                <a:solidFill>
                  <a:srgbClr val="415568"/>
                </a:solidFill>
                <a:latin typeface="Arial"/>
                <a:cs typeface="Arial"/>
              </a:rPr>
              <a:t> </a:t>
            </a:r>
            <a:r>
              <a:rPr sz="1400" dirty="0">
                <a:solidFill>
                  <a:srgbClr val="415568"/>
                </a:solidFill>
                <a:latin typeface="Arial"/>
                <a:cs typeface="Arial"/>
              </a:rPr>
              <a:t>major</a:t>
            </a:r>
            <a:r>
              <a:rPr sz="1400" spc="280" dirty="0">
                <a:solidFill>
                  <a:srgbClr val="415568"/>
                </a:solidFill>
                <a:latin typeface="Arial"/>
                <a:cs typeface="Arial"/>
              </a:rPr>
              <a:t> </a:t>
            </a:r>
            <a:r>
              <a:rPr lang="en-US" sz="1400" dirty="0">
                <a:solidFill>
                  <a:srgbClr val="415568"/>
                </a:solidFill>
                <a:latin typeface="Arial"/>
                <a:cs typeface="Arial"/>
              </a:rPr>
              <a:t>areas</a:t>
            </a:r>
            <a:r>
              <a:rPr sz="1400" spc="280" dirty="0">
                <a:solidFill>
                  <a:srgbClr val="415568"/>
                </a:solidFill>
                <a:latin typeface="Arial"/>
                <a:cs typeface="Arial"/>
              </a:rPr>
              <a:t> </a:t>
            </a:r>
            <a:r>
              <a:rPr sz="1400" dirty="0">
                <a:solidFill>
                  <a:srgbClr val="415568"/>
                </a:solidFill>
                <a:latin typeface="Arial"/>
                <a:cs typeface="Arial"/>
              </a:rPr>
              <a:t>in</a:t>
            </a:r>
            <a:r>
              <a:rPr sz="1400" spc="280" dirty="0">
                <a:solidFill>
                  <a:srgbClr val="415568"/>
                </a:solidFill>
                <a:latin typeface="Arial"/>
                <a:cs typeface="Arial"/>
              </a:rPr>
              <a:t> </a:t>
            </a:r>
            <a:r>
              <a:rPr sz="1400" dirty="0">
                <a:solidFill>
                  <a:srgbClr val="415568"/>
                </a:solidFill>
                <a:latin typeface="Arial"/>
                <a:cs typeface="Arial"/>
              </a:rPr>
              <a:t>the</a:t>
            </a:r>
            <a:r>
              <a:rPr sz="1400" spc="275" dirty="0">
                <a:solidFill>
                  <a:srgbClr val="415568"/>
                </a:solidFill>
                <a:latin typeface="Arial"/>
                <a:cs typeface="Arial"/>
              </a:rPr>
              <a:t> </a:t>
            </a:r>
            <a:r>
              <a:rPr sz="1400" spc="30" dirty="0">
                <a:solidFill>
                  <a:srgbClr val="415568"/>
                </a:solidFill>
                <a:latin typeface="Arial"/>
                <a:cs typeface="Arial"/>
              </a:rPr>
              <a:t>P</a:t>
            </a:r>
            <a:r>
              <a:rPr lang="en-US" sz="1400" spc="30" dirty="0">
                <a:solidFill>
                  <a:srgbClr val="415568"/>
                </a:solidFill>
                <a:latin typeface="Arial"/>
                <a:cs typeface="Arial"/>
              </a:rPr>
              <a:t>acific Northwest</a:t>
            </a:r>
            <a:endParaRPr sz="1400" dirty="0">
              <a:latin typeface="Arial"/>
              <a:cs typeface="Arial"/>
            </a:endParaRPr>
          </a:p>
        </p:txBody>
      </p:sp>
      <p:grpSp>
        <p:nvGrpSpPr>
          <p:cNvPr id="17" name="object 19">
            <a:extLst>
              <a:ext uri="{FF2B5EF4-FFF2-40B4-BE49-F238E27FC236}">
                <a16:creationId xmlns:a16="http://schemas.microsoft.com/office/drawing/2014/main" id="{922887D2-54BD-F6E1-F9DA-97D308209B8F}"/>
              </a:ext>
            </a:extLst>
          </p:cNvPr>
          <p:cNvGrpSpPr/>
          <p:nvPr/>
        </p:nvGrpSpPr>
        <p:grpSpPr>
          <a:xfrm>
            <a:off x="457200" y="2743200"/>
            <a:ext cx="732790" cy="732790"/>
            <a:chOff x="457200" y="2966298"/>
            <a:chExt cx="732790" cy="732790"/>
          </a:xfrm>
        </p:grpSpPr>
        <p:sp>
          <p:nvSpPr>
            <p:cNvPr id="18" name="object 20">
              <a:extLst>
                <a:ext uri="{FF2B5EF4-FFF2-40B4-BE49-F238E27FC236}">
                  <a16:creationId xmlns:a16="http://schemas.microsoft.com/office/drawing/2014/main" id="{F7DBECC8-9B11-772F-F7AC-7864DF32D81B}"/>
                </a:ext>
              </a:extLst>
            </p:cNvPr>
            <p:cNvSpPr/>
            <p:nvPr/>
          </p:nvSpPr>
          <p:spPr>
            <a:xfrm>
              <a:off x="466725" y="2975823"/>
              <a:ext cx="713740" cy="713740"/>
            </a:xfrm>
            <a:custGeom>
              <a:avLst/>
              <a:gdLst/>
              <a:ahLst/>
              <a:cxnLst/>
              <a:rect l="l" t="t" r="r" b="b"/>
              <a:pathLst>
                <a:path w="713740" h="713739">
                  <a:moveTo>
                    <a:pt x="356616" y="713232"/>
                  </a:moveTo>
                  <a:lnTo>
                    <a:pt x="405006" y="709976"/>
                  </a:lnTo>
                  <a:lnTo>
                    <a:pt x="451417" y="700493"/>
                  </a:lnTo>
                  <a:lnTo>
                    <a:pt x="495426" y="685207"/>
                  </a:lnTo>
                  <a:lnTo>
                    <a:pt x="536606" y="664543"/>
                  </a:lnTo>
                  <a:lnTo>
                    <a:pt x="574532" y="638925"/>
                  </a:lnTo>
                  <a:lnTo>
                    <a:pt x="608780" y="608780"/>
                  </a:lnTo>
                  <a:lnTo>
                    <a:pt x="638925" y="574532"/>
                  </a:lnTo>
                  <a:lnTo>
                    <a:pt x="664543" y="536606"/>
                  </a:lnTo>
                  <a:lnTo>
                    <a:pt x="685207" y="495426"/>
                  </a:lnTo>
                  <a:lnTo>
                    <a:pt x="700493" y="451417"/>
                  </a:lnTo>
                  <a:lnTo>
                    <a:pt x="709976" y="405006"/>
                  </a:lnTo>
                  <a:lnTo>
                    <a:pt x="713232" y="356616"/>
                  </a:lnTo>
                  <a:lnTo>
                    <a:pt x="709976" y="308225"/>
                  </a:lnTo>
                  <a:lnTo>
                    <a:pt x="700493" y="261814"/>
                  </a:lnTo>
                  <a:lnTo>
                    <a:pt x="685207" y="217805"/>
                  </a:lnTo>
                  <a:lnTo>
                    <a:pt x="664543" y="176625"/>
                  </a:lnTo>
                  <a:lnTo>
                    <a:pt x="638925" y="138699"/>
                  </a:lnTo>
                  <a:lnTo>
                    <a:pt x="608780" y="104451"/>
                  </a:lnTo>
                  <a:lnTo>
                    <a:pt x="574532" y="74306"/>
                  </a:lnTo>
                  <a:lnTo>
                    <a:pt x="536606" y="48688"/>
                  </a:lnTo>
                  <a:lnTo>
                    <a:pt x="495426" y="28024"/>
                  </a:lnTo>
                  <a:lnTo>
                    <a:pt x="451417" y="12738"/>
                  </a:lnTo>
                  <a:lnTo>
                    <a:pt x="405006" y="3255"/>
                  </a:lnTo>
                  <a:lnTo>
                    <a:pt x="356616" y="0"/>
                  </a:lnTo>
                  <a:lnTo>
                    <a:pt x="308225" y="3255"/>
                  </a:lnTo>
                  <a:lnTo>
                    <a:pt x="261814" y="12738"/>
                  </a:lnTo>
                  <a:lnTo>
                    <a:pt x="217805" y="28024"/>
                  </a:lnTo>
                  <a:lnTo>
                    <a:pt x="176625" y="48688"/>
                  </a:lnTo>
                  <a:lnTo>
                    <a:pt x="138699" y="74306"/>
                  </a:lnTo>
                  <a:lnTo>
                    <a:pt x="104451" y="104451"/>
                  </a:lnTo>
                  <a:lnTo>
                    <a:pt x="74306" y="138699"/>
                  </a:lnTo>
                  <a:lnTo>
                    <a:pt x="48688" y="176625"/>
                  </a:lnTo>
                  <a:lnTo>
                    <a:pt x="28024" y="217805"/>
                  </a:lnTo>
                  <a:lnTo>
                    <a:pt x="12738" y="261814"/>
                  </a:lnTo>
                  <a:lnTo>
                    <a:pt x="3255" y="308225"/>
                  </a:lnTo>
                  <a:lnTo>
                    <a:pt x="0" y="356616"/>
                  </a:lnTo>
                  <a:lnTo>
                    <a:pt x="3255" y="405006"/>
                  </a:lnTo>
                  <a:lnTo>
                    <a:pt x="12738" y="451417"/>
                  </a:lnTo>
                  <a:lnTo>
                    <a:pt x="28024" y="495426"/>
                  </a:lnTo>
                  <a:lnTo>
                    <a:pt x="48688" y="536606"/>
                  </a:lnTo>
                  <a:lnTo>
                    <a:pt x="74306" y="574532"/>
                  </a:lnTo>
                  <a:lnTo>
                    <a:pt x="104451" y="608780"/>
                  </a:lnTo>
                  <a:lnTo>
                    <a:pt x="138699" y="638925"/>
                  </a:lnTo>
                  <a:lnTo>
                    <a:pt x="176625" y="664543"/>
                  </a:lnTo>
                  <a:lnTo>
                    <a:pt x="217805" y="685207"/>
                  </a:lnTo>
                  <a:lnTo>
                    <a:pt x="261814" y="700493"/>
                  </a:lnTo>
                  <a:lnTo>
                    <a:pt x="308225" y="709976"/>
                  </a:lnTo>
                  <a:lnTo>
                    <a:pt x="356616" y="713232"/>
                  </a:lnTo>
                  <a:close/>
                </a:path>
              </a:pathLst>
            </a:custGeom>
            <a:ln w="19050">
              <a:solidFill>
                <a:srgbClr val="3BA362"/>
              </a:solidFill>
            </a:ln>
          </p:spPr>
          <p:txBody>
            <a:bodyPr wrap="square" lIns="0" tIns="0" rIns="0" bIns="0" rtlCol="0"/>
            <a:lstStyle/>
            <a:p>
              <a:endParaRPr dirty="0"/>
            </a:p>
          </p:txBody>
        </p:sp>
        <p:sp>
          <p:nvSpPr>
            <p:cNvPr id="19" name="object 21">
              <a:extLst>
                <a:ext uri="{FF2B5EF4-FFF2-40B4-BE49-F238E27FC236}">
                  <a16:creationId xmlns:a16="http://schemas.microsoft.com/office/drawing/2014/main" id="{C0D7562D-044F-9552-B977-3D028187CDE5}"/>
                </a:ext>
              </a:extLst>
            </p:cNvPr>
            <p:cNvSpPr/>
            <p:nvPr/>
          </p:nvSpPr>
          <p:spPr>
            <a:xfrm>
              <a:off x="629107" y="3139173"/>
              <a:ext cx="389255" cy="386715"/>
            </a:xfrm>
            <a:custGeom>
              <a:avLst/>
              <a:gdLst/>
              <a:ahLst/>
              <a:cxnLst/>
              <a:rect l="l" t="t" r="r" b="b"/>
              <a:pathLst>
                <a:path w="389255" h="386714">
                  <a:moveTo>
                    <a:pt x="387870" y="382638"/>
                  </a:moveTo>
                  <a:lnTo>
                    <a:pt x="387692" y="372592"/>
                  </a:lnTo>
                  <a:lnTo>
                    <a:pt x="383870" y="369087"/>
                  </a:lnTo>
                  <a:lnTo>
                    <a:pt x="378320" y="368871"/>
                  </a:lnTo>
                  <a:lnTo>
                    <a:pt x="377672" y="368846"/>
                  </a:lnTo>
                  <a:lnTo>
                    <a:pt x="375716" y="368769"/>
                  </a:lnTo>
                  <a:lnTo>
                    <a:pt x="373253" y="368846"/>
                  </a:lnTo>
                  <a:lnTo>
                    <a:pt x="370128" y="368846"/>
                  </a:lnTo>
                  <a:lnTo>
                    <a:pt x="370128" y="368642"/>
                  </a:lnTo>
                  <a:lnTo>
                    <a:pt x="370128" y="140843"/>
                  </a:lnTo>
                  <a:lnTo>
                    <a:pt x="370166" y="133032"/>
                  </a:lnTo>
                  <a:lnTo>
                    <a:pt x="369760" y="126453"/>
                  </a:lnTo>
                  <a:lnTo>
                    <a:pt x="366636" y="123164"/>
                  </a:lnTo>
                  <a:lnTo>
                    <a:pt x="352310" y="123151"/>
                  </a:lnTo>
                  <a:lnTo>
                    <a:pt x="352310" y="140843"/>
                  </a:lnTo>
                  <a:lnTo>
                    <a:pt x="352310" y="368604"/>
                  </a:lnTo>
                  <a:lnTo>
                    <a:pt x="282549" y="368604"/>
                  </a:lnTo>
                  <a:lnTo>
                    <a:pt x="282549" y="140843"/>
                  </a:lnTo>
                  <a:lnTo>
                    <a:pt x="352310" y="140843"/>
                  </a:lnTo>
                  <a:lnTo>
                    <a:pt x="352310" y="123151"/>
                  </a:lnTo>
                  <a:lnTo>
                    <a:pt x="317461" y="123088"/>
                  </a:lnTo>
                  <a:lnTo>
                    <a:pt x="268338" y="123164"/>
                  </a:lnTo>
                  <a:lnTo>
                    <a:pt x="265150" y="126377"/>
                  </a:lnTo>
                  <a:lnTo>
                    <a:pt x="264477" y="133032"/>
                  </a:lnTo>
                  <a:lnTo>
                    <a:pt x="264553" y="368566"/>
                  </a:lnTo>
                  <a:lnTo>
                    <a:pt x="247027" y="368566"/>
                  </a:lnTo>
                  <a:lnTo>
                    <a:pt x="247015" y="193370"/>
                  </a:lnTo>
                  <a:lnTo>
                    <a:pt x="247015" y="178523"/>
                  </a:lnTo>
                  <a:lnTo>
                    <a:pt x="244259" y="175780"/>
                  </a:lnTo>
                  <a:lnTo>
                    <a:pt x="229146" y="175780"/>
                  </a:lnTo>
                  <a:lnTo>
                    <a:pt x="229146" y="193370"/>
                  </a:lnTo>
                  <a:lnTo>
                    <a:pt x="229146" y="368604"/>
                  </a:lnTo>
                  <a:lnTo>
                    <a:pt x="159245" y="368604"/>
                  </a:lnTo>
                  <a:lnTo>
                    <a:pt x="159245" y="193370"/>
                  </a:lnTo>
                  <a:lnTo>
                    <a:pt x="229146" y="193370"/>
                  </a:lnTo>
                  <a:lnTo>
                    <a:pt x="229146" y="175780"/>
                  </a:lnTo>
                  <a:lnTo>
                    <a:pt x="144157" y="175780"/>
                  </a:lnTo>
                  <a:lnTo>
                    <a:pt x="141478" y="178523"/>
                  </a:lnTo>
                  <a:lnTo>
                    <a:pt x="141439" y="368592"/>
                  </a:lnTo>
                  <a:lnTo>
                    <a:pt x="123913" y="368592"/>
                  </a:lnTo>
                  <a:lnTo>
                    <a:pt x="123913" y="246202"/>
                  </a:lnTo>
                  <a:lnTo>
                    <a:pt x="123913" y="231292"/>
                  </a:lnTo>
                  <a:lnTo>
                    <a:pt x="121069" y="228473"/>
                  </a:lnTo>
                  <a:lnTo>
                    <a:pt x="105892" y="228473"/>
                  </a:lnTo>
                  <a:lnTo>
                    <a:pt x="105892" y="246202"/>
                  </a:lnTo>
                  <a:lnTo>
                    <a:pt x="105892" y="368642"/>
                  </a:lnTo>
                  <a:lnTo>
                    <a:pt x="36207" y="368642"/>
                  </a:lnTo>
                  <a:lnTo>
                    <a:pt x="36207" y="246202"/>
                  </a:lnTo>
                  <a:lnTo>
                    <a:pt x="105892" y="246202"/>
                  </a:lnTo>
                  <a:lnTo>
                    <a:pt x="105892" y="228473"/>
                  </a:lnTo>
                  <a:lnTo>
                    <a:pt x="20828" y="228473"/>
                  </a:lnTo>
                  <a:lnTo>
                    <a:pt x="18338" y="230987"/>
                  </a:lnTo>
                  <a:lnTo>
                    <a:pt x="18338" y="368871"/>
                  </a:lnTo>
                  <a:lnTo>
                    <a:pt x="15125" y="368871"/>
                  </a:lnTo>
                  <a:lnTo>
                    <a:pt x="12407" y="368731"/>
                  </a:lnTo>
                  <a:lnTo>
                    <a:pt x="4318" y="369227"/>
                  </a:lnTo>
                  <a:lnTo>
                    <a:pt x="647" y="372910"/>
                  </a:lnTo>
                  <a:lnTo>
                    <a:pt x="711" y="382536"/>
                  </a:lnTo>
                  <a:lnTo>
                    <a:pt x="4406" y="386118"/>
                  </a:lnTo>
                  <a:lnTo>
                    <a:pt x="11023" y="386588"/>
                  </a:lnTo>
                  <a:lnTo>
                    <a:pt x="12255" y="386537"/>
                  </a:lnTo>
                  <a:lnTo>
                    <a:pt x="376110" y="386537"/>
                  </a:lnTo>
                  <a:lnTo>
                    <a:pt x="377075" y="386575"/>
                  </a:lnTo>
                  <a:lnTo>
                    <a:pt x="377939" y="386537"/>
                  </a:lnTo>
                  <a:lnTo>
                    <a:pt x="383933" y="386270"/>
                  </a:lnTo>
                  <a:lnTo>
                    <a:pt x="387870" y="382638"/>
                  </a:lnTo>
                  <a:close/>
                </a:path>
                <a:path w="389255" h="386714">
                  <a:moveTo>
                    <a:pt x="389166" y="4445"/>
                  </a:moveTo>
                  <a:lnTo>
                    <a:pt x="385711" y="0"/>
                  </a:lnTo>
                  <a:lnTo>
                    <a:pt x="307530" y="101"/>
                  </a:lnTo>
                  <a:lnTo>
                    <a:pt x="301955" y="1905"/>
                  </a:lnTo>
                  <a:lnTo>
                    <a:pt x="299935" y="4787"/>
                  </a:lnTo>
                  <a:lnTo>
                    <a:pt x="299834" y="12700"/>
                  </a:lnTo>
                  <a:lnTo>
                    <a:pt x="301828" y="15621"/>
                  </a:lnTo>
                  <a:lnTo>
                    <a:pt x="307327" y="17576"/>
                  </a:lnTo>
                  <a:lnTo>
                    <a:pt x="354609" y="17691"/>
                  </a:lnTo>
                  <a:lnTo>
                    <a:pt x="344665" y="27012"/>
                  </a:lnTo>
                  <a:lnTo>
                    <a:pt x="296303" y="64058"/>
                  </a:lnTo>
                  <a:lnTo>
                    <a:pt x="256578" y="89636"/>
                  </a:lnTo>
                  <a:lnTo>
                    <a:pt x="215328" y="112166"/>
                  </a:lnTo>
                  <a:lnTo>
                    <a:pt x="172542" y="131635"/>
                  </a:lnTo>
                  <a:lnTo>
                    <a:pt x="128219" y="147980"/>
                  </a:lnTo>
                  <a:lnTo>
                    <a:pt x="82346" y="161175"/>
                  </a:lnTo>
                  <a:lnTo>
                    <a:pt x="3225" y="176860"/>
                  </a:lnTo>
                  <a:lnTo>
                    <a:pt x="0" y="180809"/>
                  </a:lnTo>
                  <a:lnTo>
                    <a:pt x="1638" y="190906"/>
                  </a:lnTo>
                  <a:lnTo>
                    <a:pt x="6070" y="194081"/>
                  </a:lnTo>
                  <a:lnTo>
                    <a:pt x="60375" y="184264"/>
                  </a:lnTo>
                  <a:lnTo>
                    <a:pt x="124040" y="167792"/>
                  </a:lnTo>
                  <a:lnTo>
                    <a:pt x="170078" y="151549"/>
                  </a:lnTo>
                  <a:lnTo>
                    <a:pt x="214579" y="132080"/>
                  </a:lnTo>
                  <a:lnTo>
                    <a:pt x="257530" y="109410"/>
                  </a:lnTo>
                  <a:lnTo>
                    <a:pt x="298932" y="83553"/>
                  </a:lnTo>
                  <a:lnTo>
                    <a:pt x="338797" y="54521"/>
                  </a:lnTo>
                  <a:lnTo>
                    <a:pt x="363347" y="34658"/>
                  </a:lnTo>
                  <a:lnTo>
                    <a:pt x="351751" y="81686"/>
                  </a:lnTo>
                  <a:lnTo>
                    <a:pt x="354330" y="86245"/>
                  </a:lnTo>
                  <a:lnTo>
                    <a:pt x="364007" y="88887"/>
                  </a:lnTo>
                  <a:lnTo>
                    <a:pt x="368452" y="86004"/>
                  </a:lnTo>
                  <a:lnTo>
                    <a:pt x="370039" y="80581"/>
                  </a:lnTo>
                  <a:lnTo>
                    <a:pt x="389166" y="4445"/>
                  </a:lnTo>
                  <a:close/>
                </a:path>
              </a:pathLst>
            </a:custGeom>
            <a:solidFill>
              <a:srgbClr val="00AEEF"/>
            </a:solidFill>
          </p:spPr>
          <p:txBody>
            <a:bodyPr wrap="square" lIns="0" tIns="0" rIns="0" bIns="0" rtlCol="0"/>
            <a:lstStyle/>
            <a:p>
              <a:endParaRPr dirty="0"/>
            </a:p>
          </p:txBody>
        </p:sp>
      </p:grpSp>
      <p:sp>
        <p:nvSpPr>
          <p:cNvPr id="20" name="object 22">
            <a:extLst>
              <a:ext uri="{FF2B5EF4-FFF2-40B4-BE49-F238E27FC236}">
                <a16:creationId xmlns:a16="http://schemas.microsoft.com/office/drawing/2014/main" id="{21ECBA5D-D1C0-1D72-5F4A-69B5921716E2}"/>
              </a:ext>
            </a:extLst>
          </p:cNvPr>
          <p:cNvSpPr txBox="1"/>
          <p:nvPr/>
        </p:nvSpPr>
        <p:spPr>
          <a:xfrm>
            <a:off x="1505203" y="1858542"/>
            <a:ext cx="4861560" cy="592150"/>
          </a:xfrm>
          <a:prstGeom prst="rect">
            <a:avLst/>
          </a:prstGeom>
        </p:spPr>
        <p:txBody>
          <a:bodyPr vert="horz" wrap="square" lIns="0" tIns="11430" rIns="0" bIns="0" rtlCol="0">
            <a:spAutoFit/>
          </a:bodyPr>
          <a:lstStyle/>
          <a:p>
            <a:pPr marL="12700" marR="5080">
              <a:lnSpc>
                <a:spcPct val="115399"/>
              </a:lnSpc>
              <a:spcBef>
                <a:spcPts val="90"/>
              </a:spcBef>
            </a:pPr>
            <a:r>
              <a:rPr sz="2000" b="1" dirty="0">
                <a:solidFill>
                  <a:srgbClr val="3BA362"/>
                </a:solidFill>
                <a:latin typeface="Arial"/>
                <a:cs typeface="Arial"/>
              </a:rPr>
              <a:t>Retention</a:t>
            </a:r>
            <a:br>
              <a:rPr lang="en-US" sz="1400" b="1" spc="295" dirty="0">
                <a:solidFill>
                  <a:srgbClr val="3BA362"/>
                </a:solidFill>
                <a:latin typeface="Arial"/>
                <a:cs typeface="Arial"/>
              </a:rPr>
            </a:br>
            <a:r>
              <a:rPr lang="en-US" sz="1400" dirty="0">
                <a:solidFill>
                  <a:srgbClr val="415568"/>
                </a:solidFill>
                <a:latin typeface="Arial"/>
                <a:cs typeface="Arial"/>
              </a:rPr>
              <a:t>C</a:t>
            </a:r>
            <a:r>
              <a:rPr sz="1400" dirty="0">
                <a:solidFill>
                  <a:srgbClr val="415568"/>
                </a:solidFill>
                <a:latin typeface="Arial"/>
                <a:cs typeface="Arial"/>
              </a:rPr>
              <a:t>ustomers</a:t>
            </a:r>
            <a:r>
              <a:rPr sz="1400" spc="300" dirty="0">
                <a:solidFill>
                  <a:srgbClr val="415568"/>
                </a:solidFill>
                <a:latin typeface="Arial"/>
                <a:cs typeface="Arial"/>
              </a:rPr>
              <a:t> </a:t>
            </a:r>
            <a:r>
              <a:rPr sz="1400" dirty="0">
                <a:solidFill>
                  <a:srgbClr val="415568"/>
                </a:solidFill>
                <a:latin typeface="Arial"/>
                <a:cs typeface="Arial"/>
              </a:rPr>
              <a:t>are</a:t>
            </a:r>
            <a:r>
              <a:rPr sz="1400" spc="295" dirty="0">
                <a:solidFill>
                  <a:srgbClr val="415568"/>
                </a:solidFill>
                <a:latin typeface="Arial"/>
                <a:cs typeface="Arial"/>
              </a:rPr>
              <a:t> </a:t>
            </a:r>
            <a:r>
              <a:rPr sz="1400" dirty="0">
                <a:solidFill>
                  <a:srgbClr val="415568"/>
                </a:solidFill>
                <a:latin typeface="Arial"/>
                <a:cs typeface="Arial"/>
              </a:rPr>
              <a:t>coming</a:t>
            </a:r>
            <a:r>
              <a:rPr sz="1400" spc="300" dirty="0">
                <a:solidFill>
                  <a:srgbClr val="415568"/>
                </a:solidFill>
                <a:latin typeface="Arial"/>
                <a:cs typeface="Arial"/>
              </a:rPr>
              <a:t> </a:t>
            </a:r>
            <a:r>
              <a:rPr sz="1400" dirty="0">
                <a:solidFill>
                  <a:srgbClr val="415568"/>
                </a:solidFill>
                <a:latin typeface="Arial"/>
                <a:cs typeface="Arial"/>
              </a:rPr>
              <a:t>back</a:t>
            </a:r>
            <a:r>
              <a:rPr sz="1400" spc="295" dirty="0">
                <a:solidFill>
                  <a:srgbClr val="415568"/>
                </a:solidFill>
                <a:latin typeface="Arial"/>
                <a:cs typeface="Arial"/>
              </a:rPr>
              <a:t> </a:t>
            </a:r>
            <a:r>
              <a:rPr sz="1400" dirty="0">
                <a:solidFill>
                  <a:srgbClr val="415568"/>
                </a:solidFill>
                <a:latin typeface="Arial"/>
                <a:cs typeface="Arial"/>
              </a:rPr>
              <a:t>for</a:t>
            </a:r>
            <a:r>
              <a:rPr sz="1400" spc="300" dirty="0">
                <a:solidFill>
                  <a:srgbClr val="415568"/>
                </a:solidFill>
                <a:latin typeface="Arial"/>
                <a:cs typeface="Arial"/>
              </a:rPr>
              <a:t> </a:t>
            </a:r>
            <a:r>
              <a:rPr sz="1400" dirty="0">
                <a:solidFill>
                  <a:srgbClr val="415568"/>
                </a:solidFill>
                <a:latin typeface="Arial"/>
                <a:cs typeface="Arial"/>
              </a:rPr>
              <a:t>repeat</a:t>
            </a:r>
            <a:r>
              <a:rPr sz="1400" spc="295" dirty="0">
                <a:solidFill>
                  <a:srgbClr val="415568"/>
                </a:solidFill>
                <a:latin typeface="Arial"/>
                <a:cs typeface="Arial"/>
              </a:rPr>
              <a:t> </a:t>
            </a:r>
            <a:r>
              <a:rPr sz="1400" spc="-10" dirty="0">
                <a:solidFill>
                  <a:srgbClr val="415568"/>
                </a:solidFill>
                <a:latin typeface="Arial"/>
                <a:cs typeface="Arial"/>
              </a:rPr>
              <a:t>purchase </a:t>
            </a:r>
            <a:endParaRPr sz="1400" dirty="0">
              <a:latin typeface="Arial"/>
              <a:cs typeface="Arial"/>
            </a:endParaRPr>
          </a:p>
        </p:txBody>
      </p:sp>
      <p:grpSp>
        <p:nvGrpSpPr>
          <p:cNvPr id="21" name="object 23">
            <a:extLst>
              <a:ext uri="{FF2B5EF4-FFF2-40B4-BE49-F238E27FC236}">
                <a16:creationId xmlns:a16="http://schemas.microsoft.com/office/drawing/2014/main" id="{F38B53EA-D3C1-0BBE-6009-8298CDE35AF6}"/>
              </a:ext>
            </a:extLst>
          </p:cNvPr>
          <p:cNvGrpSpPr/>
          <p:nvPr/>
        </p:nvGrpSpPr>
        <p:grpSpPr>
          <a:xfrm>
            <a:off x="457200" y="1752600"/>
            <a:ext cx="732790" cy="732790"/>
            <a:chOff x="457200" y="2028696"/>
            <a:chExt cx="732790" cy="732790"/>
          </a:xfrm>
        </p:grpSpPr>
        <p:sp>
          <p:nvSpPr>
            <p:cNvPr id="22" name="object 24">
              <a:extLst>
                <a:ext uri="{FF2B5EF4-FFF2-40B4-BE49-F238E27FC236}">
                  <a16:creationId xmlns:a16="http://schemas.microsoft.com/office/drawing/2014/main" id="{15FCDC53-9E44-54FA-F97B-4275629B71E8}"/>
                </a:ext>
              </a:extLst>
            </p:cNvPr>
            <p:cNvSpPr/>
            <p:nvPr/>
          </p:nvSpPr>
          <p:spPr>
            <a:xfrm>
              <a:off x="466725" y="2038221"/>
              <a:ext cx="713740" cy="713740"/>
            </a:xfrm>
            <a:custGeom>
              <a:avLst/>
              <a:gdLst/>
              <a:ahLst/>
              <a:cxnLst/>
              <a:rect l="l" t="t" r="r" b="b"/>
              <a:pathLst>
                <a:path w="713740" h="713739">
                  <a:moveTo>
                    <a:pt x="356616" y="713231"/>
                  </a:moveTo>
                  <a:lnTo>
                    <a:pt x="405006" y="709976"/>
                  </a:lnTo>
                  <a:lnTo>
                    <a:pt x="451417" y="700493"/>
                  </a:lnTo>
                  <a:lnTo>
                    <a:pt x="495426" y="685207"/>
                  </a:lnTo>
                  <a:lnTo>
                    <a:pt x="536606" y="664543"/>
                  </a:lnTo>
                  <a:lnTo>
                    <a:pt x="574532" y="638925"/>
                  </a:lnTo>
                  <a:lnTo>
                    <a:pt x="608780" y="608780"/>
                  </a:lnTo>
                  <a:lnTo>
                    <a:pt x="638925" y="574532"/>
                  </a:lnTo>
                  <a:lnTo>
                    <a:pt x="664543" y="536606"/>
                  </a:lnTo>
                  <a:lnTo>
                    <a:pt x="685207" y="495426"/>
                  </a:lnTo>
                  <a:lnTo>
                    <a:pt x="700493" y="451417"/>
                  </a:lnTo>
                  <a:lnTo>
                    <a:pt x="709976" y="405006"/>
                  </a:lnTo>
                  <a:lnTo>
                    <a:pt x="713232" y="356615"/>
                  </a:lnTo>
                  <a:lnTo>
                    <a:pt x="709976" y="308225"/>
                  </a:lnTo>
                  <a:lnTo>
                    <a:pt x="700493" y="261814"/>
                  </a:lnTo>
                  <a:lnTo>
                    <a:pt x="685207" y="217805"/>
                  </a:lnTo>
                  <a:lnTo>
                    <a:pt x="664543" y="176625"/>
                  </a:lnTo>
                  <a:lnTo>
                    <a:pt x="638925" y="138699"/>
                  </a:lnTo>
                  <a:lnTo>
                    <a:pt x="608780" y="104451"/>
                  </a:lnTo>
                  <a:lnTo>
                    <a:pt x="574532" y="74306"/>
                  </a:lnTo>
                  <a:lnTo>
                    <a:pt x="536606" y="48688"/>
                  </a:lnTo>
                  <a:lnTo>
                    <a:pt x="495426" y="28024"/>
                  </a:lnTo>
                  <a:lnTo>
                    <a:pt x="451417" y="12738"/>
                  </a:lnTo>
                  <a:lnTo>
                    <a:pt x="405006" y="3255"/>
                  </a:lnTo>
                  <a:lnTo>
                    <a:pt x="356616" y="0"/>
                  </a:lnTo>
                  <a:lnTo>
                    <a:pt x="308225" y="3255"/>
                  </a:lnTo>
                  <a:lnTo>
                    <a:pt x="261814" y="12738"/>
                  </a:lnTo>
                  <a:lnTo>
                    <a:pt x="217805" y="28024"/>
                  </a:lnTo>
                  <a:lnTo>
                    <a:pt x="176625" y="48688"/>
                  </a:lnTo>
                  <a:lnTo>
                    <a:pt x="138699" y="74306"/>
                  </a:lnTo>
                  <a:lnTo>
                    <a:pt x="104451" y="104451"/>
                  </a:lnTo>
                  <a:lnTo>
                    <a:pt x="74306" y="138699"/>
                  </a:lnTo>
                  <a:lnTo>
                    <a:pt x="48688" y="176625"/>
                  </a:lnTo>
                  <a:lnTo>
                    <a:pt x="28024" y="217805"/>
                  </a:lnTo>
                  <a:lnTo>
                    <a:pt x="12738" y="261814"/>
                  </a:lnTo>
                  <a:lnTo>
                    <a:pt x="3255" y="308225"/>
                  </a:lnTo>
                  <a:lnTo>
                    <a:pt x="0" y="356615"/>
                  </a:lnTo>
                  <a:lnTo>
                    <a:pt x="3255" y="405006"/>
                  </a:lnTo>
                  <a:lnTo>
                    <a:pt x="12738" y="451417"/>
                  </a:lnTo>
                  <a:lnTo>
                    <a:pt x="28024" y="495426"/>
                  </a:lnTo>
                  <a:lnTo>
                    <a:pt x="48688" y="536606"/>
                  </a:lnTo>
                  <a:lnTo>
                    <a:pt x="74306" y="574532"/>
                  </a:lnTo>
                  <a:lnTo>
                    <a:pt x="104451" y="608780"/>
                  </a:lnTo>
                  <a:lnTo>
                    <a:pt x="138699" y="638925"/>
                  </a:lnTo>
                  <a:lnTo>
                    <a:pt x="176625" y="664543"/>
                  </a:lnTo>
                  <a:lnTo>
                    <a:pt x="217805" y="685207"/>
                  </a:lnTo>
                  <a:lnTo>
                    <a:pt x="261814" y="700493"/>
                  </a:lnTo>
                  <a:lnTo>
                    <a:pt x="308225" y="709976"/>
                  </a:lnTo>
                  <a:lnTo>
                    <a:pt x="356616" y="713231"/>
                  </a:lnTo>
                  <a:close/>
                </a:path>
              </a:pathLst>
            </a:custGeom>
            <a:ln w="19050">
              <a:solidFill>
                <a:srgbClr val="3BA362"/>
              </a:solidFill>
            </a:ln>
          </p:spPr>
          <p:txBody>
            <a:bodyPr wrap="square" lIns="0" tIns="0" rIns="0" bIns="0" rtlCol="0"/>
            <a:lstStyle/>
            <a:p>
              <a:endParaRPr dirty="0"/>
            </a:p>
          </p:txBody>
        </p:sp>
        <p:sp>
          <p:nvSpPr>
            <p:cNvPr id="23" name="object 25">
              <a:extLst>
                <a:ext uri="{FF2B5EF4-FFF2-40B4-BE49-F238E27FC236}">
                  <a16:creationId xmlns:a16="http://schemas.microsoft.com/office/drawing/2014/main" id="{50A5F491-F0AE-0EB9-E142-9AECC8D2501E}"/>
                </a:ext>
              </a:extLst>
            </p:cNvPr>
            <p:cNvSpPr/>
            <p:nvPr/>
          </p:nvSpPr>
          <p:spPr>
            <a:xfrm>
              <a:off x="621074" y="2297272"/>
              <a:ext cx="297180" cy="297180"/>
            </a:xfrm>
            <a:custGeom>
              <a:avLst/>
              <a:gdLst/>
              <a:ahLst/>
              <a:cxnLst/>
              <a:rect l="l" t="t" r="r" b="b"/>
              <a:pathLst>
                <a:path w="297180" h="297180">
                  <a:moveTo>
                    <a:pt x="126580" y="0"/>
                  </a:moveTo>
                  <a:lnTo>
                    <a:pt x="37084" y="85509"/>
                  </a:lnTo>
                  <a:lnTo>
                    <a:pt x="9535" y="125915"/>
                  </a:lnTo>
                  <a:lnTo>
                    <a:pt x="1384" y="156248"/>
                  </a:lnTo>
                  <a:lnTo>
                    <a:pt x="115" y="162952"/>
                  </a:lnTo>
                  <a:lnTo>
                    <a:pt x="0" y="183286"/>
                  </a:lnTo>
                  <a:lnTo>
                    <a:pt x="1016" y="189077"/>
                  </a:lnTo>
                  <a:lnTo>
                    <a:pt x="1676" y="194970"/>
                  </a:lnTo>
                  <a:lnTo>
                    <a:pt x="14893" y="232287"/>
                  </a:lnTo>
                  <a:lnTo>
                    <a:pt x="57373" y="277880"/>
                  </a:lnTo>
                  <a:lnTo>
                    <a:pt x="120999" y="297011"/>
                  </a:lnTo>
                  <a:lnTo>
                    <a:pt x="152117" y="294105"/>
                  </a:lnTo>
                  <a:lnTo>
                    <a:pt x="181230" y="282661"/>
                  </a:lnTo>
                  <a:lnTo>
                    <a:pt x="183977" y="280624"/>
                  </a:lnTo>
                  <a:lnTo>
                    <a:pt x="111445" y="280624"/>
                  </a:lnTo>
                  <a:lnTo>
                    <a:pt x="80594" y="271830"/>
                  </a:lnTo>
                  <a:lnTo>
                    <a:pt x="45096" y="247433"/>
                  </a:lnTo>
                  <a:lnTo>
                    <a:pt x="23194" y="213268"/>
                  </a:lnTo>
                  <a:lnTo>
                    <a:pt x="15700" y="173901"/>
                  </a:lnTo>
                  <a:lnTo>
                    <a:pt x="23424" y="133899"/>
                  </a:lnTo>
                  <a:lnTo>
                    <a:pt x="47180" y="97828"/>
                  </a:lnTo>
                  <a:lnTo>
                    <a:pt x="59054" y="85849"/>
                  </a:lnTo>
                  <a:lnTo>
                    <a:pt x="95656" y="49415"/>
                  </a:lnTo>
                  <a:lnTo>
                    <a:pt x="96456" y="48768"/>
                  </a:lnTo>
                  <a:lnTo>
                    <a:pt x="96939" y="48336"/>
                  </a:lnTo>
                  <a:lnTo>
                    <a:pt x="121231" y="48336"/>
                  </a:lnTo>
                  <a:lnTo>
                    <a:pt x="109537" y="36664"/>
                  </a:lnTo>
                  <a:lnTo>
                    <a:pt x="124853" y="21336"/>
                  </a:lnTo>
                  <a:lnTo>
                    <a:pt x="147953" y="21336"/>
                  </a:lnTo>
                  <a:lnTo>
                    <a:pt x="126580" y="0"/>
                  </a:lnTo>
                  <a:close/>
                </a:path>
                <a:path w="297180" h="297180">
                  <a:moveTo>
                    <a:pt x="239099" y="165963"/>
                  </a:moveTo>
                  <a:lnTo>
                    <a:pt x="214528" y="165963"/>
                  </a:lnTo>
                  <a:lnTo>
                    <a:pt x="248818" y="199999"/>
                  </a:lnTo>
                  <a:lnTo>
                    <a:pt x="248615" y="200444"/>
                  </a:lnTo>
                  <a:lnTo>
                    <a:pt x="209379" y="240046"/>
                  </a:lnTo>
                  <a:lnTo>
                    <a:pt x="169376" y="270864"/>
                  </a:lnTo>
                  <a:lnTo>
                    <a:pt x="111445" y="280624"/>
                  </a:lnTo>
                  <a:lnTo>
                    <a:pt x="183977" y="280624"/>
                  </a:lnTo>
                  <a:lnTo>
                    <a:pt x="208064" y="262763"/>
                  </a:lnTo>
                  <a:lnTo>
                    <a:pt x="229386" y="242246"/>
                  </a:lnTo>
                  <a:lnTo>
                    <a:pt x="250369" y="221370"/>
                  </a:lnTo>
                  <a:lnTo>
                    <a:pt x="271202" y="200337"/>
                  </a:lnTo>
                  <a:lnTo>
                    <a:pt x="284004" y="187464"/>
                  </a:lnTo>
                  <a:lnTo>
                    <a:pt x="260667" y="187464"/>
                  </a:lnTo>
                  <a:lnTo>
                    <a:pt x="239099" y="165963"/>
                  </a:lnTo>
                  <a:close/>
                </a:path>
                <a:path w="297180" h="297180">
                  <a:moveTo>
                    <a:pt x="113715" y="218452"/>
                  </a:moveTo>
                  <a:lnTo>
                    <a:pt x="110998" y="220370"/>
                  </a:lnTo>
                  <a:lnTo>
                    <a:pt x="107759" y="229362"/>
                  </a:lnTo>
                  <a:lnTo>
                    <a:pt x="111531" y="234137"/>
                  </a:lnTo>
                  <a:lnTo>
                    <a:pt x="117957" y="234492"/>
                  </a:lnTo>
                  <a:lnTo>
                    <a:pt x="131244" y="233960"/>
                  </a:lnTo>
                  <a:lnTo>
                    <a:pt x="143551" y="230814"/>
                  </a:lnTo>
                  <a:lnTo>
                    <a:pt x="154862" y="225046"/>
                  </a:lnTo>
                  <a:lnTo>
                    <a:pt x="162577" y="218757"/>
                  </a:lnTo>
                  <a:lnTo>
                    <a:pt x="117563" y="218757"/>
                  </a:lnTo>
                  <a:lnTo>
                    <a:pt x="113715" y="218452"/>
                  </a:lnTo>
                  <a:close/>
                </a:path>
                <a:path w="297180" h="297180">
                  <a:moveTo>
                    <a:pt x="245059" y="118275"/>
                  </a:moveTo>
                  <a:lnTo>
                    <a:pt x="241363" y="118313"/>
                  </a:lnTo>
                  <a:lnTo>
                    <a:pt x="177009" y="182484"/>
                  </a:lnTo>
                  <a:lnTo>
                    <a:pt x="157581" y="202120"/>
                  </a:lnTo>
                  <a:lnTo>
                    <a:pt x="148898" y="209688"/>
                  </a:lnTo>
                  <a:lnTo>
                    <a:pt x="139463" y="215163"/>
                  </a:lnTo>
                  <a:lnTo>
                    <a:pt x="129083" y="218276"/>
                  </a:lnTo>
                  <a:lnTo>
                    <a:pt x="117563" y="218757"/>
                  </a:lnTo>
                  <a:lnTo>
                    <a:pt x="162577" y="218757"/>
                  </a:lnTo>
                  <a:lnTo>
                    <a:pt x="165163" y="216649"/>
                  </a:lnTo>
                  <a:lnTo>
                    <a:pt x="181552" y="200337"/>
                  </a:lnTo>
                  <a:lnTo>
                    <a:pt x="213614" y="168224"/>
                  </a:lnTo>
                  <a:lnTo>
                    <a:pt x="214096" y="166712"/>
                  </a:lnTo>
                  <a:lnTo>
                    <a:pt x="214528" y="165963"/>
                  </a:lnTo>
                  <a:lnTo>
                    <a:pt x="239099" y="165963"/>
                  </a:lnTo>
                  <a:lnTo>
                    <a:pt x="228028" y="154927"/>
                  </a:lnTo>
                  <a:lnTo>
                    <a:pt x="242912" y="140068"/>
                  </a:lnTo>
                  <a:lnTo>
                    <a:pt x="266889" y="140068"/>
                  </a:lnTo>
                  <a:lnTo>
                    <a:pt x="245059" y="118275"/>
                  </a:lnTo>
                  <a:close/>
                </a:path>
                <a:path w="297180" h="297180">
                  <a:moveTo>
                    <a:pt x="121231" y="48336"/>
                  </a:moveTo>
                  <a:lnTo>
                    <a:pt x="96939" y="48336"/>
                  </a:lnTo>
                  <a:lnTo>
                    <a:pt x="130390" y="81699"/>
                  </a:lnTo>
                  <a:lnTo>
                    <a:pt x="128651" y="83540"/>
                  </a:lnTo>
                  <a:lnTo>
                    <a:pt x="80162" y="131953"/>
                  </a:lnTo>
                  <a:lnTo>
                    <a:pt x="62715" y="166966"/>
                  </a:lnTo>
                  <a:lnTo>
                    <a:pt x="62471" y="180657"/>
                  </a:lnTo>
                  <a:lnTo>
                    <a:pt x="62750" y="184150"/>
                  </a:lnTo>
                  <a:lnTo>
                    <a:pt x="63944" y="187096"/>
                  </a:lnTo>
                  <a:lnTo>
                    <a:pt x="72796" y="191046"/>
                  </a:lnTo>
                  <a:lnTo>
                    <a:pt x="79082" y="186702"/>
                  </a:lnTo>
                  <a:lnTo>
                    <a:pt x="78439" y="180657"/>
                  </a:lnTo>
                  <a:lnTo>
                    <a:pt x="78556" y="168224"/>
                  </a:lnTo>
                  <a:lnTo>
                    <a:pt x="81064" y="158676"/>
                  </a:lnTo>
                  <a:lnTo>
                    <a:pt x="86048" y="149509"/>
                  </a:lnTo>
                  <a:lnTo>
                    <a:pt x="93205" y="141097"/>
                  </a:lnTo>
                  <a:lnTo>
                    <a:pt x="116228" y="118275"/>
                  </a:lnTo>
                  <a:lnTo>
                    <a:pt x="136723" y="97828"/>
                  </a:lnTo>
                  <a:lnTo>
                    <a:pt x="165441" y="69113"/>
                  </a:lnTo>
                  <a:lnTo>
                    <a:pt x="142049" y="69113"/>
                  </a:lnTo>
                  <a:lnTo>
                    <a:pt x="121231" y="48336"/>
                  </a:lnTo>
                  <a:close/>
                </a:path>
                <a:path w="297180" h="297180">
                  <a:moveTo>
                    <a:pt x="266889" y="140068"/>
                  </a:moveTo>
                  <a:lnTo>
                    <a:pt x="242912" y="140068"/>
                  </a:lnTo>
                  <a:lnTo>
                    <a:pt x="275653" y="172669"/>
                  </a:lnTo>
                  <a:lnTo>
                    <a:pt x="260667" y="187464"/>
                  </a:lnTo>
                  <a:lnTo>
                    <a:pt x="284004" y="187464"/>
                  </a:lnTo>
                  <a:lnTo>
                    <a:pt x="297154" y="174282"/>
                  </a:lnTo>
                  <a:lnTo>
                    <a:pt x="297141" y="170268"/>
                  </a:lnTo>
                  <a:lnTo>
                    <a:pt x="266889" y="140068"/>
                  </a:lnTo>
                  <a:close/>
                </a:path>
                <a:path w="297180" h="297180">
                  <a:moveTo>
                    <a:pt x="147953" y="21336"/>
                  </a:moveTo>
                  <a:lnTo>
                    <a:pt x="124853" y="21336"/>
                  </a:lnTo>
                  <a:lnTo>
                    <a:pt x="157302" y="53924"/>
                  </a:lnTo>
                  <a:lnTo>
                    <a:pt x="142049" y="69113"/>
                  </a:lnTo>
                  <a:lnTo>
                    <a:pt x="165441" y="69113"/>
                  </a:lnTo>
                  <a:lnTo>
                    <a:pt x="178816" y="55740"/>
                  </a:lnTo>
                  <a:lnTo>
                    <a:pt x="178790" y="52120"/>
                  </a:lnTo>
                  <a:lnTo>
                    <a:pt x="147953" y="21336"/>
                  </a:lnTo>
                  <a:close/>
                </a:path>
              </a:pathLst>
            </a:custGeom>
            <a:solidFill>
              <a:srgbClr val="00AEEF"/>
            </a:solidFill>
          </p:spPr>
          <p:txBody>
            <a:bodyPr wrap="square" lIns="0" tIns="0" rIns="0" bIns="0" rtlCol="0"/>
            <a:lstStyle/>
            <a:p>
              <a:endParaRPr dirty="0"/>
            </a:p>
          </p:txBody>
        </p:sp>
        <p:pic>
          <p:nvPicPr>
            <p:cNvPr id="25" name="object 26">
              <a:extLst>
                <a:ext uri="{FF2B5EF4-FFF2-40B4-BE49-F238E27FC236}">
                  <a16:creationId xmlns:a16="http://schemas.microsoft.com/office/drawing/2014/main" id="{4277F7DC-01DB-8CCB-A007-D1A4D6FE76F2}"/>
                </a:ext>
              </a:extLst>
            </p:cNvPr>
            <p:cNvPicPr/>
            <p:nvPr/>
          </p:nvPicPr>
          <p:blipFill>
            <a:blip r:embed="rId9" cstate="print"/>
            <a:stretch>
              <a:fillRect/>
            </a:stretch>
          </p:blipFill>
          <p:spPr>
            <a:xfrm>
              <a:off x="771587" y="2195695"/>
              <a:ext cx="253985" cy="247874"/>
            </a:xfrm>
            <a:prstGeom prst="rect">
              <a:avLst/>
            </a:prstGeom>
          </p:spPr>
        </p:pic>
      </p:grpSp>
      <p:sp>
        <p:nvSpPr>
          <p:cNvPr id="26" name="object 8">
            <a:extLst>
              <a:ext uri="{FF2B5EF4-FFF2-40B4-BE49-F238E27FC236}">
                <a16:creationId xmlns:a16="http://schemas.microsoft.com/office/drawing/2014/main" id="{4BFC6C4A-B879-0E97-5132-AC4421D7E65B}"/>
              </a:ext>
            </a:extLst>
          </p:cNvPr>
          <p:cNvSpPr txBox="1"/>
          <p:nvPr/>
        </p:nvSpPr>
        <p:spPr>
          <a:xfrm>
            <a:off x="1505126" y="4875090"/>
            <a:ext cx="4590873" cy="839910"/>
          </a:xfrm>
          <a:prstGeom prst="rect">
            <a:avLst/>
          </a:prstGeom>
        </p:spPr>
        <p:txBody>
          <a:bodyPr vert="horz" wrap="square" lIns="0" tIns="11430" rIns="0" bIns="0" rtlCol="0">
            <a:spAutoFit/>
          </a:bodyPr>
          <a:lstStyle/>
          <a:p>
            <a:pPr marL="12700" marR="5080">
              <a:lnSpc>
                <a:spcPct val="115399"/>
              </a:lnSpc>
            </a:pPr>
            <a:r>
              <a:rPr sz="2000" b="1" dirty="0">
                <a:solidFill>
                  <a:srgbClr val="3BA362"/>
                </a:solidFill>
                <a:latin typeface="Arial"/>
                <a:cs typeface="Arial"/>
              </a:rPr>
              <a:t>New</a:t>
            </a:r>
            <a:r>
              <a:rPr sz="2000" b="1" spc="285" dirty="0">
                <a:solidFill>
                  <a:srgbClr val="3BA362"/>
                </a:solidFill>
                <a:latin typeface="Arial"/>
                <a:cs typeface="Arial"/>
              </a:rPr>
              <a:t> </a:t>
            </a:r>
            <a:r>
              <a:rPr sz="2000" b="1" dirty="0">
                <a:solidFill>
                  <a:srgbClr val="3BA362"/>
                </a:solidFill>
                <a:latin typeface="Arial"/>
                <a:cs typeface="Arial"/>
              </a:rPr>
              <a:t>Applications</a:t>
            </a:r>
            <a:br>
              <a:rPr lang="en-US" sz="1400" spc="360" dirty="0">
                <a:solidFill>
                  <a:srgbClr val="415568"/>
                </a:solidFill>
                <a:latin typeface="Arial"/>
                <a:cs typeface="Arial"/>
              </a:rPr>
            </a:br>
            <a:r>
              <a:rPr sz="1400" spc="50" dirty="0">
                <a:solidFill>
                  <a:srgbClr val="415568"/>
                </a:solidFill>
                <a:latin typeface="Arial"/>
                <a:cs typeface="Arial"/>
              </a:rPr>
              <a:t>Foliar/Soil-</a:t>
            </a:r>
            <a:r>
              <a:rPr sz="1400" dirty="0">
                <a:solidFill>
                  <a:srgbClr val="415568"/>
                </a:solidFill>
                <a:latin typeface="Arial"/>
                <a:cs typeface="Arial"/>
              </a:rPr>
              <a:t>applied;</a:t>
            </a:r>
            <a:r>
              <a:rPr sz="1400" spc="375" dirty="0">
                <a:solidFill>
                  <a:srgbClr val="415568"/>
                </a:solidFill>
                <a:latin typeface="Arial"/>
                <a:cs typeface="Arial"/>
              </a:rPr>
              <a:t> </a:t>
            </a:r>
            <a:r>
              <a:rPr sz="1400" dirty="0">
                <a:solidFill>
                  <a:srgbClr val="415568"/>
                </a:solidFill>
                <a:latin typeface="Arial"/>
                <a:cs typeface="Arial"/>
              </a:rPr>
              <a:t>targeting</a:t>
            </a:r>
            <a:r>
              <a:rPr sz="1400" spc="370" dirty="0">
                <a:solidFill>
                  <a:srgbClr val="415568"/>
                </a:solidFill>
                <a:latin typeface="Arial"/>
                <a:cs typeface="Arial"/>
              </a:rPr>
              <a:t> </a:t>
            </a:r>
            <a:r>
              <a:rPr sz="1400" dirty="0">
                <a:solidFill>
                  <a:srgbClr val="415568"/>
                </a:solidFill>
                <a:latin typeface="Arial"/>
                <a:cs typeface="Arial"/>
              </a:rPr>
              <a:t>first</a:t>
            </a:r>
            <a:r>
              <a:rPr sz="1400" spc="370" dirty="0">
                <a:solidFill>
                  <a:srgbClr val="415568"/>
                </a:solidFill>
                <a:latin typeface="Arial"/>
                <a:cs typeface="Arial"/>
              </a:rPr>
              <a:t> </a:t>
            </a:r>
            <a:r>
              <a:rPr sz="1400" spc="-10" dirty="0">
                <a:solidFill>
                  <a:srgbClr val="415568"/>
                </a:solidFill>
                <a:latin typeface="Arial"/>
                <a:cs typeface="Arial"/>
              </a:rPr>
              <a:t>revenue </a:t>
            </a:r>
            <a:r>
              <a:rPr sz="1400" dirty="0">
                <a:solidFill>
                  <a:srgbClr val="415568"/>
                </a:solidFill>
                <a:latin typeface="Arial"/>
                <a:cs typeface="Arial"/>
              </a:rPr>
              <a:t>into</a:t>
            </a:r>
            <a:r>
              <a:rPr sz="1400" spc="250" dirty="0">
                <a:solidFill>
                  <a:srgbClr val="415568"/>
                </a:solidFill>
                <a:latin typeface="Arial"/>
                <a:cs typeface="Arial"/>
              </a:rPr>
              <a:t> </a:t>
            </a:r>
            <a:r>
              <a:rPr sz="1400" dirty="0">
                <a:solidFill>
                  <a:srgbClr val="415568"/>
                </a:solidFill>
                <a:latin typeface="Arial"/>
                <a:cs typeface="Arial"/>
              </a:rPr>
              <a:t>this</a:t>
            </a:r>
            <a:r>
              <a:rPr sz="1400" spc="254" dirty="0">
                <a:solidFill>
                  <a:srgbClr val="415568"/>
                </a:solidFill>
                <a:latin typeface="Arial"/>
                <a:cs typeface="Arial"/>
              </a:rPr>
              <a:t> </a:t>
            </a:r>
            <a:r>
              <a:rPr sz="1400" dirty="0">
                <a:solidFill>
                  <a:srgbClr val="415568"/>
                </a:solidFill>
                <a:latin typeface="Arial"/>
                <a:cs typeface="Arial"/>
              </a:rPr>
              <a:t>market</a:t>
            </a:r>
            <a:r>
              <a:rPr sz="1400" spc="254" dirty="0">
                <a:solidFill>
                  <a:srgbClr val="415568"/>
                </a:solidFill>
                <a:latin typeface="Arial"/>
                <a:cs typeface="Arial"/>
              </a:rPr>
              <a:t> </a:t>
            </a:r>
            <a:r>
              <a:rPr sz="1400" dirty="0">
                <a:solidFill>
                  <a:srgbClr val="415568"/>
                </a:solidFill>
                <a:latin typeface="Arial"/>
                <a:cs typeface="Arial"/>
              </a:rPr>
              <a:t>in</a:t>
            </a:r>
            <a:r>
              <a:rPr sz="1400" spc="254" dirty="0">
                <a:solidFill>
                  <a:srgbClr val="415568"/>
                </a:solidFill>
                <a:latin typeface="Arial"/>
                <a:cs typeface="Arial"/>
              </a:rPr>
              <a:t> </a:t>
            </a:r>
            <a:r>
              <a:rPr sz="1400" dirty="0">
                <a:solidFill>
                  <a:srgbClr val="415568"/>
                </a:solidFill>
                <a:latin typeface="Arial"/>
                <a:cs typeface="Arial"/>
              </a:rPr>
              <a:t>2023</a:t>
            </a:r>
            <a:r>
              <a:rPr sz="1400" spc="254" dirty="0">
                <a:solidFill>
                  <a:srgbClr val="415568"/>
                </a:solidFill>
                <a:latin typeface="Arial"/>
                <a:cs typeface="Arial"/>
              </a:rPr>
              <a:t> </a:t>
            </a:r>
            <a:r>
              <a:rPr sz="1400" dirty="0">
                <a:solidFill>
                  <a:srgbClr val="415568"/>
                </a:solidFill>
                <a:latin typeface="Arial"/>
                <a:cs typeface="Arial"/>
              </a:rPr>
              <a:t>season</a:t>
            </a:r>
            <a:r>
              <a:rPr sz="1400" spc="250" dirty="0">
                <a:solidFill>
                  <a:srgbClr val="415568"/>
                </a:solidFill>
                <a:latin typeface="Arial"/>
                <a:cs typeface="Arial"/>
              </a:rPr>
              <a:t> </a:t>
            </a:r>
            <a:r>
              <a:rPr sz="1400" spc="45" dirty="0">
                <a:solidFill>
                  <a:srgbClr val="415568"/>
                </a:solidFill>
                <a:latin typeface="Arial"/>
                <a:cs typeface="Arial"/>
              </a:rPr>
              <a:t>through</a:t>
            </a:r>
            <a:r>
              <a:rPr sz="1400" spc="254" dirty="0">
                <a:solidFill>
                  <a:srgbClr val="415568"/>
                </a:solidFill>
                <a:latin typeface="Arial"/>
                <a:cs typeface="Arial"/>
              </a:rPr>
              <a:t> </a:t>
            </a:r>
            <a:r>
              <a:rPr sz="1400" dirty="0">
                <a:solidFill>
                  <a:srgbClr val="415568"/>
                </a:solidFill>
                <a:latin typeface="Arial"/>
                <a:cs typeface="Arial"/>
              </a:rPr>
              <a:t>BioSafe</a:t>
            </a:r>
            <a:r>
              <a:rPr sz="1400" spc="254" dirty="0">
                <a:solidFill>
                  <a:srgbClr val="415568"/>
                </a:solidFill>
                <a:latin typeface="Arial"/>
                <a:cs typeface="Arial"/>
              </a:rPr>
              <a:t> </a:t>
            </a:r>
            <a:r>
              <a:rPr sz="1400" spc="-10" dirty="0">
                <a:solidFill>
                  <a:srgbClr val="415568"/>
                </a:solidFill>
                <a:latin typeface="Arial"/>
                <a:cs typeface="Arial"/>
              </a:rPr>
              <a:t>partnership</a:t>
            </a:r>
            <a:endParaRPr sz="1400" dirty="0">
              <a:latin typeface="Arial"/>
              <a:cs typeface="Arial"/>
            </a:endParaRPr>
          </a:p>
        </p:txBody>
      </p:sp>
      <p:pic>
        <p:nvPicPr>
          <p:cNvPr id="27" name="Picture 26">
            <a:extLst>
              <a:ext uri="{FF2B5EF4-FFF2-40B4-BE49-F238E27FC236}">
                <a16:creationId xmlns:a16="http://schemas.microsoft.com/office/drawing/2014/main" id="{B593E1B3-ADA7-132A-C570-F7B7801E25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61646" y="5070857"/>
            <a:ext cx="1701440" cy="1276080"/>
          </a:xfrm>
          <a:prstGeom prst="rect">
            <a:avLst/>
          </a:prstGeom>
        </p:spPr>
      </p:pic>
      <p:pic>
        <p:nvPicPr>
          <p:cNvPr id="28" name="Picture 27">
            <a:extLst>
              <a:ext uri="{FF2B5EF4-FFF2-40B4-BE49-F238E27FC236}">
                <a16:creationId xmlns:a16="http://schemas.microsoft.com/office/drawing/2014/main" id="{063F9A41-A4F9-9E88-366A-1F982ED641F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667" r="16667"/>
          <a:stretch/>
        </p:blipFill>
        <p:spPr>
          <a:xfrm>
            <a:off x="10423099" y="926052"/>
            <a:ext cx="1490840" cy="2236260"/>
          </a:xfrm>
          <a:prstGeom prst="rect">
            <a:avLst/>
          </a:prstGeom>
        </p:spPr>
      </p:pic>
      <p:pic>
        <p:nvPicPr>
          <p:cNvPr id="29" name="Picture 28">
            <a:extLst>
              <a:ext uri="{FF2B5EF4-FFF2-40B4-BE49-F238E27FC236}">
                <a16:creationId xmlns:a16="http://schemas.microsoft.com/office/drawing/2014/main" id="{2CB73941-0D21-70B1-6827-A0343E61E5B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t="34227" r="-329"/>
          <a:stretch/>
        </p:blipFill>
        <p:spPr>
          <a:xfrm>
            <a:off x="7326557" y="1673653"/>
            <a:ext cx="3011155" cy="1480532"/>
          </a:xfrm>
          <a:prstGeom prst="rect">
            <a:avLst/>
          </a:prstGeom>
        </p:spPr>
      </p:pic>
      <p:pic>
        <p:nvPicPr>
          <p:cNvPr id="31" name="Picture 30">
            <a:extLst>
              <a:ext uri="{FF2B5EF4-FFF2-40B4-BE49-F238E27FC236}">
                <a16:creationId xmlns:a16="http://schemas.microsoft.com/office/drawing/2014/main" id="{BFCE2075-2EBB-4F53-0B20-221D452E48B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849" t="27100" r="12971" b="9074"/>
          <a:stretch/>
        </p:blipFill>
        <p:spPr>
          <a:xfrm>
            <a:off x="9954842" y="5070857"/>
            <a:ext cx="1532696" cy="963111"/>
          </a:xfrm>
          <a:prstGeom prst="rect">
            <a:avLst/>
          </a:prstGeom>
        </p:spPr>
      </p:pic>
    </p:spTree>
    <p:extLst>
      <p:ext uri="{BB962C8B-B14F-4D97-AF65-F5344CB8AC3E}">
        <p14:creationId xmlns:p14="http://schemas.microsoft.com/office/powerpoint/2010/main" val="26258552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4019" y="1824995"/>
            <a:ext cx="220979" cy="446405"/>
          </a:xfrm>
          <a:prstGeom prst="rect">
            <a:avLst/>
          </a:prstGeom>
        </p:spPr>
        <p:txBody>
          <a:bodyPr vert="horz" wrap="square" lIns="0" tIns="13970" rIns="0" bIns="0" rtlCol="0">
            <a:spAutoFit/>
          </a:bodyPr>
          <a:lstStyle/>
          <a:p>
            <a:pPr marL="12700">
              <a:lnSpc>
                <a:spcPct val="100000"/>
              </a:lnSpc>
              <a:spcBef>
                <a:spcPts val="110"/>
              </a:spcBef>
            </a:pPr>
            <a:r>
              <a:rPr sz="2750" b="1" spc="5" dirty="0">
                <a:solidFill>
                  <a:srgbClr val="3BA362"/>
                </a:solidFill>
                <a:latin typeface="Arial"/>
                <a:cs typeface="Arial"/>
              </a:rPr>
              <a:t>1</a:t>
            </a:r>
            <a:endParaRPr sz="2750" dirty="0">
              <a:latin typeface="Arial"/>
              <a:cs typeface="Arial"/>
            </a:endParaRPr>
          </a:p>
        </p:txBody>
      </p:sp>
      <p:sp>
        <p:nvSpPr>
          <p:cNvPr id="3" name="object 3"/>
          <p:cNvSpPr/>
          <p:nvPr/>
        </p:nvSpPr>
        <p:spPr>
          <a:xfrm>
            <a:off x="683016" y="1770813"/>
            <a:ext cx="582930" cy="582930"/>
          </a:xfrm>
          <a:custGeom>
            <a:avLst/>
            <a:gdLst/>
            <a:ahLst/>
            <a:cxnLst/>
            <a:rect l="l" t="t" r="r" b="b"/>
            <a:pathLst>
              <a:path w="582930" h="582930">
                <a:moveTo>
                  <a:pt x="291249" y="582510"/>
                </a:moveTo>
                <a:lnTo>
                  <a:pt x="338492" y="578698"/>
                </a:lnTo>
                <a:lnTo>
                  <a:pt x="383308" y="567662"/>
                </a:lnTo>
                <a:lnTo>
                  <a:pt x="425097" y="550000"/>
                </a:lnTo>
                <a:lnTo>
                  <a:pt x="463259" y="526313"/>
                </a:lnTo>
                <a:lnTo>
                  <a:pt x="497195" y="497201"/>
                </a:lnTo>
                <a:lnTo>
                  <a:pt x="526305" y="463263"/>
                </a:lnTo>
                <a:lnTo>
                  <a:pt x="549990" y="425100"/>
                </a:lnTo>
                <a:lnTo>
                  <a:pt x="567650" y="383309"/>
                </a:lnTo>
                <a:lnTo>
                  <a:pt x="578686" y="338492"/>
                </a:lnTo>
                <a:lnTo>
                  <a:pt x="582498" y="291249"/>
                </a:lnTo>
                <a:lnTo>
                  <a:pt x="578686" y="244005"/>
                </a:lnTo>
                <a:lnTo>
                  <a:pt x="567650" y="199189"/>
                </a:lnTo>
                <a:lnTo>
                  <a:pt x="549990" y="157400"/>
                </a:lnTo>
                <a:lnTo>
                  <a:pt x="526305" y="119238"/>
                </a:lnTo>
                <a:lnTo>
                  <a:pt x="497195" y="85302"/>
                </a:lnTo>
                <a:lnTo>
                  <a:pt x="463259" y="56192"/>
                </a:lnTo>
                <a:lnTo>
                  <a:pt x="425097" y="32507"/>
                </a:lnTo>
                <a:lnTo>
                  <a:pt x="383308" y="14847"/>
                </a:lnTo>
                <a:lnTo>
                  <a:pt x="338492" y="3811"/>
                </a:lnTo>
                <a:lnTo>
                  <a:pt x="291249" y="0"/>
                </a:lnTo>
                <a:lnTo>
                  <a:pt x="244005" y="3811"/>
                </a:lnTo>
                <a:lnTo>
                  <a:pt x="199189" y="14847"/>
                </a:lnTo>
                <a:lnTo>
                  <a:pt x="157400" y="32507"/>
                </a:lnTo>
                <a:lnTo>
                  <a:pt x="119238" y="56192"/>
                </a:lnTo>
                <a:lnTo>
                  <a:pt x="85302" y="85302"/>
                </a:lnTo>
                <a:lnTo>
                  <a:pt x="56192" y="119238"/>
                </a:lnTo>
                <a:lnTo>
                  <a:pt x="32507" y="157400"/>
                </a:lnTo>
                <a:lnTo>
                  <a:pt x="14847" y="199189"/>
                </a:lnTo>
                <a:lnTo>
                  <a:pt x="3811" y="244005"/>
                </a:lnTo>
                <a:lnTo>
                  <a:pt x="0" y="291249"/>
                </a:lnTo>
                <a:lnTo>
                  <a:pt x="3811" y="338492"/>
                </a:lnTo>
                <a:lnTo>
                  <a:pt x="14847" y="383309"/>
                </a:lnTo>
                <a:lnTo>
                  <a:pt x="32507" y="425100"/>
                </a:lnTo>
                <a:lnTo>
                  <a:pt x="56192" y="463263"/>
                </a:lnTo>
                <a:lnTo>
                  <a:pt x="85302" y="497201"/>
                </a:lnTo>
                <a:lnTo>
                  <a:pt x="119238" y="526313"/>
                </a:lnTo>
                <a:lnTo>
                  <a:pt x="157400" y="550000"/>
                </a:lnTo>
                <a:lnTo>
                  <a:pt x="199189" y="567662"/>
                </a:lnTo>
                <a:lnTo>
                  <a:pt x="244005" y="578698"/>
                </a:lnTo>
                <a:lnTo>
                  <a:pt x="291249" y="582510"/>
                </a:lnTo>
                <a:close/>
              </a:path>
            </a:pathLst>
          </a:custGeom>
          <a:ln w="22631">
            <a:solidFill>
              <a:srgbClr val="3BA362"/>
            </a:solidFill>
          </a:ln>
        </p:spPr>
        <p:txBody>
          <a:bodyPr wrap="square" lIns="0" tIns="0" rIns="0" bIns="0" rtlCol="0"/>
          <a:lstStyle/>
          <a:p>
            <a:endParaRPr dirty="0"/>
          </a:p>
        </p:txBody>
      </p:sp>
      <p:sp>
        <p:nvSpPr>
          <p:cNvPr id="4" name="object 4"/>
          <p:cNvSpPr txBox="1"/>
          <p:nvPr/>
        </p:nvSpPr>
        <p:spPr>
          <a:xfrm>
            <a:off x="1424840" y="1793899"/>
            <a:ext cx="1845945" cy="514984"/>
          </a:xfrm>
          <a:prstGeom prst="rect">
            <a:avLst/>
          </a:prstGeom>
        </p:spPr>
        <p:txBody>
          <a:bodyPr vert="horz" wrap="square" lIns="0" tIns="13970" rIns="0" bIns="0" rtlCol="0">
            <a:spAutoFit/>
          </a:bodyPr>
          <a:lstStyle/>
          <a:p>
            <a:pPr marL="12700" marR="5080">
              <a:lnSpc>
                <a:spcPct val="100000"/>
              </a:lnSpc>
              <a:spcBef>
                <a:spcPts val="110"/>
              </a:spcBef>
            </a:pPr>
            <a:r>
              <a:rPr sz="1600" b="1" dirty="0">
                <a:solidFill>
                  <a:srgbClr val="3BA362"/>
                </a:solidFill>
                <a:latin typeface="Arial"/>
                <a:cs typeface="Arial"/>
              </a:rPr>
              <a:t>Commercialization  in </a:t>
            </a:r>
            <a:r>
              <a:rPr sz="1600" b="1" spc="5" dirty="0">
                <a:solidFill>
                  <a:srgbClr val="3BA362"/>
                </a:solidFill>
                <a:latin typeface="Arial"/>
                <a:cs typeface="Arial"/>
              </a:rPr>
              <a:t>the</a:t>
            </a:r>
            <a:r>
              <a:rPr sz="1600" b="1" spc="-10" dirty="0">
                <a:solidFill>
                  <a:srgbClr val="3BA362"/>
                </a:solidFill>
                <a:latin typeface="Arial"/>
                <a:cs typeface="Arial"/>
              </a:rPr>
              <a:t> </a:t>
            </a:r>
            <a:r>
              <a:rPr sz="1600" b="1" spc="-5" dirty="0">
                <a:solidFill>
                  <a:srgbClr val="3BA362"/>
                </a:solidFill>
                <a:latin typeface="Arial"/>
                <a:cs typeface="Arial"/>
              </a:rPr>
              <a:t>US</a:t>
            </a:r>
            <a:endParaRPr sz="1600" dirty="0">
              <a:latin typeface="Arial"/>
              <a:cs typeface="Arial"/>
            </a:endParaRPr>
          </a:p>
        </p:txBody>
      </p:sp>
      <p:sp>
        <p:nvSpPr>
          <p:cNvPr id="5" name="object 5"/>
          <p:cNvSpPr/>
          <p:nvPr/>
        </p:nvSpPr>
        <p:spPr>
          <a:xfrm>
            <a:off x="5369667" y="1776758"/>
            <a:ext cx="72390" cy="570865"/>
          </a:xfrm>
          <a:custGeom>
            <a:avLst/>
            <a:gdLst/>
            <a:ahLst/>
            <a:cxnLst/>
            <a:rect l="l" t="t" r="r" b="b"/>
            <a:pathLst>
              <a:path w="72389" h="570864">
                <a:moveTo>
                  <a:pt x="0" y="0"/>
                </a:moveTo>
                <a:lnTo>
                  <a:pt x="0" y="164490"/>
                </a:lnTo>
                <a:lnTo>
                  <a:pt x="72174" y="283997"/>
                </a:lnTo>
                <a:lnTo>
                  <a:pt x="0" y="401637"/>
                </a:lnTo>
                <a:lnTo>
                  <a:pt x="0" y="570611"/>
                </a:lnTo>
              </a:path>
            </a:pathLst>
          </a:custGeom>
          <a:ln w="22631">
            <a:solidFill>
              <a:srgbClr val="00AEEF"/>
            </a:solidFill>
          </a:ln>
        </p:spPr>
        <p:txBody>
          <a:bodyPr wrap="square" lIns="0" tIns="0" rIns="0" bIns="0" rtlCol="0"/>
          <a:lstStyle/>
          <a:p>
            <a:endParaRPr dirty="0"/>
          </a:p>
        </p:txBody>
      </p:sp>
      <p:sp>
        <p:nvSpPr>
          <p:cNvPr id="6" name="object 6"/>
          <p:cNvSpPr txBox="1"/>
          <p:nvPr/>
        </p:nvSpPr>
        <p:spPr>
          <a:xfrm>
            <a:off x="864019" y="3231763"/>
            <a:ext cx="220979" cy="446405"/>
          </a:xfrm>
          <a:prstGeom prst="rect">
            <a:avLst/>
          </a:prstGeom>
        </p:spPr>
        <p:txBody>
          <a:bodyPr vert="horz" wrap="square" lIns="0" tIns="13970" rIns="0" bIns="0" rtlCol="0">
            <a:spAutoFit/>
          </a:bodyPr>
          <a:lstStyle/>
          <a:p>
            <a:pPr marL="12700">
              <a:lnSpc>
                <a:spcPct val="100000"/>
              </a:lnSpc>
              <a:spcBef>
                <a:spcPts val="110"/>
              </a:spcBef>
            </a:pPr>
            <a:r>
              <a:rPr sz="2750" b="1" spc="5" dirty="0">
                <a:solidFill>
                  <a:srgbClr val="3BA362"/>
                </a:solidFill>
                <a:latin typeface="Arial"/>
                <a:cs typeface="Arial"/>
              </a:rPr>
              <a:t>2</a:t>
            </a:r>
            <a:endParaRPr sz="2750" dirty="0">
              <a:latin typeface="Arial"/>
              <a:cs typeface="Arial"/>
            </a:endParaRPr>
          </a:p>
        </p:txBody>
      </p:sp>
      <p:sp>
        <p:nvSpPr>
          <p:cNvPr id="7" name="object 7"/>
          <p:cNvSpPr/>
          <p:nvPr/>
        </p:nvSpPr>
        <p:spPr>
          <a:xfrm>
            <a:off x="683016" y="3177579"/>
            <a:ext cx="582930" cy="582930"/>
          </a:xfrm>
          <a:custGeom>
            <a:avLst/>
            <a:gdLst/>
            <a:ahLst/>
            <a:cxnLst/>
            <a:rect l="l" t="t" r="r" b="b"/>
            <a:pathLst>
              <a:path w="582930" h="582929">
                <a:moveTo>
                  <a:pt x="291249" y="582510"/>
                </a:moveTo>
                <a:lnTo>
                  <a:pt x="338492" y="578698"/>
                </a:lnTo>
                <a:lnTo>
                  <a:pt x="383308" y="567662"/>
                </a:lnTo>
                <a:lnTo>
                  <a:pt x="425097" y="550000"/>
                </a:lnTo>
                <a:lnTo>
                  <a:pt x="463259" y="526313"/>
                </a:lnTo>
                <a:lnTo>
                  <a:pt x="497195" y="497201"/>
                </a:lnTo>
                <a:lnTo>
                  <a:pt x="526305" y="463263"/>
                </a:lnTo>
                <a:lnTo>
                  <a:pt x="549990" y="425100"/>
                </a:lnTo>
                <a:lnTo>
                  <a:pt x="567650" y="383309"/>
                </a:lnTo>
                <a:lnTo>
                  <a:pt x="578686" y="338492"/>
                </a:lnTo>
                <a:lnTo>
                  <a:pt x="582498" y="291249"/>
                </a:lnTo>
                <a:lnTo>
                  <a:pt x="578686" y="244005"/>
                </a:lnTo>
                <a:lnTo>
                  <a:pt x="567650" y="199189"/>
                </a:lnTo>
                <a:lnTo>
                  <a:pt x="549990" y="157400"/>
                </a:lnTo>
                <a:lnTo>
                  <a:pt x="526305" y="119238"/>
                </a:lnTo>
                <a:lnTo>
                  <a:pt x="497195" y="85302"/>
                </a:lnTo>
                <a:lnTo>
                  <a:pt x="463259" y="56192"/>
                </a:lnTo>
                <a:lnTo>
                  <a:pt x="425097" y="32507"/>
                </a:lnTo>
                <a:lnTo>
                  <a:pt x="383308" y="14847"/>
                </a:lnTo>
                <a:lnTo>
                  <a:pt x="338492" y="3811"/>
                </a:lnTo>
                <a:lnTo>
                  <a:pt x="291249" y="0"/>
                </a:lnTo>
                <a:lnTo>
                  <a:pt x="244005" y="3811"/>
                </a:lnTo>
                <a:lnTo>
                  <a:pt x="199189" y="14847"/>
                </a:lnTo>
                <a:lnTo>
                  <a:pt x="157400" y="32507"/>
                </a:lnTo>
                <a:lnTo>
                  <a:pt x="119238" y="56192"/>
                </a:lnTo>
                <a:lnTo>
                  <a:pt x="85302" y="85302"/>
                </a:lnTo>
                <a:lnTo>
                  <a:pt x="56192" y="119238"/>
                </a:lnTo>
                <a:lnTo>
                  <a:pt x="32507" y="157400"/>
                </a:lnTo>
                <a:lnTo>
                  <a:pt x="14847" y="199189"/>
                </a:lnTo>
                <a:lnTo>
                  <a:pt x="3811" y="244005"/>
                </a:lnTo>
                <a:lnTo>
                  <a:pt x="0" y="291249"/>
                </a:lnTo>
                <a:lnTo>
                  <a:pt x="3811" y="338492"/>
                </a:lnTo>
                <a:lnTo>
                  <a:pt x="14847" y="383309"/>
                </a:lnTo>
                <a:lnTo>
                  <a:pt x="32507" y="425100"/>
                </a:lnTo>
                <a:lnTo>
                  <a:pt x="56192" y="463263"/>
                </a:lnTo>
                <a:lnTo>
                  <a:pt x="85302" y="497201"/>
                </a:lnTo>
                <a:lnTo>
                  <a:pt x="119238" y="526313"/>
                </a:lnTo>
                <a:lnTo>
                  <a:pt x="157400" y="550000"/>
                </a:lnTo>
                <a:lnTo>
                  <a:pt x="199189" y="567662"/>
                </a:lnTo>
                <a:lnTo>
                  <a:pt x="244005" y="578698"/>
                </a:lnTo>
                <a:lnTo>
                  <a:pt x="291249" y="582510"/>
                </a:lnTo>
                <a:close/>
              </a:path>
            </a:pathLst>
          </a:custGeom>
          <a:ln w="22631">
            <a:solidFill>
              <a:srgbClr val="3BA362"/>
            </a:solidFill>
          </a:ln>
        </p:spPr>
        <p:txBody>
          <a:bodyPr wrap="square" lIns="0" tIns="0" rIns="0" bIns="0" rtlCol="0"/>
          <a:lstStyle/>
          <a:p>
            <a:endParaRPr dirty="0"/>
          </a:p>
        </p:txBody>
      </p:sp>
      <p:sp>
        <p:nvSpPr>
          <p:cNvPr id="8" name="object 8"/>
          <p:cNvSpPr txBox="1"/>
          <p:nvPr/>
        </p:nvSpPr>
        <p:spPr>
          <a:xfrm>
            <a:off x="1424840" y="3200667"/>
            <a:ext cx="1326436" cy="514984"/>
          </a:xfrm>
          <a:prstGeom prst="rect">
            <a:avLst/>
          </a:prstGeom>
        </p:spPr>
        <p:txBody>
          <a:bodyPr vert="horz" wrap="square" lIns="0" tIns="13970" rIns="0" bIns="0" rtlCol="0">
            <a:spAutoFit/>
          </a:bodyPr>
          <a:lstStyle/>
          <a:p>
            <a:pPr marL="12700" marR="5080">
              <a:lnSpc>
                <a:spcPct val="100000"/>
              </a:lnSpc>
              <a:spcBef>
                <a:spcPts val="110"/>
              </a:spcBef>
            </a:pPr>
            <a:r>
              <a:rPr sz="1600" b="1" spc="20" dirty="0">
                <a:solidFill>
                  <a:srgbClr val="3BA362"/>
                </a:solidFill>
                <a:latin typeface="Arial"/>
                <a:cs typeface="Arial"/>
              </a:rPr>
              <a:t>G</a:t>
            </a:r>
            <a:r>
              <a:rPr sz="1600" b="1" dirty="0">
                <a:solidFill>
                  <a:srgbClr val="3BA362"/>
                </a:solidFill>
                <a:latin typeface="Arial"/>
                <a:cs typeface="Arial"/>
              </a:rPr>
              <a:t>e</a:t>
            </a:r>
            <a:r>
              <a:rPr sz="1600" b="1" spc="5" dirty="0">
                <a:solidFill>
                  <a:srgbClr val="3BA362"/>
                </a:solidFill>
                <a:latin typeface="Arial"/>
                <a:cs typeface="Arial"/>
              </a:rPr>
              <a:t>ogr</a:t>
            </a:r>
            <a:r>
              <a:rPr sz="1600" b="1" dirty="0">
                <a:solidFill>
                  <a:srgbClr val="3BA362"/>
                </a:solidFill>
                <a:latin typeface="Arial"/>
                <a:cs typeface="Arial"/>
              </a:rPr>
              <a:t>ap</a:t>
            </a:r>
            <a:r>
              <a:rPr sz="1600" b="1" spc="-5" dirty="0">
                <a:solidFill>
                  <a:srgbClr val="3BA362"/>
                </a:solidFill>
                <a:latin typeface="Arial"/>
                <a:cs typeface="Arial"/>
              </a:rPr>
              <a:t>hi</a:t>
            </a:r>
            <a:r>
              <a:rPr sz="1600" b="1" dirty="0">
                <a:solidFill>
                  <a:srgbClr val="3BA362"/>
                </a:solidFill>
                <a:latin typeface="Arial"/>
                <a:cs typeface="Arial"/>
              </a:rPr>
              <a:t>c  Expansion</a:t>
            </a:r>
            <a:endParaRPr sz="1600" dirty="0">
              <a:latin typeface="Arial"/>
              <a:cs typeface="Arial"/>
            </a:endParaRPr>
          </a:p>
        </p:txBody>
      </p:sp>
      <p:sp>
        <p:nvSpPr>
          <p:cNvPr id="9" name="object 9"/>
          <p:cNvSpPr/>
          <p:nvPr/>
        </p:nvSpPr>
        <p:spPr>
          <a:xfrm>
            <a:off x="5369667" y="3183524"/>
            <a:ext cx="72390" cy="570865"/>
          </a:xfrm>
          <a:custGeom>
            <a:avLst/>
            <a:gdLst/>
            <a:ahLst/>
            <a:cxnLst/>
            <a:rect l="l" t="t" r="r" b="b"/>
            <a:pathLst>
              <a:path w="72389" h="570864">
                <a:moveTo>
                  <a:pt x="0" y="0"/>
                </a:moveTo>
                <a:lnTo>
                  <a:pt x="0" y="164490"/>
                </a:lnTo>
                <a:lnTo>
                  <a:pt x="72174" y="283997"/>
                </a:lnTo>
                <a:lnTo>
                  <a:pt x="0" y="401637"/>
                </a:lnTo>
                <a:lnTo>
                  <a:pt x="0" y="570611"/>
                </a:lnTo>
              </a:path>
            </a:pathLst>
          </a:custGeom>
          <a:ln w="22631">
            <a:solidFill>
              <a:srgbClr val="00AEEF"/>
            </a:solidFill>
          </a:ln>
        </p:spPr>
        <p:txBody>
          <a:bodyPr wrap="square" lIns="0" tIns="0" rIns="0" bIns="0" rtlCol="0"/>
          <a:lstStyle/>
          <a:p>
            <a:endParaRPr dirty="0"/>
          </a:p>
        </p:txBody>
      </p:sp>
      <p:sp>
        <p:nvSpPr>
          <p:cNvPr id="13" name="object 13"/>
          <p:cNvSpPr/>
          <p:nvPr/>
        </p:nvSpPr>
        <p:spPr>
          <a:xfrm>
            <a:off x="1437540" y="4172218"/>
            <a:ext cx="10033635" cy="0"/>
          </a:xfrm>
          <a:custGeom>
            <a:avLst/>
            <a:gdLst/>
            <a:ahLst/>
            <a:cxnLst/>
            <a:rect l="l" t="t" r="r" b="b"/>
            <a:pathLst>
              <a:path w="10033635">
                <a:moveTo>
                  <a:pt x="0" y="0"/>
                </a:moveTo>
                <a:lnTo>
                  <a:pt x="10033609" y="0"/>
                </a:lnTo>
              </a:path>
            </a:pathLst>
          </a:custGeom>
          <a:ln w="5321">
            <a:solidFill>
              <a:srgbClr val="95A1AB"/>
            </a:solidFill>
          </a:ln>
        </p:spPr>
        <p:txBody>
          <a:bodyPr wrap="square" lIns="0" tIns="0" rIns="0" bIns="0" rtlCol="0"/>
          <a:lstStyle/>
          <a:p>
            <a:endParaRPr dirty="0"/>
          </a:p>
        </p:txBody>
      </p:sp>
      <p:sp>
        <p:nvSpPr>
          <p:cNvPr id="15" name="object 15"/>
          <p:cNvSpPr/>
          <p:nvPr/>
        </p:nvSpPr>
        <p:spPr>
          <a:xfrm>
            <a:off x="974265" y="3838858"/>
            <a:ext cx="0" cy="0"/>
          </a:xfrm>
          <a:custGeom>
            <a:avLst/>
            <a:gdLst/>
            <a:ahLst/>
            <a:cxnLst/>
            <a:rect l="l" t="t" r="r" b="b"/>
            <a:pathLst>
              <a:path>
                <a:moveTo>
                  <a:pt x="0" y="0"/>
                </a:moveTo>
                <a:lnTo>
                  <a:pt x="0" y="0"/>
                </a:lnTo>
              </a:path>
            </a:pathLst>
          </a:custGeom>
          <a:ln w="33947">
            <a:solidFill>
              <a:srgbClr val="00AEEF"/>
            </a:solidFill>
          </a:ln>
        </p:spPr>
        <p:txBody>
          <a:bodyPr wrap="square" lIns="0" tIns="0" rIns="0" bIns="0" rtlCol="0"/>
          <a:lstStyle/>
          <a:p>
            <a:endParaRPr dirty="0"/>
          </a:p>
        </p:txBody>
      </p:sp>
      <p:sp>
        <p:nvSpPr>
          <p:cNvPr id="17" name="object 17"/>
          <p:cNvSpPr/>
          <p:nvPr/>
        </p:nvSpPr>
        <p:spPr>
          <a:xfrm>
            <a:off x="974265" y="2527334"/>
            <a:ext cx="0" cy="523875"/>
          </a:xfrm>
          <a:custGeom>
            <a:avLst/>
            <a:gdLst/>
            <a:ahLst/>
            <a:cxnLst/>
            <a:rect l="l" t="t" r="r" b="b"/>
            <a:pathLst>
              <a:path h="523875">
                <a:moveTo>
                  <a:pt x="0" y="0"/>
                </a:moveTo>
                <a:lnTo>
                  <a:pt x="0" y="523849"/>
                </a:lnTo>
              </a:path>
            </a:pathLst>
          </a:custGeom>
          <a:ln w="33947">
            <a:solidFill>
              <a:srgbClr val="00AEEF"/>
            </a:solidFill>
            <a:prstDash val="dot"/>
          </a:ln>
        </p:spPr>
        <p:txBody>
          <a:bodyPr wrap="square" lIns="0" tIns="0" rIns="0" bIns="0" rtlCol="0"/>
          <a:lstStyle/>
          <a:p>
            <a:endParaRPr dirty="0"/>
          </a:p>
        </p:txBody>
      </p:sp>
      <p:sp>
        <p:nvSpPr>
          <p:cNvPr id="18" name="object 18"/>
          <p:cNvSpPr/>
          <p:nvPr/>
        </p:nvSpPr>
        <p:spPr>
          <a:xfrm>
            <a:off x="974265" y="2432084"/>
            <a:ext cx="0" cy="0"/>
          </a:xfrm>
          <a:custGeom>
            <a:avLst/>
            <a:gdLst/>
            <a:ahLst/>
            <a:cxnLst/>
            <a:rect l="l" t="t" r="r" b="b"/>
            <a:pathLst>
              <a:path>
                <a:moveTo>
                  <a:pt x="0" y="0"/>
                </a:moveTo>
                <a:lnTo>
                  <a:pt x="0" y="0"/>
                </a:lnTo>
              </a:path>
            </a:pathLst>
          </a:custGeom>
          <a:ln w="33947">
            <a:solidFill>
              <a:srgbClr val="00AEEF"/>
            </a:solidFill>
          </a:ln>
        </p:spPr>
        <p:txBody>
          <a:bodyPr wrap="square" lIns="0" tIns="0" rIns="0" bIns="0" rtlCol="0"/>
          <a:lstStyle/>
          <a:p>
            <a:endParaRPr dirty="0"/>
          </a:p>
        </p:txBody>
      </p:sp>
      <p:sp>
        <p:nvSpPr>
          <p:cNvPr id="19" name="object 19"/>
          <p:cNvSpPr/>
          <p:nvPr/>
        </p:nvSpPr>
        <p:spPr>
          <a:xfrm>
            <a:off x="974265" y="3098809"/>
            <a:ext cx="0" cy="0"/>
          </a:xfrm>
          <a:custGeom>
            <a:avLst/>
            <a:gdLst/>
            <a:ahLst/>
            <a:cxnLst/>
            <a:rect l="l" t="t" r="r" b="b"/>
            <a:pathLst>
              <a:path>
                <a:moveTo>
                  <a:pt x="0" y="0"/>
                </a:moveTo>
                <a:lnTo>
                  <a:pt x="0" y="0"/>
                </a:lnTo>
              </a:path>
            </a:pathLst>
          </a:custGeom>
          <a:ln w="33947">
            <a:solidFill>
              <a:srgbClr val="00AEEF"/>
            </a:solidFill>
          </a:ln>
        </p:spPr>
        <p:txBody>
          <a:bodyPr wrap="square" lIns="0" tIns="0" rIns="0" bIns="0" rtlCol="0"/>
          <a:lstStyle/>
          <a:p>
            <a:endParaRPr dirty="0"/>
          </a:p>
        </p:txBody>
      </p:sp>
      <p:sp>
        <p:nvSpPr>
          <p:cNvPr id="26" name="object 26"/>
          <p:cNvSpPr txBox="1"/>
          <p:nvPr/>
        </p:nvSpPr>
        <p:spPr>
          <a:xfrm>
            <a:off x="5685314" y="1781137"/>
            <a:ext cx="3454876" cy="494559"/>
          </a:xfrm>
          <a:prstGeom prst="rect">
            <a:avLst/>
          </a:prstGeom>
        </p:spPr>
        <p:txBody>
          <a:bodyPr vert="horz" wrap="square" lIns="0" tIns="8255" rIns="0" bIns="0" rtlCol="0">
            <a:spAutoFit/>
          </a:bodyPr>
          <a:lstStyle/>
          <a:p>
            <a:pPr marL="12700" marR="5080">
              <a:lnSpc>
                <a:spcPct val="101699"/>
              </a:lnSpc>
              <a:spcBef>
                <a:spcPts val="65"/>
              </a:spcBef>
            </a:pPr>
            <a:r>
              <a:rPr lang="en-CA" sz="1600" spc="-5" dirty="0">
                <a:solidFill>
                  <a:srgbClr val="415568"/>
                </a:solidFill>
                <a:latin typeface="Arial"/>
                <a:cs typeface="Arial"/>
              </a:rPr>
              <a:t>Well </a:t>
            </a:r>
            <a:r>
              <a:rPr lang="en-CA" sz="1600" dirty="0">
                <a:solidFill>
                  <a:srgbClr val="415568"/>
                </a:solidFill>
                <a:latin typeface="Arial"/>
                <a:cs typeface="Arial"/>
              </a:rPr>
              <a:t>underway: </a:t>
            </a:r>
            <a:r>
              <a:rPr lang="en-CA" sz="1600" spc="-10" dirty="0">
                <a:solidFill>
                  <a:srgbClr val="415568"/>
                </a:solidFill>
                <a:latin typeface="Arial"/>
                <a:cs typeface="Arial"/>
              </a:rPr>
              <a:t>Have</a:t>
            </a:r>
            <a:r>
              <a:rPr lang="en-CA" sz="1600" spc="45" dirty="0">
                <a:solidFill>
                  <a:srgbClr val="415568"/>
                </a:solidFill>
                <a:latin typeface="Arial"/>
                <a:cs typeface="Arial"/>
              </a:rPr>
              <a:t> </a:t>
            </a:r>
            <a:r>
              <a:rPr lang="en-CA" sz="1600" spc="-5" dirty="0">
                <a:solidFill>
                  <a:srgbClr val="415568"/>
                </a:solidFill>
                <a:latin typeface="Arial"/>
                <a:cs typeface="Arial"/>
              </a:rPr>
              <a:t>proven</a:t>
            </a:r>
            <a:r>
              <a:rPr lang="en-CA" sz="1600" dirty="0">
                <a:latin typeface="Arial"/>
                <a:cs typeface="Arial"/>
              </a:rPr>
              <a:t> </a:t>
            </a:r>
            <a:r>
              <a:rPr sz="1600" spc="-5" dirty="0">
                <a:solidFill>
                  <a:srgbClr val="415568"/>
                </a:solidFill>
                <a:latin typeface="Arial"/>
                <a:cs typeface="Arial"/>
              </a:rPr>
              <a:t>BVT</a:t>
            </a:r>
            <a:r>
              <a:rPr lang="en-US" sz="1600" spc="-5" dirty="0">
                <a:solidFill>
                  <a:srgbClr val="415568"/>
                </a:solidFill>
                <a:latin typeface="Arial"/>
                <a:cs typeface="Arial"/>
              </a:rPr>
              <a:t> </a:t>
            </a:r>
            <a:r>
              <a:rPr sz="1600" dirty="0">
                <a:solidFill>
                  <a:srgbClr val="415568"/>
                </a:solidFill>
                <a:latin typeface="Arial"/>
                <a:cs typeface="Arial"/>
              </a:rPr>
              <a:t>fit </a:t>
            </a:r>
            <a:r>
              <a:rPr sz="1600" spc="-5" dirty="0">
                <a:solidFill>
                  <a:srgbClr val="415568"/>
                </a:solidFill>
                <a:latin typeface="Arial"/>
                <a:cs typeface="Arial"/>
              </a:rPr>
              <a:t>in </a:t>
            </a:r>
            <a:r>
              <a:rPr sz="1600" spc="5" dirty="0">
                <a:solidFill>
                  <a:srgbClr val="415568"/>
                </a:solidFill>
                <a:latin typeface="Arial"/>
                <a:cs typeface="Arial"/>
              </a:rPr>
              <a:t>large-scale </a:t>
            </a:r>
            <a:r>
              <a:rPr sz="1600" dirty="0">
                <a:solidFill>
                  <a:srgbClr val="415568"/>
                </a:solidFill>
                <a:latin typeface="Arial"/>
                <a:cs typeface="Arial"/>
              </a:rPr>
              <a:t>commercial agriculture</a:t>
            </a:r>
            <a:endParaRPr sz="1600" dirty="0">
              <a:latin typeface="Arial"/>
              <a:cs typeface="Arial"/>
            </a:endParaRPr>
          </a:p>
        </p:txBody>
      </p:sp>
      <p:sp>
        <p:nvSpPr>
          <p:cNvPr id="33" name="object 33"/>
          <p:cNvSpPr txBox="1"/>
          <p:nvPr/>
        </p:nvSpPr>
        <p:spPr>
          <a:xfrm>
            <a:off x="5685314" y="3255719"/>
            <a:ext cx="2584829" cy="494559"/>
          </a:xfrm>
          <a:prstGeom prst="rect">
            <a:avLst/>
          </a:prstGeom>
        </p:spPr>
        <p:txBody>
          <a:bodyPr vert="horz" wrap="square" lIns="0" tIns="8255" rIns="0" bIns="0" rtlCol="0">
            <a:spAutoFit/>
          </a:bodyPr>
          <a:lstStyle/>
          <a:p>
            <a:pPr marL="12700" marR="5080">
              <a:lnSpc>
                <a:spcPct val="101699"/>
              </a:lnSpc>
              <a:spcBef>
                <a:spcPts val="65"/>
              </a:spcBef>
            </a:pPr>
            <a:r>
              <a:rPr sz="1600" spc="5" dirty="0">
                <a:solidFill>
                  <a:srgbClr val="415568"/>
                </a:solidFill>
                <a:latin typeface="Arial"/>
                <a:cs typeface="Arial"/>
              </a:rPr>
              <a:t>Started </a:t>
            </a:r>
            <a:r>
              <a:rPr sz="1600" spc="-5" dirty="0">
                <a:solidFill>
                  <a:srgbClr val="415568"/>
                </a:solidFill>
                <a:latin typeface="Arial"/>
                <a:cs typeface="Arial"/>
              </a:rPr>
              <a:t>expansions using  </a:t>
            </a:r>
            <a:r>
              <a:rPr sz="1600" dirty="0">
                <a:solidFill>
                  <a:srgbClr val="415568"/>
                </a:solidFill>
                <a:latin typeface="Arial"/>
                <a:cs typeface="Arial"/>
              </a:rPr>
              <a:t>know-how from the</a:t>
            </a:r>
            <a:r>
              <a:rPr sz="1600" spc="25" dirty="0">
                <a:solidFill>
                  <a:srgbClr val="415568"/>
                </a:solidFill>
                <a:latin typeface="Arial"/>
                <a:cs typeface="Arial"/>
              </a:rPr>
              <a:t> </a:t>
            </a:r>
            <a:r>
              <a:rPr sz="1600" spc="-5" dirty="0">
                <a:solidFill>
                  <a:srgbClr val="415568"/>
                </a:solidFill>
                <a:latin typeface="Arial"/>
                <a:cs typeface="Arial"/>
              </a:rPr>
              <a:t>US</a:t>
            </a:r>
            <a:endParaRPr sz="1600" dirty="0">
              <a:latin typeface="Arial"/>
              <a:cs typeface="Arial"/>
            </a:endParaRPr>
          </a:p>
        </p:txBody>
      </p:sp>
      <p:sp>
        <p:nvSpPr>
          <p:cNvPr id="34" name="object 34"/>
          <p:cNvSpPr/>
          <p:nvPr/>
        </p:nvSpPr>
        <p:spPr>
          <a:xfrm>
            <a:off x="4630723" y="2059469"/>
            <a:ext cx="706120" cy="1412240"/>
          </a:xfrm>
          <a:custGeom>
            <a:avLst/>
            <a:gdLst/>
            <a:ahLst/>
            <a:cxnLst/>
            <a:rect l="l" t="t" r="r" b="b"/>
            <a:pathLst>
              <a:path w="706120" h="1412239">
                <a:moveTo>
                  <a:pt x="705980" y="0"/>
                </a:moveTo>
                <a:lnTo>
                  <a:pt x="657644" y="1628"/>
                </a:lnTo>
                <a:lnTo>
                  <a:pt x="610182" y="6444"/>
                </a:lnTo>
                <a:lnTo>
                  <a:pt x="563700" y="14342"/>
                </a:lnTo>
                <a:lnTo>
                  <a:pt x="518302" y="25218"/>
                </a:lnTo>
                <a:lnTo>
                  <a:pt x="474094" y="38965"/>
                </a:lnTo>
                <a:lnTo>
                  <a:pt x="431180" y="55479"/>
                </a:lnTo>
                <a:lnTo>
                  <a:pt x="389666" y="74654"/>
                </a:lnTo>
                <a:lnTo>
                  <a:pt x="349658" y="96386"/>
                </a:lnTo>
                <a:lnTo>
                  <a:pt x="311259" y="120570"/>
                </a:lnTo>
                <a:lnTo>
                  <a:pt x="274576" y="147099"/>
                </a:lnTo>
                <a:lnTo>
                  <a:pt x="239713" y="175870"/>
                </a:lnTo>
                <a:lnTo>
                  <a:pt x="206776" y="206776"/>
                </a:lnTo>
                <a:lnTo>
                  <a:pt x="175870" y="239713"/>
                </a:lnTo>
                <a:lnTo>
                  <a:pt x="147099" y="274576"/>
                </a:lnTo>
                <a:lnTo>
                  <a:pt x="120570" y="311259"/>
                </a:lnTo>
                <a:lnTo>
                  <a:pt x="96386" y="349658"/>
                </a:lnTo>
                <a:lnTo>
                  <a:pt x="74654" y="389666"/>
                </a:lnTo>
                <a:lnTo>
                  <a:pt x="55479" y="431180"/>
                </a:lnTo>
                <a:lnTo>
                  <a:pt x="38965" y="474094"/>
                </a:lnTo>
                <a:lnTo>
                  <a:pt x="25218" y="518302"/>
                </a:lnTo>
                <a:lnTo>
                  <a:pt x="14342" y="563700"/>
                </a:lnTo>
                <a:lnTo>
                  <a:pt x="6444" y="610182"/>
                </a:lnTo>
                <a:lnTo>
                  <a:pt x="1628" y="657644"/>
                </a:lnTo>
                <a:lnTo>
                  <a:pt x="0" y="705980"/>
                </a:lnTo>
                <a:lnTo>
                  <a:pt x="1628" y="754316"/>
                </a:lnTo>
                <a:lnTo>
                  <a:pt x="6444" y="801777"/>
                </a:lnTo>
                <a:lnTo>
                  <a:pt x="14342" y="848260"/>
                </a:lnTo>
                <a:lnTo>
                  <a:pt x="25218" y="893658"/>
                </a:lnTo>
                <a:lnTo>
                  <a:pt x="38965" y="937866"/>
                </a:lnTo>
                <a:lnTo>
                  <a:pt x="55479" y="980779"/>
                </a:lnTo>
                <a:lnTo>
                  <a:pt x="74654" y="1022293"/>
                </a:lnTo>
                <a:lnTo>
                  <a:pt x="96386" y="1062302"/>
                </a:lnTo>
                <a:lnTo>
                  <a:pt x="120570" y="1100700"/>
                </a:lnTo>
                <a:lnTo>
                  <a:pt x="147099" y="1137384"/>
                </a:lnTo>
                <a:lnTo>
                  <a:pt x="175870" y="1172246"/>
                </a:lnTo>
                <a:lnTo>
                  <a:pt x="206776" y="1205183"/>
                </a:lnTo>
                <a:lnTo>
                  <a:pt x="239713" y="1236090"/>
                </a:lnTo>
                <a:lnTo>
                  <a:pt x="274576" y="1264860"/>
                </a:lnTo>
                <a:lnTo>
                  <a:pt x="311259" y="1291390"/>
                </a:lnTo>
                <a:lnTo>
                  <a:pt x="349658" y="1315573"/>
                </a:lnTo>
                <a:lnTo>
                  <a:pt x="389666" y="1337305"/>
                </a:lnTo>
                <a:lnTo>
                  <a:pt x="431180" y="1356481"/>
                </a:lnTo>
                <a:lnTo>
                  <a:pt x="474094" y="1372995"/>
                </a:lnTo>
                <a:lnTo>
                  <a:pt x="518302" y="1386742"/>
                </a:lnTo>
                <a:lnTo>
                  <a:pt x="563700" y="1397617"/>
                </a:lnTo>
                <a:lnTo>
                  <a:pt x="610182" y="1405515"/>
                </a:lnTo>
                <a:lnTo>
                  <a:pt x="657644" y="1410331"/>
                </a:lnTo>
                <a:lnTo>
                  <a:pt x="705980" y="1411960"/>
                </a:lnTo>
              </a:path>
            </a:pathLst>
          </a:custGeom>
          <a:ln w="23088">
            <a:solidFill>
              <a:srgbClr val="ED1C24"/>
            </a:solidFill>
          </a:ln>
        </p:spPr>
        <p:txBody>
          <a:bodyPr wrap="square" lIns="0" tIns="0" rIns="0" bIns="0" rtlCol="0"/>
          <a:lstStyle/>
          <a:p>
            <a:endParaRPr dirty="0"/>
          </a:p>
        </p:txBody>
      </p:sp>
      <p:sp>
        <p:nvSpPr>
          <p:cNvPr id="51" name="object 51"/>
          <p:cNvSpPr/>
          <p:nvPr/>
        </p:nvSpPr>
        <p:spPr>
          <a:xfrm>
            <a:off x="5289657" y="3348017"/>
            <a:ext cx="72390" cy="237490"/>
          </a:xfrm>
          <a:custGeom>
            <a:avLst/>
            <a:gdLst/>
            <a:ahLst/>
            <a:cxnLst/>
            <a:rect l="l" t="t" r="r" b="b"/>
            <a:pathLst>
              <a:path w="72389" h="237489">
                <a:moveTo>
                  <a:pt x="0" y="0"/>
                </a:moveTo>
                <a:lnTo>
                  <a:pt x="72174" y="119507"/>
                </a:lnTo>
                <a:lnTo>
                  <a:pt x="0" y="237134"/>
                </a:lnTo>
              </a:path>
            </a:pathLst>
          </a:custGeom>
          <a:ln w="22631">
            <a:solidFill>
              <a:srgbClr val="ED1C24"/>
            </a:solidFill>
          </a:ln>
        </p:spPr>
        <p:txBody>
          <a:bodyPr wrap="square" lIns="0" tIns="0" rIns="0" bIns="0" rtlCol="0"/>
          <a:lstStyle/>
          <a:p>
            <a:endParaRPr dirty="0"/>
          </a:p>
        </p:txBody>
      </p:sp>
      <p:sp>
        <p:nvSpPr>
          <p:cNvPr id="59" name="object 59"/>
          <p:cNvSpPr/>
          <p:nvPr/>
        </p:nvSpPr>
        <p:spPr>
          <a:xfrm>
            <a:off x="1437540" y="2765450"/>
            <a:ext cx="10033635" cy="0"/>
          </a:xfrm>
          <a:custGeom>
            <a:avLst/>
            <a:gdLst/>
            <a:ahLst/>
            <a:cxnLst/>
            <a:rect l="l" t="t" r="r" b="b"/>
            <a:pathLst>
              <a:path w="10033635">
                <a:moveTo>
                  <a:pt x="0" y="0"/>
                </a:moveTo>
                <a:lnTo>
                  <a:pt x="10033609" y="0"/>
                </a:lnTo>
              </a:path>
            </a:pathLst>
          </a:custGeom>
          <a:ln w="5321">
            <a:solidFill>
              <a:srgbClr val="95A1AB"/>
            </a:solidFill>
          </a:ln>
        </p:spPr>
        <p:txBody>
          <a:bodyPr wrap="square" lIns="0" tIns="0" rIns="0" bIns="0" rtlCol="0"/>
          <a:lstStyle/>
          <a:p>
            <a:endParaRPr dirty="0"/>
          </a:p>
        </p:txBody>
      </p:sp>
      <p:sp>
        <p:nvSpPr>
          <p:cNvPr id="76" name="object 76"/>
          <p:cNvSpPr txBox="1">
            <a:spLocks noGrp="1"/>
          </p:cNvSpPr>
          <p:nvPr>
            <p:ph type="title"/>
          </p:nvPr>
        </p:nvSpPr>
        <p:spPr>
          <a:xfrm>
            <a:off x="0" y="320154"/>
            <a:ext cx="12192000" cy="577081"/>
          </a:xfrm>
          <a:prstGeom prst="rect">
            <a:avLst/>
          </a:prstGeom>
        </p:spPr>
        <p:txBody>
          <a:bodyPr vert="horz" wrap="square" lIns="0" tIns="63500" rIns="0" bIns="0" rtlCol="0">
            <a:spAutoFit/>
          </a:bodyPr>
          <a:lstStyle/>
          <a:p>
            <a:pPr marR="5080" algn="ctr">
              <a:lnSpc>
                <a:spcPts val="4000"/>
              </a:lnSpc>
              <a:spcBef>
                <a:spcPts val="500"/>
              </a:spcBef>
            </a:pPr>
            <a:r>
              <a:rPr lang="en-CA" spc="-5" dirty="0">
                <a:solidFill>
                  <a:srgbClr val="0070C0"/>
                </a:solidFill>
              </a:rPr>
              <a:t>Geographic Expansion</a:t>
            </a:r>
            <a:endParaRPr lang="en-CA" spc="-35" dirty="0">
              <a:solidFill>
                <a:srgbClr val="0070C0"/>
              </a:solidFill>
            </a:endParaRPr>
          </a:p>
        </p:txBody>
      </p:sp>
      <p:sp>
        <p:nvSpPr>
          <p:cNvPr id="77" name="object 77"/>
          <p:cNvSpPr txBox="1"/>
          <p:nvPr/>
        </p:nvSpPr>
        <p:spPr>
          <a:xfrm>
            <a:off x="2743200" y="5665353"/>
            <a:ext cx="7800975" cy="527067"/>
          </a:xfrm>
          <a:prstGeom prst="rect">
            <a:avLst/>
          </a:prstGeom>
        </p:spPr>
        <p:txBody>
          <a:bodyPr vert="horz" wrap="square" lIns="0" tIns="11430" rIns="0" bIns="0" rtlCol="0">
            <a:spAutoFit/>
          </a:bodyPr>
          <a:lstStyle/>
          <a:p>
            <a:pPr marR="1113790" algn="ctr">
              <a:lnSpc>
                <a:spcPct val="100000"/>
              </a:lnSpc>
            </a:pPr>
            <a:r>
              <a:rPr sz="1700" b="1" spc="-25" dirty="0">
                <a:solidFill>
                  <a:srgbClr val="00AEEF"/>
                </a:solidFill>
                <a:latin typeface="Arial"/>
                <a:cs typeface="Arial"/>
              </a:rPr>
              <a:t>2012 </a:t>
            </a:r>
            <a:r>
              <a:rPr sz="1700" b="1" dirty="0">
                <a:solidFill>
                  <a:srgbClr val="00AEEF"/>
                </a:solidFill>
                <a:latin typeface="Arial"/>
                <a:cs typeface="Arial"/>
              </a:rPr>
              <a:t>– </a:t>
            </a:r>
            <a:r>
              <a:rPr sz="1700" b="1" spc="-25" dirty="0">
                <a:solidFill>
                  <a:srgbClr val="00AEEF"/>
                </a:solidFill>
                <a:latin typeface="Arial"/>
                <a:cs typeface="Arial"/>
              </a:rPr>
              <a:t>202</a:t>
            </a:r>
            <a:r>
              <a:rPr lang="en-US" sz="1700" b="1" spc="-25" dirty="0">
                <a:solidFill>
                  <a:srgbClr val="00AEEF"/>
                </a:solidFill>
                <a:latin typeface="Arial"/>
                <a:cs typeface="Arial"/>
              </a:rPr>
              <a:t>3</a:t>
            </a:r>
            <a:r>
              <a:rPr sz="1700" b="1" spc="-25" dirty="0">
                <a:solidFill>
                  <a:srgbClr val="00AEEF"/>
                </a:solidFill>
                <a:latin typeface="Arial"/>
                <a:cs typeface="Arial"/>
              </a:rPr>
              <a:t>: </a:t>
            </a:r>
            <a:r>
              <a:rPr sz="1700" b="1" spc="5" dirty="0">
                <a:solidFill>
                  <a:srgbClr val="00AEEF"/>
                </a:solidFill>
                <a:latin typeface="Arial"/>
                <a:cs typeface="Arial"/>
              </a:rPr>
              <a:t>Built Solid Foundation to </a:t>
            </a:r>
            <a:r>
              <a:rPr sz="1700" b="1" spc="-10" dirty="0">
                <a:solidFill>
                  <a:srgbClr val="00AEEF"/>
                </a:solidFill>
                <a:latin typeface="Arial"/>
                <a:cs typeface="Arial"/>
              </a:rPr>
              <a:t>Fuel</a:t>
            </a:r>
            <a:r>
              <a:rPr sz="1700" b="1" spc="260" dirty="0">
                <a:solidFill>
                  <a:srgbClr val="00AEEF"/>
                </a:solidFill>
                <a:latin typeface="Arial"/>
                <a:cs typeface="Arial"/>
              </a:rPr>
              <a:t> </a:t>
            </a:r>
            <a:r>
              <a:rPr sz="1700" b="1" spc="15" dirty="0">
                <a:solidFill>
                  <a:srgbClr val="00AEEF"/>
                </a:solidFill>
                <a:latin typeface="Arial"/>
                <a:cs typeface="Arial"/>
              </a:rPr>
              <a:t>Growth</a:t>
            </a:r>
            <a:endParaRPr sz="1700" dirty="0">
              <a:latin typeface="Arial"/>
              <a:cs typeface="Arial"/>
            </a:endParaRPr>
          </a:p>
          <a:p>
            <a:pPr marR="1114425" algn="ctr">
              <a:lnSpc>
                <a:spcPct val="100000"/>
              </a:lnSpc>
              <a:spcBef>
                <a:spcPts val="310"/>
              </a:spcBef>
            </a:pPr>
            <a:r>
              <a:rPr sz="1400" spc="-5" dirty="0">
                <a:solidFill>
                  <a:srgbClr val="00AEEF"/>
                </a:solidFill>
                <a:latin typeface="Arial"/>
                <a:cs typeface="Arial"/>
              </a:rPr>
              <a:t>Patents, </a:t>
            </a:r>
            <a:r>
              <a:rPr sz="1400" dirty="0">
                <a:solidFill>
                  <a:srgbClr val="00AEEF"/>
                </a:solidFill>
                <a:latin typeface="Arial"/>
                <a:cs typeface="Arial"/>
              </a:rPr>
              <a:t>Registration, </a:t>
            </a:r>
            <a:r>
              <a:rPr sz="1400" spc="-10" dirty="0">
                <a:solidFill>
                  <a:srgbClr val="00AEEF"/>
                </a:solidFill>
                <a:latin typeface="Arial"/>
                <a:cs typeface="Arial"/>
              </a:rPr>
              <a:t>Technical </a:t>
            </a:r>
            <a:r>
              <a:rPr sz="1400" spc="-5" dirty="0">
                <a:solidFill>
                  <a:srgbClr val="00AEEF"/>
                </a:solidFill>
                <a:latin typeface="Arial"/>
                <a:cs typeface="Arial"/>
              </a:rPr>
              <a:t>Validation, </a:t>
            </a:r>
            <a:r>
              <a:rPr sz="1400" dirty="0">
                <a:solidFill>
                  <a:srgbClr val="00AEEF"/>
                </a:solidFill>
                <a:latin typeface="Arial"/>
                <a:cs typeface="Arial"/>
              </a:rPr>
              <a:t>Commercial </a:t>
            </a:r>
            <a:r>
              <a:rPr sz="1400" spc="5" dirty="0">
                <a:solidFill>
                  <a:srgbClr val="00AEEF"/>
                </a:solidFill>
                <a:latin typeface="Arial"/>
                <a:cs typeface="Arial"/>
              </a:rPr>
              <a:t>Success, </a:t>
            </a:r>
            <a:r>
              <a:rPr sz="1400" dirty="0">
                <a:solidFill>
                  <a:srgbClr val="00AEEF"/>
                </a:solidFill>
                <a:latin typeface="Arial"/>
                <a:cs typeface="Arial"/>
              </a:rPr>
              <a:t>First</a:t>
            </a:r>
            <a:r>
              <a:rPr sz="1400" spc="200" dirty="0">
                <a:solidFill>
                  <a:srgbClr val="00AEEF"/>
                </a:solidFill>
                <a:latin typeface="Arial"/>
                <a:cs typeface="Arial"/>
              </a:rPr>
              <a:t> </a:t>
            </a:r>
            <a:r>
              <a:rPr sz="1400" spc="5" dirty="0">
                <a:solidFill>
                  <a:srgbClr val="00AEEF"/>
                </a:solidFill>
                <a:latin typeface="Arial"/>
                <a:cs typeface="Arial"/>
              </a:rPr>
              <a:t>Partnerships</a:t>
            </a:r>
            <a:endParaRPr sz="1400" dirty="0">
              <a:latin typeface="Arial"/>
              <a:cs typeface="Arial"/>
            </a:endParaRPr>
          </a:p>
        </p:txBody>
      </p:sp>
      <p:sp>
        <p:nvSpPr>
          <p:cNvPr id="78" name="object 78"/>
          <p:cNvSpPr/>
          <p:nvPr/>
        </p:nvSpPr>
        <p:spPr>
          <a:xfrm>
            <a:off x="614933" y="5581323"/>
            <a:ext cx="10959465" cy="0"/>
          </a:xfrm>
          <a:custGeom>
            <a:avLst/>
            <a:gdLst/>
            <a:ahLst/>
            <a:cxnLst/>
            <a:rect l="l" t="t" r="r" b="b"/>
            <a:pathLst>
              <a:path w="10959465">
                <a:moveTo>
                  <a:pt x="0" y="0"/>
                </a:moveTo>
                <a:lnTo>
                  <a:pt x="10959084" y="0"/>
                </a:lnTo>
              </a:path>
            </a:pathLst>
          </a:custGeom>
          <a:ln w="12700">
            <a:solidFill>
              <a:srgbClr val="00AEEF"/>
            </a:solidFill>
          </a:ln>
        </p:spPr>
        <p:txBody>
          <a:bodyPr wrap="square" lIns="0" tIns="0" rIns="0" bIns="0" rtlCol="0"/>
          <a:lstStyle/>
          <a:p>
            <a:endParaRPr dirty="0"/>
          </a:p>
        </p:txBody>
      </p:sp>
      <p:sp>
        <p:nvSpPr>
          <p:cNvPr id="79" name="object 79"/>
          <p:cNvSpPr/>
          <p:nvPr/>
        </p:nvSpPr>
        <p:spPr>
          <a:xfrm>
            <a:off x="614933" y="6248400"/>
            <a:ext cx="10959465" cy="0"/>
          </a:xfrm>
          <a:custGeom>
            <a:avLst/>
            <a:gdLst/>
            <a:ahLst/>
            <a:cxnLst/>
            <a:rect l="l" t="t" r="r" b="b"/>
            <a:pathLst>
              <a:path w="10959465">
                <a:moveTo>
                  <a:pt x="0" y="0"/>
                </a:moveTo>
                <a:lnTo>
                  <a:pt x="10959084" y="0"/>
                </a:lnTo>
              </a:path>
            </a:pathLst>
          </a:custGeom>
          <a:ln w="12700">
            <a:solidFill>
              <a:srgbClr val="00AEEF"/>
            </a:solidFill>
          </a:ln>
        </p:spPr>
        <p:txBody>
          <a:bodyPr wrap="square" lIns="0" tIns="0" rIns="0" bIns="0" rtlCol="0"/>
          <a:lstStyle/>
          <a:p>
            <a:endParaRPr dirty="0"/>
          </a:p>
        </p:txBody>
      </p:sp>
      <p:sp>
        <p:nvSpPr>
          <p:cNvPr id="80" name="object 80"/>
          <p:cNvSpPr txBox="1">
            <a:spLocks noGrp="1"/>
          </p:cNvSpPr>
          <p:nvPr>
            <p:ph type="ftr" sz="quarter" idx="5"/>
          </p:nvPr>
        </p:nvSpPr>
        <p:spPr>
          <a:xfrm>
            <a:off x="1217167" y="6307097"/>
            <a:ext cx="1371628"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82" name="object 82"/>
          <p:cNvSpPr txBox="1">
            <a:spLocks noGrp="1"/>
          </p:cNvSpPr>
          <p:nvPr>
            <p:ph type="sldNum" sz="quarter" idx="7"/>
          </p:nvPr>
        </p:nvSpPr>
        <p:spPr>
          <a:prstGeom prst="rect">
            <a:avLst/>
          </a:prstGeom>
        </p:spPr>
        <p:txBody>
          <a:bodyPr vert="horz" wrap="square" lIns="0" tIns="0" rIns="0" bIns="0" rtlCol="0">
            <a:spAutoFit/>
          </a:bodyPr>
          <a:lstStyle/>
          <a:p>
            <a:pPr marL="38100">
              <a:lnSpc>
                <a:spcPts val="1475"/>
              </a:lnSpc>
            </a:pPr>
            <a:fld id="{81D60167-4931-47E6-BA6A-407CBD079E47}" type="slidenum">
              <a:rPr spc="-5" dirty="0"/>
              <a:t>21</a:t>
            </a:fld>
            <a:endParaRPr spc="-5" dirty="0"/>
          </a:p>
        </p:txBody>
      </p:sp>
      <p:sp>
        <p:nvSpPr>
          <p:cNvPr id="88" name="TextBox 87">
            <a:extLst>
              <a:ext uri="{FF2B5EF4-FFF2-40B4-BE49-F238E27FC236}">
                <a16:creationId xmlns:a16="http://schemas.microsoft.com/office/drawing/2014/main" id="{4F428D93-F59B-4EA4-B8E8-BE9A0FE3650D}"/>
              </a:ext>
            </a:extLst>
          </p:cNvPr>
          <p:cNvSpPr txBox="1"/>
          <p:nvPr/>
        </p:nvSpPr>
        <p:spPr>
          <a:xfrm>
            <a:off x="10363200" y="3269539"/>
            <a:ext cx="1407758" cy="307777"/>
          </a:xfrm>
          <a:prstGeom prst="rect">
            <a:avLst/>
          </a:prstGeom>
          <a:noFill/>
        </p:spPr>
        <p:txBody>
          <a:bodyPr wrap="none" rtlCol="0">
            <a:spAutoFit/>
          </a:bodyPr>
          <a:lstStyle/>
          <a:p>
            <a:r>
              <a:rPr lang="en-US" sz="1400" b="1" dirty="0">
                <a:solidFill>
                  <a:srgbClr val="415568"/>
                </a:solidFill>
                <a:latin typeface="Arial" panose="020B0604020202020204" pitchFamily="34" charset="0"/>
                <a:cs typeface="Arial" panose="020B0604020202020204" pitchFamily="34" charset="0"/>
              </a:rPr>
              <a:t>$    700 million</a:t>
            </a:r>
          </a:p>
        </p:txBody>
      </p:sp>
      <p:sp>
        <p:nvSpPr>
          <p:cNvPr id="94" name="Rectangle 93">
            <a:extLst>
              <a:ext uri="{FF2B5EF4-FFF2-40B4-BE49-F238E27FC236}">
                <a16:creationId xmlns:a16="http://schemas.microsoft.com/office/drawing/2014/main" id="{B7FC6AA2-9422-4A3E-974E-31114B6C7BD9}"/>
              </a:ext>
            </a:extLst>
          </p:cNvPr>
          <p:cNvSpPr/>
          <p:nvPr/>
        </p:nvSpPr>
        <p:spPr>
          <a:xfrm rot="16200000">
            <a:off x="4558420" y="1961133"/>
            <a:ext cx="1550741" cy="1612266"/>
          </a:xfrm>
          <a:prstGeom prst="rect">
            <a:avLst/>
          </a:prstGeom>
          <a:noFill/>
        </p:spPr>
        <p:txBody>
          <a:bodyPr wrap="none" lIns="91440" tIns="45720" rIns="91440" bIns="45720">
            <a:prstTxWarp prst="textArchUp">
              <a:avLst/>
            </a:prstTxWarp>
            <a:spAutoFit/>
          </a:bodyPr>
          <a:lstStyle/>
          <a:p>
            <a:pPr algn="ctr"/>
            <a:r>
              <a:rPr lang="en-US" sz="1100" b="1" cap="none" spc="0" dirty="0">
                <a:ln w="0"/>
                <a:solidFill>
                  <a:srgbClr val="FF0000"/>
                </a:solidFill>
                <a:latin typeface="Arial" panose="020B0604020202020204" pitchFamily="34" charset="0"/>
                <a:cs typeface="Arial" panose="020B0604020202020204" pitchFamily="34" charset="0"/>
              </a:rPr>
              <a:t>REPLICATE SUCCESS</a:t>
            </a:r>
          </a:p>
        </p:txBody>
      </p:sp>
      <p:sp>
        <p:nvSpPr>
          <p:cNvPr id="72" name="TextBox 71">
            <a:extLst>
              <a:ext uri="{FF2B5EF4-FFF2-40B4-BE49-F238E27FC236}">
                <a16:creationId xmlns:a16="http://schemas.microsoft.com/office/drawing/2014/main" id="{CD5F3616-F627-43C8-B57A-918DE7ED8943}"/>
              </a:ext>
            </a:extLst>
          </p:cNvPr>
          <p:cNvSpPr txBox="1"/>
          <p:nvPr/>
        </p:nvSpPr>
        <p:spPr>
          <a:xfrm>
            <a:off x="10363200" y="1876738"/>
            <a:ext cx="1407758" cy="307777"/>
          </a:xfrm>
          <a:prstGeom prst="rect">
            <a:avLst/>
          </a:prstGeom>
          <a:noFill/>
        </p:spPr>
        <p:txBody>
          <a:bodyPr wrap="none" rtlCol="0">
            <a:spAutoFit/>
          </a:bodyPr>
          <a:lstStyle/>
          <a:p>
            <a:r>
              <a:rPr lang="en-US" sz="1400" b="1" dirty="0">
                <a:solidFill>
                  <a:srgbClr val="415568"/>
                </a:solidFill>
                <a:latin typeface="Arial" panose="020B0604020202020204" pitchFamily="34" charset="0"/>
                <a:cs typeface="Arial" panose="020B0604020202020204" pitchFamily="34" charset="0"/>
              </a:rPr>
              <a:t>$    250 million</a:t>
            </a:r>
          </a:p>
        </p:txBody>
      </p:sp>
      <p:sp>
        <p:nvSpPr>
          <p:cNvPr id="62" name="TextBox 61">
            <a:extLst>
              <a:ext uri="{FF2B5EF4-FFF2-40B4-BE49-F238E27FC236}">
                <a16:creationId xmlns:a16="http://schemas.microsoft.com/office/drawing/2014/main" id="{A0850484-494E-4884-AA0B-DBEC1275BF85}"/>
              </a:ext>
            </a:extLst>
          </p:cNvPr>
          <p:cNvSpPr txBox="1"/>
          <p:nvPr/>
        </p:nvSpPr>
        <p:spPr>
          <a:xfrm>
            <a:off x="10109507" y="913629"/>
            <a:ext cx="1766830" cy="523220"/>
          </a:xfrm>
          <a:prstGeom prst="rect">
            <a:avLst/>
          </a:prstGeom>
          <a:noFill/>
        </p:spPr>
        <p:txBody>
          <a:bodyPr wrap="none" rtlCol="0">
            <a:spAutoFit/>
          </a:bodyPr>
          <a:lstStyle/>
          <a:p>
            <a:pPr algn="ctr"/>
            <a:r>
              <a:rPr lang="en-US" sz="1400" b="1" dirty="0">
                <a:solidFill>
                  <a:srgbClr val="415568"/>
                </a:solidFill>
                <a:latin typeface="Arial" panose="020B0604020202020204" pitchFamily="34" charset="0"/>
                <a:cs typeface="Arial" panose="020B0604020202020204" pitchFamily="34" charset="0"/>
              </a:rPr>
              <a:t>BVT Target Market</a:t>
            </a:r>
          </a:p>
          <a:p>
            <a:pPr algn="ctr"/>
            <a:r>
              <a:rPr lang="en-US" sz="1400" b="1" dirty="0">
                <a:solidFill>
                  <a:srgbClr val="415568"/>
                </a:solidFill>
                <a:latin typeface="Arial" panose="020B0604020202020204" pitchFamily="34" charset="0"/>
                <a:cs typeface="Arial" panose="020B0604020202020204" pitchFamily="34" charset="0"/>
              </a:rPr>
              <a:t>CAD $4.3 Billion</a:t>
            </a:r>
          </a:p>
        </p:txBody>
      </p:sp>
      <p:cxnSp>
        <p:nvCxnSpPr>
          <p:cNvPr id="37" name="Straight Connector 36">
            <a:extLst>
              <a:ext uri="{FF2B5EF4-FFF2-40B4-BE49-F238E27FC236}">
                <a16:creationId xmlns:a16="http://schemas.microsoft.com/office/drawing/2014/main" id="{7AC4D9F4-EF39-4224-BDFB-C6ED2F0895B0}"/>
              </a:ext>
            </a:extLst>
          </p:cNvPr>
          <p:cNvCxnSpPr/>
          <p:nvPr/>
        </p:nvCxnSpPr>
        <p:spPr>
          <a:xfrm>
            <a:off x="10210800" y="1436849"/>
            <a:ext cx="1644698" cy="0"/>
          </a:xfrm>
          <a:prstGeom prst="line">
            <a:avLst/>
          </a:prstGeom>
          <a:ln w="19050">
            <a:solidFill>
              <a:srgbClr val="4155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202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object 76"/>
          <p:cNvSpPr txBox="1">
            <a:spLocks noGrp="1"/>
          </p:cNvSpPr>
          <p:nvPr>
            <p:ph type="title"/>
          </p:nvPr>
        </p:nvSpPr>
        <p:spPr>
          <a:xfrm>
            <a:off x="0" y="320154"/>
            <a:ext cx="12192000" cy="577081"/>
          </a:xfrm>
          <a:prstGeom prst="rect">
            <a:avLst/>
          </a:prstGeom>
        </p:spPr>
        <p:txBody>
          <a:bodyPr vert="horz" wrap="square" lIns="0" tIns="63500" rIns="0" bIns="0" rtlCol="0">
            <a:spAutoFit/>
          </a:bodyPr>
          <a:lstStyle/>
          <a:p>
            <a:pPr marR="5080" algn="ctr">
              <a:lnSpc>
                <a:spcPts val="4000"/>
              </a:lnSpc>
              <a:spcBef>
                <a:spcPts val="500"/>
              </a:spcBef>
            </a:pPr>
            <a:r>
              <a:rPr lang="en-CA" spc="-5" dirty="0">
                <a:solidFill>
                  <a:srgbClr val="0070C0"/>
                </a:solidFill>
              </a:rPr>
              <a:t>2023 Update: BVT-led Expansions</a:t>
            </a:r>
            <a:endParaRPr lang="en-CA" spc="-35" dirty="0">
              <a:solidFill>
                <a:srgbClr val="0070C0"/>
              </a:solidFill>
            </a:endParaRPr>
          </a:p>
        </p:txBody>
      </p:sp>
      <p:sp>
        <p:nvSpPr>
          <p:cNvPr id="80" name="object 80"/>
          <p:cNvSpPr txBox="1">
            <a:spLocks noGrp="1"/>
          </p:cNvSpPr>
          <p:nvPr>
            <p:ph type="ftr" sz="quarter" idx="5"/>
          </p:nvPr>
        </p:nvSpPr>
        <p:spPr>
          <a:xfrm>
            <a:off x="1217167" y="6307097"/>
            <a:ext cx="1371628"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82" name="object 82"/>
          <p:cNvSpPr txBox="1">
            <a:spLocks noGrp="1"/>
          </p:cNvSpPr>
          <p:nvPr>
            <p:ph type="sldNum" sz="quarter" idx="7"/>
          </p:nvPr>
        </p:nvSpPr>
        <p:spPr>
          <a:prstGeom prst="rect">
            <a:avLst/>
          </a:prstGeom>
        </p:spPr>
        <p:txBody>
          <a:bodyPr vert="horz" wrap="square" lIns="0" tIns="0" rIns="0" bIns="0" rtlCol="0">
            <a:spAutoFit/>
          </a:bodyPr>
          <a:lstStyle/>
          <a:p>
            <a:pPr marL="38100">
              <a:lnSpc>
                <a:spcPts val="1475"/>
              </a:lnSpc>
            </a:pPr>
            <a:fld id="{81D60167-4931-47E6-BA6A-407CBD079E47}" type="slidenum">
              <a:rPr spc="-5" dirty="0"/>
              <a:t>22</a:t>
            </a:fld>
            <a:endParaRPr spc="-5" dirty="0"/>
          </a:p>
        </p:txBody>
      </p:sp>
      <p:sp>
        <p:nvSpPr>
          <p:cNvPr id="10" name="object 10">
            <a:extLst>
              <a:ext uri="{FF2B5EF4-FFF2-40B4-BE49-F238E27FC236}">
                <a16:creationId xmlns:a16="http://schemas.microsoft.com/office/drawing/2014/main" id="{B1C002C1-1B03-9A2E-02B4-62C7EE5B0517}"/>
              </a:ext>
            </a:extLst>
          </p:cNvPr>
          <p:cNvSpPr txBox="1"/>
          <p:nvPr/>
        </p:nvSpPr>
        <p:spPr>
          <a:xfrm>
            <a:off x="883813" y="1599943"/>
            <a:ext cx="2066925" cy="383438"/>
          </a:xfrm>
          <a:prstGeom prst="rect">
            <a:avLst/>
          </a:prstGeom>
        </p:spPr>
        <p:txBody>
          <a:bodyPr vert="horz" wrap="square" lIns="0" tIns="13970" rIns="0" bIns="0" rtlCol="0">
            <a:spAutoFit/>
          </a:bodyPr>
          <a:lstStyle/>
          <a:p>
            <a:pPr marL="12700" marR="5080">
              <a:lnSpc>
                <a:spcPct val="100000"/>
              </a:lnSpc>
              <a:spcBef>
                <a:spcPts val="110"/>
              </a:spcBef>
            </a:pPr>
            <a:r>
              <a:rPr lang="en-US" sz="2400" b="1" spc="-15" dirty="0">
                <a:solidFill>
                  <a:srgbClr val="3A9D58"/>
                </a:solidFill>
                <a:latin typeface="Arial"/>
                <a:cs typeface="Arial"/>
              </a:rPr>
              <a:t>Mexico</a:t>
            </a:r>
            <a:endParaRPr sz="2400" dirty="0">
              <a:latin typeface="Arial"/>
              <a:cs typeface="Arial"/>
            </a:endParaRPr>
          </a:p>
        </p:txBody>
      </p:sp>
      <p:sp>
        <p:nvSpPr>
          <p:cNvPr id="11" name="object 14">
            <a:extLst>
              <a:ext uri="{FF2B5EF4-FFF2-40B4-BE49-F238E27FC236}">
                <a16:creationId xmlns:a16="http://schemas.microsoft.com/office/drawing/2014/main" id="{1B68F2C7-F649-1F91-F57A-BE9E4AECDB73}"/>
              </a:ext>
            </a:extLst>
          </p:cNvPr>
          <p:cNvSpPr txBox="1"/>
          <p:nvPr/>
        </p:nvSpPr>
        <p:spPr>
          <a:xfrm>
            <a:off x="3200400" y="1656873"/>
            <a:ext cx="4756785" cy="261610"/>
          </a:xfrm>
          <a:prstGeom prst="rect">
            <a:avLst/>
          </a:prstGeom>
        </p:spPr>
        <p:txBody>
          <a:bodyPr vert="horz" wrap="square" lIns="0" tIns="15240" rIns="0" bIns="0" rtlCol="0">
            <a:spAutoFit/>
          </a:bodyPr>
          <a:lstStyle>
            <a:defPPr>
              <a:defRPr lang="en-US"/>
            </a:defPPr>
            <a:lvl1pPr>
              <a:defRPr sz="1600">
                <a:solidFill>
                  <a:srgbClr val="415568"/>
                </a:solidFill>
              </a:defRPr>
            </a:lvl1pPr>
          </a:lstStyle>
          <a:p>
            <a:r>
              <a:rPr lang="en-US" dirty="0"/>
              <a:t>Official submission made April 2022</a:t>
            </a:r>
          </a:p>
        </p:txBody>
      </p:sp>
      <p:sp>
        <p:nvSpPr>
          <p:cNvPr id="12" name="object 24">
            <a:extLst>
              <a:ext uri="{FF2B5EF4-FFF2-40B4-BE49-F238E27FC236}">
                <a16:creationId xmlns:a16="http://schemas.microsoft.com/office/drawing/2014/main" id="{1C0505F5-5633-A34C-7065-7B16BB980B88}"/>
              </a:ext>
            </a:extLst>
          </p:cNvPr>
          <p:cNvSpPr txBox="1"/>
          <p:nvPr/>
        </p:nvSpPr>
        <p:spPr>
          <a:xfrm>
            <a:off x="883813" y="2603499"/>
            <a:ext cx="1302385" cy="383438"/>
          </a:xfrm>
          <a:prstGeom prst="rect">
            <a:avLst/>
          </a:prstGeom>
        </p:spPr>
        <p:txBody>
          <a:bodyPr vert="horz" wrap="square" lIns="0" tIns="13970" rIns="0" bIns="0" rtlCol="0">
            <a:spAutoFit/>
          </a:bodyPr>
          <a:lstStyle/>
          <a:p>
            <a:pPr marL="12700" marR="5080">
              <a:lnSpc>
                <a:spcPct val="100000"/>
              </a:lnSpc>
              <a:spcBef>
                <a:spcPts val="110"/>
              </a:spcBef>
            </a:pPr>
            <a:r>
              <a:rPr lang="en-US" sz="2400" b="1" spc="15" dirty="0">
                <a:solidFill>
                  <a:srgbClr val="3A9D58"/>
                </a:solidFill>
                <a:latin typeface="Arial"/>
                <a:cs typeface="Arial"/>
              </a:rPr>
              <a:t>Peru</a:t>
            </a:r>
            <a:endParaRPr sz="2400" dirty="0">
              <a:latin typeface="Arial"/>
              <a:cs typeface="Arial"/>
            </a:endParaRPr>
          </a:p>
        </p:txBody>
      </p:sp>
      <p:sp>
        <p:nvSpPr>
          <p:cNvPr id="13" name="object 25">
            <a:extLst>
              <a:ext uri="{FF2B5EF4-FFF2-40B4-BE49-F238E27FC236}">
                <a16:creationId xmlns:a16="http://schemas.microsoft.com/office/drawing/2014/main" id="{1FD2083F-0E58-56CF-2326-1AE3C58E77EE}"/>
              </a:ext>
            </a:extLst>
          </p:cNvPr>
          <p:cNvSpPr txBox="1"/>
          <p:nvPr/>
        </p:nvSpPr>
        <p:spPr>
          <a:xfrm>
            <a:off x="3200400" y="2647729"/>
            <a:ext cx="5168265" cy="261610"/>
          </a:xfrm>
          <a:prstGeom prst="rect">
            <a:avLst/>
          </a:prstGeom>
        </p:spPr>
        <p:txBody>
          <a:bodyPr vert="horz" wrap="square" lIns="0" tIns="15240" rIns="0" bIns="0" rtlCol="0">
            <a:spAutoFit/>
          </a:bodyPr>
          <a:lstStyle>
            <a:defPPr>
              <a:defRPr lang="en-US"/>
            </a:defPPr>
            <a:lvl1pPr>
              <a:defRPr sz="1600">
                <a:solidFill>
                  <a:srgbClr val="415568"/>
                </a:solidFill>
              </a:defRPr>
            </a:lvl1pPr>
          </a:lstStyle>
          <a:p>
            <a:r>
              <a:rPr lang="en-US" dirty="0"/>
              <a:t>In contact with SENASA</a:t>
            </a:r>
          </a:p>
        </p:txBody>
      </p:sp>
      <p:sp>
        <p:nvSpPr>
          <p:cNvPr id="14" name="object 35">
            <a:extLst>
              <a:ext uri="{FF2B5EF4-FFF2-40B4-BE49-F238E27FC236}">
                <a16:creationId xmlns:a16="http://schemas.microsoft.com/office/drawing/2014/main" id="{F125BE85-FCBC-FCC7-FF05-B4F8549EC4D0}"/>
              </a:ext>
            </a:extLst>
          </p:cNvPr>
          <p:cNvSpPr txBox="1"/>
          <p:nvPr/>
        </p:nvSpPr>
        <p:spPr>
          <a:xfrm>
            <a:off x="883813" y="3594097"/>
            <a:ext cx="2156460" cy="383438"/>
          </a:xfrm>
          <a:prstGeom prst="rect">
            <a:avLst/>
          </a:prstGeom>
        </p:spPr>
        <p:txBody>
          <a:bodyPr vert="horz" wrap="square" lIns="0" tIns="13970" rIns="0" bIns="0" rtlCol="0">
            <a:spAutoFit/>
          </a:bodyPr>
          <a:lstStyle/>
          <a:p>
            <a:pPr marL="12700" marR="5080">
              <a:lnSpc>
                <a:spcPct val="100000"/>
              </a:lnSpc>
              <a:spcBef>
                <a:spcPts val="110"/>
              </a:spcBef>
            </a:pPr>
            <a:r>
              <a:rPr lang="en-US" sz="2400" b="1" spc="-15" dirty="0">
                <a:solidFill>
                  <a:srgbClr val="3A9D58"/>
                </a:solidFill>
                <a:latin typeface="Arial"/>
                <a:cs typeface="Arial"/>
              </a:rPr>
              <a:t>Canada</a:t>
            </a:r>
            <a:endParaRPr sz="2400" dirty="0">
              <a:latin typeface="Arial"/>
              <a:cs typeface="Arial"/>
            </a:endParaRPr>
          </a:p>
        </p:txBody>
      </p:sp>
      <p:sp>
        <p:nvSpPr>
          <p:cNvPr id="16" name="object 36">
            <a:extLst>
              <a:ext uri="{FF2B5EF4-FFF2-40B4-BE49-F238E27FC236}">
                <a16:creationId xmlns:a16="http://schemas.microsoft.com/office/drawing/2014/main" id="{11D86B79-165A-C044-845C-F43C43B49434}"/>
              </a:ext>
            </a:extLst>
          </p:cNvPr>
          <p:cNvSpPr txBox="1"/>
          <p:nvPr/>
        </p:nvSpPr>
        <p:spPr>
          <a:xfrm>
            <a:off x="3181933" y="3700790"/>
            <a:ext cx="3599867" cy="261610"/>
          </a:xfrm>
          <a:prstGeom prst="rect">
            <a:avLst/>
          </a:prstGeom>
        </p:spPr>
        <p:txBody>
          <a:bodyPr vert="horz" wrap="square" lIns="0" tIns="15240" rIns="0" bIns="0" rtlCol="0">
            <a:spAutoFit/>
          </a:bodyPr>
          <a:lstStyle>
            <a:defPPr>
              <a:defRPr lang="en-US"/>
            </a:defPPr>
            <a:lvl1pPr>
              <a:defRPr sz="1600">
                <a:solidFill>
                  <a:srgbClr val="415568"/>
                </a:solidFill>
              </a:defRPr>
            </a:lvl1pPr>
          </a:lstStyle>
          <a:p>
            <a:r>
              <a:rPr lang="en-US" dirty="0"/>
              <a:t>Official submission made Dec 2022</a:t>
            </a:r>
          </a:p>
        </p:txBody>
      </p:sp>
      <p:sp>
        <p:nvSpPr>
          <p:cNvPr id="36" name="object 46">
            <a:extLst>
              <a:ext uri="{FF2B5EF4-FFF2-40B4-BE49-F238E27FC236}">
                <a16:creationId xmlns:a16="http://schemas.microsoft.com/office/drawing/2014/main" id="{66B869EC-9E54-193F-59D2-1A10E352B356}"/>
              </a:ext>
            </a:extLst>
          </p:cNvPr>
          <p:cNvSpPr/>
          <p:nvPr/>
        </p:nvSpPr>
        <p:spPr>
          <a:xfrm>
            <a:off x="896515" y="2286000"/>
            <a:ext cx="10515600" cy="0"/>
          </a:xfrm>
          <a:custGeom>
            <a:avLst/>
            <a:gdLst/>
            <a:ahLst/>
            <a:cxnLst/>
            <a:rect l="l" t="t" r="r" b="b"/>
            <a:pathLst>
              <a:path w="8897620">
                <a:moveTo>
                  <a:pt x="0" y="0"/>
                </a:moveTo>
                <a:lnTo>
                  <a:pt x="8897112" y="0"/>
                </a:lnTo>
              </a:path>
            </a:pathLst>
          </a:custGeom>
          <a:ln w="5981">
            <a:solidFill>
              <a:srgbClr val="A1AAB4"/>
            </a:solidFill>
          </a:ln>
        </p:spPr>
        <p:txBody>
          <a:bodyPr wrap="square" lIns="0" tIns="0" rIns="0" bIns="0" rtlCol="0"/>
          <a:lstStyle/>
          <a:p>
            <a:endParaRPr dirty="0"/>
          </a:p>
        </p:txBody>
      </p:sp>
      <p:sp>
        <p:nvSpPr>
          <p:cNvPr id="38" name="object 47">
            <a:extLst>
              <a:ext uri="{FF2B5EF4-FFF2-40B4-BE49-F238E27FC236}">
                <a16:creationId xmlns:a16="http://schemas.microsoft.com/office/drawing/2014/main" id="{65FCD7FB-9C92-71B0-6214-2CEBBC84C9AC}"/>
              </a:ext>
            </a:extLst>
          </p:cNvPr>
          <p:cNvSpPr/>
          <p:nvPr/>
        </p:nvSpPr>
        <p:spPr>
          <a:xfrm>
            <a:off x="896515" y="3342991"/>
            <a:ext cx="10515600" cy="0"/>
          </a:xfrm>
          <a:custGeom>
            <a:avLst/>
            <a:gdLst/>
            <a:ahLst/>
            <a:cxnLst/>
            <a:rect l="l" t="t" r="r" b="b"/>
            <a:pathLst>
              <a:path w="8897620">
                <a:moveTo>
                  <a:pt x="0" y="0"/>
                </a:moveTo>
                <a:lnTo>
                  <a:pt x="8897112" y="0"/>
                </a:lnTo>
              </a:path>
            </a:pathLst>
          </a:custGeom>
          <a:ln w="5981">
            <a:solidFill>
              <a:srgbClr val="A1AAB4"/>
            </a:solidFill>
          </a:ln>
        </p:spPr>
        <p:txBody>
          <a:bodyPr wrap="square" lIns="0" tIns="0" rIns="0" bIns="0" rtlCol="0"/>
          <a:lstStyle/>
          <a:p>
            <a:endParaRPr dirty="0"/>
          </a:p>
        </p:txBody>
      </p:sp>
      <p:sp>
        <p:nvSpPr>
          <p:cNvPr id="39" name="object 35">
            <a:extLst>
              <a:ext uri="{FF2B5EF4-FFF2-40B4-BE49-F238E27FC236}">
                <a16:creationId xmlns:a16="http://schemas.microsoft.com/office/drawing/2014/main" id="{EA4EAAFB-11AA-A7C3-5B54-1B5B912BD29E}"/>
              </a:ext>
            </a:extLst>
          </p:cNvPr>
          <p:cNvSpPr txBox="1"/>
          <p:nvPr/>
        </p:nvSpPr>
        <p:spPr>
          <a:xfrm>
            <a:off x="867303" y="4614019"/>
            <a:ext cx="2156460" cy="383438"/>
          </a:xfrm>
          <a:prstGeom prst="rect">
            <a:avLst/>
          </a:prstGeom>
        </p:spPr>
        <p:txBody>
          <a:bodyPr vert="horz" wrap="square" lIns="0" tIns="13970" rIns="0" bIns="0" rtlCol="0">
            <a:spAutoFit/>
          </a:bodyPr>
          <a:lstStyle/>
          <a:p>
            <a:pPr marL="12700" marR="5080">
              <a:lnSpc>
                <a:spcPct val="100000"/>
              </a:lnSpc>
              <a:spcBef>
                <a:spcPts val="110"/>
              </a:spcBef>
            </a:pPr>
            <a:r>
              <a:rPr lang="en-US" sz="2400" b="1" spc="-15" dirty="0">
                <a:solidFill>
                  <a:srgbClr val="3A9D58"/>
                </a:solidFill>
                <a:latin typeface="Arial"/>
                <a:cs typeface="Arial"/>
              </a:rPr>
              <a:t>EU</a:t>
            </a:r>
            <a:endParaRPr sz="2400" dirty="0">
              <a:latin typeface="Arial"/>
              <a:cs typeface="Arial"/>
            </a:endParaRPr>
          </a:p>
        </p:txBody>
      </p:sp>
      <p:sp>
        <p:nvSpPr>
          <p:cNvPr id="40" name="object 36">
            <a:extLst>
              <a:ext uri="{FF2B5EF4-FFF2-40B4-BE49-F238E27FC236}">
                <a16:creationId xmlns:a16="http://schemas.microsoft.com/office/drawing/2014/main" id="{AA2EF18B-7D75-17CB-1767-7F094BD9F84C}"/>
              </a:ext>
            </a:extLst>
          </p:cNvPr>
          <p:cNvSpPr txBox="1"/>
          <p:nvPr/>
        </p:nvSpPr>
        <p:spPr>
          <a:xfrm>
            <a:off x="3175473" y="4429648"/>
            <a:ext cx="3837484" cy="754053"/>
          </a:xfrm>
          <a:prstGeom prst="rect">
            <a:avLst/>
          </a:prstGeom>
        </p:spPr>
        <p:txBody>
          <a:bodyPr vert="horz" wrap="square" lIns="0" tIns="15240" rIns="0" bIns="0" rtlCol="0">
            <a:spAutoFit/>
          </a:bodyPr>
          <a:lstStyle>
            <a:defPPr>
              <a:defRPr lang="en-US"/>
            </a:defPPr>
            <a:lvl1pPr>
              <a:defRPr sz="1600">
                <a:solidFill>
                  <a:srgbClr val="415568"/>
                </a:solidFill>
              </a:defRPr>
            </a:lvl1pPr>
          </a:lstStyle>
          <a:p>
            <a:r>
              <a:rPr lang="en-US" dirty="0"/>
              <a:t>Consultants preparing submission strategy for 2-step process; large backlog with member states for biological submissions</a:t>
            </a:r>
          </a:p>
        </p:txBody>
      </p:sp>
      <p:sp>
        <p:nvSpPr>
          <p:cNvPr id="41" name="object 47">
            <a:extLst>
              <a:ext uri="{FF2B5EF4-FFF2-40B4-BE49-F238E27FC236}">
                <a16:creationId xmlns:a16="http://schemas.microsoft.com/office/drawing/2014/main" id="{740F0432-516E-0B9C-0642-BE8D754A4CFD}"/>
              </a:ext>
            </a:extLst>
          </p:cNvPr>
          <p:cNvSpPr/>
          <p:nvPr/>
        </p:nvSpPr>
        <p:spPr>
          <a:xfrm>
            <a:off x="880005" y="4297125"/>
            <a:ext cx="10515600" cy="0"/>
          </a:xfrm>
          <a:custGeom>
            <a:avLst/>
            <a:gdLst/>
            <a:ahLst/>
            <a:cxnLst/>
            <a:rect l="l" t="t" r="r" b="b"/>
            <a:pathLst>
              <a:path w="8897620">
                <a:moveTo>
                  <a:pt x="0" y="0"/>
                </a:moveTo>
                <a:lnTo>
                  <a:pt x="8897112" y="0"/>
                </a:lnTo>
              </a:path>
            </a:pathLst>
          </a:custGeom>
          <a:ln w="5981">
            <a:solidFill>
              <a:srgbClr val="A1AAB4"/>
            </a:solidFill>
          </a:ln>
        </p:spPr>
        <p:txBody>
          <a:bodyPr wrap="square" lIns="0" tIns="0" rIns="0" bIns="0" rtlCol="0"/>
          <a:lstStyle/>
          <a:p>
            <a:endParaRPr dirty="0"/>
          </a:p>
        </p:txBody>
      </p:sp>
      <p:sp>
        <p:nvSpPr>
          <p:cNvPr id="42" name="object 23">
            <a:extLst>
              <a:ext uri="{FF2B5EF4-FFF2-40B4-BE49-F238E27FC236}">
                <a16:creationId xmlns:a16="http://schemas.microsoft.com/office/drawing/2014/main" id="{75245941-26DF-8150-B3E3-AE2AEAF61C9C}"/>
              </a:ext>
            </a:extLst>
          </p:cNvPr>
          <p:cNvSpPr/>
          <p:nvPr/>
        </p:nvSpPr>
        <p:spPr>
          <a:xfrm>
            <a:off x="7297296" y="1523743"/>
            <a:ext cx="81280" cy="640715"/>
          </a:xfrm>
          <a:custGeom>
            <a:avLst/>
            <a:gdLst/>
            <a:ahLst/>
            <a:cxnLst/>
            <a:rect l="l" t="t" r="r" b="b"/>
            <a:pathLst>
              <a:path w="81279" h="640714">
                <a:moveTo>
                  <a:pt x="0" y="0"/>
                </a:moveTo>
                <a:lnTo>
                  <a:pt x="0" y="184619"/>
                </a:lnTo>
                <a:lnTo>
                  <a:pt x="81000" y="318744"/>
                </a:lnTo>
                <a:lnTo>
                  <a:pt x="0" y="450761"/>
                </a:lnTo>
                <a:lnTo>
                  <a:pt x="0" y="640410"/>
                </a:lnTo>
              </a:path>
            </a:pathLst>
          </a:custGeom>
          <a:ln w="25400">
            <a:solidFill>
              <a:srgbClr val="009FE3"/>
            </a:solidFill>
          </a:ln>
        </p:spPr>
        <p:txBody>
          <a:bodyPr wrap="square" lIns="0" tIns="0" rIns="0" bIns="0" rtlCol="0"/>
          <a:lstStyle/>
          <a:p>
            <a:endParaRPr dirty="0"/>
          </a:p>
        </p:txBody>
      </p:sp>
      <p:sp>
        <p:nvSpPr>
          <p:cNvPr id="44" name="object 34">
            <a:extLst>
              <a:ext uri="{FF2B5EF4-FFF2-40B4-BE49-F238E27FC236}">
                <a16:creationId xmlns:a16="http://schemas.microsoft.com/office/drawing/2014/main" id="{C3ADFA72-9174-BB70-6924-09B29F97F3F4}"/>
              </a:ext>
            </a:extLst>
          </p:cNvPr>
          <p:cNvSpPr/>
          <p:nvPr/>
        </p:nvSpPr>
        <p:spPr>
          <a:xfrm>
            <a:off x="7297296" y="2514600"/>
            <a:ext cx="81280" cy="640715"/>
          </a:xfrm>
          <a:custGeom>
            <a:avLst/>
            <a:gdLst/>
            <a:ahLst/>
            <a:cxnLst/>
            <a:rect l="l" t="t" r="r" b="b"/>
            <a:pathLst>
              <a:path w="81279" h="640714">
                <a:moveTo>
                  <a:pt x="0" y="0"/>
                </a:moveTo>
                <a:lnTo>
                  <a:pt x="0" y="184619"/>
                </a:lnTo>
                <a:lnTo>
                  <a:pt x="81000" y="318744"/>
                </a:lnTo>
                <a:lnTo>
                  <a:pt x="0" y="450761"/>
                </a:lnTo>
                <a:lnTo>
                  <a:pt x="0" y="640410"/>
                </a:lnTo>
              </a:path>
            </a:pathLst>
          </a:custGeom>
          <a:ln w="25400">
            <a:solidFill>
              <a:srgbClr val="009FE3"/>
            </a:solidFill>
          </a:ln>
        </p:spPr>
        <p:txBody>
          <a:bodyPr wrap="square" lIns="0" tIns="0" rIns="0" bIns="0" rtlCol="0"/>
          <a:lstStyle/>
          <a:p>
            <a:endParaRPr dirty="0"/>
          </a:p>
        </p:txBody>
      </p:sp>
      <p:sp>
        <p:nvSpPr>
          <p:cNvPr id="45" name="object 45">
            <a:extLst>
              <a:ext uri="{FF2B5EF4-FFF2-40B4-BE49-F238E27FC236}">
                <a16:creationId xmlns:a16="http://schemas.microsoft.com/office/drawing/2014/main" id="{DDDDE2A8-28F4-C3A4-9FFB-5439135C8A95}"/>
              </a:ext>
            </a:extLst>
          </p:cNvPr>
          <p:cNvSpPr/>
          <p:nvPr/>
        </p:nvSpPr>
        <p:spPr>
          <a:xfrm>
            <a:off x="7297296" y="3505200"/>
            <a:ext cx="81280" cy="640715"/>
          </a:xfrm>
          <a:custGeom>
            <a:avLst/>
            <a:gdLst/>
            <a:ahLst/>
            <a:cxnLst/>
            <a:rect l="l" t="t" r="r" b="b"/>
            <a:pathLst>
              <a:path w="81279" h="640714">
                <a:moveTo>
                  <a:pt x="0" y="0"/>
                </a:moveTo>
                <a:lnTo>
                  <a:pt x="0" y="184619"/>
                </a:lnTo>
                <a:lnTo>
                  <a:pt x="81000" y="318744"/>
                </a:lnTo>
                <a:lnTo>
                  <a:pt x="0" y="450761"/>
                </a:lnTo>
                <a:lnTo>
                  <a:pt x="0" y="640410"/>
                </a:lnTo>
              </a:path>
            </a:pathLst>
          </a:custGeom>
          <a:ln w="25400">
            <a:solidFill>
              <a:srgbClr val="009FE3"/>
            </a:solidFill>
          </a:ln>
        </p:spPr>
        <p:txBody>
          <a:bodyPr wrap="square" lIns="0" tIns="0" rIns="0" bIns="0" rtlCol="0"/>
          <a:lstStyle/>
          <a:p>
            <a:endParaRPr dirty="0"/>
          </a:p>
        </p:txBody>
      </p:sp>
      <p:sp>
        <p:nvSpPr>
          <p:cNvPr id="46" name="object 45">
            <a:extLst>
              <a:ext uri="{FF2B5EF4-FFF2-40B4-BE49-F238E27FC236}">
                <a16:creationId xmlns:a16="http://schemas.microsoft.com/office/drawing/2014/main" id="{39884E83-791F-266F-D78F-51C8F8046817}"/>
              </a:ext>
            </a:extLst>
          </p:cNvPr>
          <p:cNvSpPr/>
          <p:nvPr/>
        </p:nvSpPr>
        <p:spPr>
          <a:xfrm>
            <a:off x="7280786" y="4499722"/>
            <a:ext cx="81280" cy="640715"/>
          </a:xfrm>
          <a:custGeom>
            <a:avLst/>
            <a:gdLst/>
            <a:ahLst/>
            <a:cxnLst/>
            <a:rect l="l" t="t" r="r" b="b"/>
            <a:pathLst>
              <a:path w="81279" h="640714">
                <a:moveTo>
                  <a:pt x="0" y="0"/>
                </a:moveTo>
                <a:lnTo>
                  <a:pt x="0" y="184619"/>
                </a:lnTo>
                <a:lnTo>
                  <a:pt x="81000" y="318744"/>
                </a:lnTo>
                <a:lnTo>
                  <a:pt x="0" y="450761"/>
                </a:lnTo>
                <a:lnTo>
                  <a:pt x="0" y="640410"/>
                </a:lnTo>
              </a:path>
            </a:pathLst>
          </a:custGeom>
          <a:ln w="25400">
            <a:solidFill>
              <a:srgbClr val="009FE3"/>
            </a:solidFill>
          </a:ln>
        </p:spPr>
        <p:txBody>
          <a:bodyPr wrap="square" lIns="0" tIns="0" rIns="0" bIns="0" rtlCol="0"/>
          <a:lstStyle/>
          <a:p>
            <a:endParaRPr dirty="0"/>
          </a:p>
        </p:txBody>
      </p:sp>
      <p:sp>
        <p:nvSpPr>
          <p:cNvPr id="47" name="object 14">
            <a:extLst>
              <a:ext uri="{FF2B5EF4-FFF2-40B4-BE49-F238E27FC236}">
                <a16:creationId xmlns:a16="http://schemas.microsoft.com/office/drawing/2014/main" id="{FA3F579E-A1A8-9ADA-20D1-A0269CDC0ECA}"/>
              </a:ext>
            </a:extLst>
          </p:cNvPr>
          <p:cNvSpPr txBox="1"/>
          <p:nvPr/>
        </p:nvSpPr>
        <p:spPr>
          <a:xfrm>
            <a:off x="7780386" y="1542573"/>
            <a:ext cx="3867295" cy="507831"/>
          </a:xfrm>
          <a:prstGeom prst="rect">
            <a:avLst/>
          </a:prstGeom>
        </p:spPr>
        <p:txBody>
          <a:bodyPr vert="horz" wrap="square" lIns="0" tIns="15240" rIns="0" bIns="0" rtlCol="0">
            <a:spAutoFit/>
          </a:bodyPr>
          <a:lstStyle>
            <a:defPPr>
              <a:defRPr lang="en-US"/>
            </a:defPPr>
            <a:lvl1pPr>
              <a:defRPr sz="1600">
                <a:solidFill>
                  <a:srgbClr val="415568"/>
                </a:solidFill>
              </a:defRPr>
            </a:lvl1pPr>
          </a:lstStyle>
          <a:p>
            <a:r>
              <a:rPr lang="en-US" dirty="0"/>
              <a:t>Mexican authorities have experienced delays and timelines are hard to predict</a:t>
            </a:r>
          </a:p>
        </p:txBody>
      </p:sp>
      <p:sp>
        <p:nvSpPr>
          <p:cNvPr id="48" name="object 25">
            <a:extLst>
              <a:ext uri="{FF2B5EF4-FFF2-40B4-BE49-F238E27FC236}">
                <a16:creationId xmlns:a16="http://schemas.microsoft.com/office/drawing/2014/main" id="{2B4B76FC-C76B-EC1F-3DF6-04180B4DE828}"/>
              </a:ext>
            </a:extLst>
          </p:cNvPr>
          <p:cNvSpPr txBox="1"/>
          <p:nvPr/>
        </p:nvSpPr>
        <p:spPr>
          <a:xfrm>
            <a:off x="7780386" y="2667000"/>
            <a:ext cx="3779351" cy="261610"/>
          </a:xfrm>
          <a:prstGeom prst="rect">
            <a:avLst/>
          </a:prstGeom>
        </p:spPr>
        <p:txBody>
          <a:bodyPr vert="horz" wrap="square" lIns="0" tIns="15240" rIns="0" bIns="0" rtlCol="0">
            <a:spAutoFit/>
          </a:bodyPr>
          <a:lstStyle>
            <a:defPPr>
              <a:defRPr lang="en-US"/>
            </a:defPPr>
            <a:lvl1pPr>
              <a:defRPr sz="1600">
                <a:solidFill>
                  <a:srgbClr val="415568"/>
                </a:solidFill>
              </a:defRPr>
            </a:lvl1pPr>
          </a:lstStyle>
          <a:p>
            <a:r>
              <a:rPr lang="en-US" dirty="0"/>
              <a:t>Import permit approval of trials plan secured</a:t>
            </a:r>
          </a:p>
        </p:txBody>
      </p:sp>
      <p:sp>
        <p:nvSpPr>
          <p:cNvPr id="49" name="object 36">
            <a:extLst>
              <a:ext uri="{FF2B5EF4-FFF2-40B4-BE49-F238E27FC236}">
                <a16:creationId xmlns:a16="http://schemas.microsoft.com/office/drawing/2014/main" id="{32AB8BE1-A9D8-C22D-1CED-25025C8E10E1}"/>
              </a:ext>
            </a:extLst>
          </p:cNvPr>
          <p:cNvSpPr txBox="1"/>
          <p:nvPr/>
        </p:nvSpPr>
        <p:spPr>
          <a:xfrm>
            <a:off x="7780385" y="3436947"/>
            <a:ext cx="3599867" cy="754053"/>
          </a:xfrm>
          <a:prstGeom prst="rect">
            <a:avLst/>
          </a:prstGeom>
        </p:spPr>
        <p:txBody>
          <a:bodyPr vert="horz" wrap="square" lIns="0" tIns="15240" rIns="0" bIns="0" rtlCol="0">
            <a:spAutoFit/>
          </a:bodyPr>
          <a:lstStyle>
            <a:defPPr>
              <a:defRPr lang="en-US"/>
            </a:defPPr>
            <a:lvl1pPr>
              <a:defRPr sz="1600">
                <a:solidFill>
                  <a:srgbClr val="415568"/>
                </a:solidFill>
              </a:defRPr>
            </a:lvl1pPr>
          </a:lstStyle>
          <a:p>
            <a:r>
              <a:rPr lang="en-US" dirty="0"/>
              <a:t>Submission made following pre-submission consultation and completion of 2 additional studies</a:t>
            </a:r>
          </a:p>
        </p:txBody>
      </p:sp>
      <p:sp>
        <p:nvSpPr>
          <p:cNvPr id="50" name="object 36">
            <a:extLst>
              <a:ext uri="{FF2B5EF4-FFF2-40B4-BE49-F238E27FC236}">
                <a16:creationId xmlns:a16="http://schemas.microsoft.com/office/drawing/2014/main" id="{AB4D528F-4E6A-BA70-A067-4F5226AE52D7}"/>
              </a:ext>
            </a:extLst>
          </p:cNvPr>
          <p:cNvSpPr txBox="1"/>
          <p:nvPr/>
        </p:nvSpPr>
        <p:spPr>
          <a:xfrm>
            <a:off x="7763876" y="4419600"/>
            <a:ext cx="3779351" cy="754053"/>
          </a:xfrm>
          <a:prstGeom prst="rect">
            <a:avLst/>
          </a:prstGeom>
        </p:spPr>
        <p:txBody>
          <a:bodyPr vert="horz" wrap="square" lIns="0" tIns="15240" rIns="0" bIns="0" rtlCol="0">
            <a:spAutoFit/>
          </a:bodyPr>
          <a:lstStyle>
            <a:defPPr>
              <a:defRPr lang="en-US"/>
            </a:defPPr>
            <a:lvl1pPr>
              <a:defRPr sz="1600">
                <a:solidFill>
                  <a:srgbClr val="415568"/>
                </a:solidFill>
              </a:defRPr>
            </a:lvl1pPr>
          </a:lstStyle>
          <a:p>
            <a:r>
              <a:rPr lang="en-US" dirty="0"/>
              <a:t>Pre-submission consultations with authorities completed – Preparing dossier for active substance approval for 2023 submission</a:t>
            </a:r>
          </a:p>
        </p:txBody>
      </p:sp>
      <p:sp>
        <p:nvSpPr>
          <p:cNvPr id="52" name="object 2">
            <a:extLst>
              <a:ext uri="{FF2B5EF4-FFF2-40B4-BE49-F238E27FC236}">
                <a16:creationId xmlns:a16="http://schemas.microsoft.com/office/drawing/2014/main" id="{F04A2F58-ADE8-53AE-5EAB-426535291B9F}"/>
              </a:ext>
            </a:extLst>
          </p:cNvPr>
          <p:cNvSpPr txBox="1"/>
          <p:nvPr/>
        </p:nvSpPr>
        <p:spPr>
          <a:xfrm>
            <a:off x="2256171" y="1117599"/>
            <a:ext cx="4756785" cy="231474"/>
          </a:xfrm>
          <a:prstGeom prst="rect">
            <a:avLst/>
          </a:prstGeom>
        </p:spPr>
        <p:txBody>
          <a:bodyPr vert="horz" wrap="square" lIns="0" tIns="15875" rIns="0" bIns="0" rtlCol="0">
            <a:spAutoFit/>
          </a:bodyPr>
          <a:lstStyle>
            <a:defPPr>
              <a:defRPr lang="en-US"/>
            </a:defPPr>
            <a:lvl1pPr marL="12700" algn="ctr">
              <a:lnSpc>
                <a:spcPct val="100000"/>
              </a:lnSpc>
              <a:spcBef>
                <a:spcPts val="125"/>
              </a:spcBef>
              <a:tabLst>
                <a:tab pos="299720" algn="l"/>
                <a:tab pos="486409" algn="l"/>
                <a:tab pos="723265" algn="l"/>
                <a:tab pos="980440" algn="l"/>
                <a:tab pos="1237615" algn="l"/>
                <a:tab pos="1480820" algn="l"/>
                <a:tab pos="1758314" algn="l"/>
                <a:tab pos="2025650" algn="l"/>
              </a:tabLst>
              <a:defRPr sz="1400" b="1" spc="20">
                <a:solidFill>
                  <a:srgbClr val="415568"/>
                </a:solidFill>
                <a:latin typeface="Arial"/>
                <a:cs typeface="Arial"/>
              </a:defRPr>
            </a:lvl1pPr>
          </a:lstStyle>
          <a:p>
            <a:r>
              <a:rPr lang="en-US" dirty="0"/>
              <a:t>2023 Update</a:t>
            </a:r>
            <a:endParaRPr dirty="0"/>
          </a:p>
        </p:txBody>
      </p:sp>
      <p:sp>
        <p:nvSpPr>
          <p:cNvPr id="53" name="object 3">
            <a:extLst>
              <a:ext uri="{FF2B5EF4-FFF2-40B4-BE49-F238E27FC236}">
                <a16:creationId xmlns:a16="http://schemas.microsoft.com/office/drawing/2014/main" id="{B232E9CA-F009-CDC9-3DCD-FA67E7B3D4DF}"/>
              </a:ext>
            </a:extLst>
          </p:cNvPr>
          <p:cNvSpPr txBox="1"/>
          <p:nvPr/>
        </p:nvSpPr>
        <p:spPr>
          <a:xfrm>
            <a:off x="7417219" y="1117598"/>
            <a:ext cx="4469981" cy="231474"/>
          </a:xfrm>
          <a:prstGeom prst="rect">
            <a:avLst/>
          </a:prstGeom>
        </p:spPr>
        <p:txBody>
          <a:bodyPr vert="horz" wrap="square" lIns="0" tIns="15875" rIns="0" bIns="0" rtlCol="0">
            <a:spAutoFit/>
          </a:bodyPr>
          <a:lstStyle>
            <a:defPPr>
              <a:defRPr lang="en-US"/>
            </a:defPPr>
            <a:lvl1pPr marL="12700" algn="ctr">
              <a:lnSpc>
                <a:spcPct val="100000"/>
              </a:lnSpc>
              <a:spcBef>
                <a:spcPts val="125"/>
              </a:spcBef>
              <a:tabLst>
                <a:tab pos="299720" algn="l"/>
                <a:tab pos="486409" algn="l"/>
                <a:tab pos="723265" algn="l"/>
                <a:tab pos="980440" algn="l"/>
                <a:tab pos="1237615" algn="l"/>
                <a:tab pos="1480820" algn="l"/>
                <a:tab pos="1758314" algn="l"/>
                <a:tab pos="2025650" algn="l"/>
              </a:tabLst>
              <a:defRPr sz="1400" b="1" spc="20">
                <a:solidFill>
                  <a:srgbClr val="415568"/>
                </a:solidFill>
                <a:latin typeface="Arial"/>
                <a:cs typeface="Arial"/>
              </a:defRPr>
            </a:lvl1pPr>
          </a:lstStyle>
          <a:p>
            <a:r>
              <a:rPr lang="en-US" dirty="0"/>
              <a:t>Next Steps</a:t>
            </a:r>
            <a:endParaRPr dirty="0"/>
          </a:p>
        </p:txBody>
      </p:sp>
      <p:sp>
        <p:nvSpPr>
          <p:cNvPr id="54" name="object 24">
            <a:extLst>
              <a:ext uri="{FF2B5EF4-FFF2-40B4-BE49-F238E27FC236}">
                <a16:creationId xmlns:a16="http://schemas.microsoft.com/office/drawing/2014/main" id="{86F993F9-3689-5532-CB58-318BB365710F}"/>
              </a:ext>
            </a:extLst>
          </p:cNvPr>
          <p:cNvSpPr/>
          <p:nvPr/>
        </p:nvSpPr>
        <p:spPr>
          <a:xfrm>
            <a:off x="2795582" y="1661726"/>
            <a:ext cx="248319" cy="265163"/>
          </a:xfrm>
          <a:prstGeom prst="rect">
            <a:avLst/>
          </a:prstGeom>
          <a:blipFill>
            <a:blip r:embed="rId3" cstate="print"/>
            <a:stretch>
              <a:fillRect/>
            </a:stretch>
          </a:blipFill>
        </p:spPr>
        <p:txBody>
          <a:bodyPr wrap="square" lIns="0" tIns="0" rIns="0" bIns="0" rtlCol="0"/>
          <a:lstStyle/>
          <a:p>
            <a:endParaRPr dirty="0"/>
          </a:p>
        </p:txBody>
      </p:sp>
      <p:sp>
        <p:nvSpPr>
          <p:cNvPr id="55" name="object 24">
            <a:extLst>
              <a:ext uri="{FF2B5EF4-FFF2-40B4-BE49-F238E27FC236}">
                <a16:creationId xmlns:a16="http://schemas.microsoft.com/office/drawing/2014/main" id="{A84B1AE3-D4A3-193B-472D-12B024BF8C85}"/>
              </a:ext>
            </a:extLst>
          </p:cNvPr>
          <p:cNvSpPr/>
          <p:nvPr/>
        </p:nvSpPr>
        <p:spPr>
          <a:xfrm>
            <a:off x="2789067" y="2665281"/>
            <a:ext cx="248319" cy="265163"/>
          </a:xfrm>
          <a:prstGeom prst="rect">
            <a:avLst/>
          </a:prstGeom>
          <a:blipFill>
            <a:blip r:embed="rId3" cstate="print"/>
            <a:stretch>
              <a:fillRect/>
            </a:stretch>
          </a:blipFill>
        </p:spPr>
        <p:txBody>
          <a:bodyPr wrap="square" lIns="0" tIns="0" rIns="0" bIns="0" rtlCol="0"/>
          <a:lstStyle/>
          <a:p>
            <a:endParaRPr dirty="0"/>
          </a:p>
        </p:txBody>
      </p:sp>
      <p:sp>
        <p:nvSpPr>
          <p:cNvPr id="56" name="object 24">
            <a:extLst>
              <a:ext uri="{FF2B5EF4-FFF2-40B4-BE49-F238E27FC236}">
                <a16:creationId xmlns:a16="http://schemas.microsoft.com/office/drawing/2014/main" id="{BBB57CF0-2C2A-9706-8865-6A663BABB528}"/>
              </a:ext>
            </a:extLst>
          </p:cNvPr>
          <p:cNvSpPr/>
          <p:nvPr/>
        </p:nvSpPr>
        <p:spPr>
          <a:xfrm>
            <a:off x="2792430" y="3697237"/>
            <a:ext cx="248319" cy="265163"/>
          </a:xfrm>
          <a:prstGeom prst="rect">
            <a:avLst/>
          </a:prstGeom>
          <a:blipFill>
            <a:blip r:embed="rId3" cstate="print"/>
            <a:stretch>
              <a:fillRect/>
            </a:stretch>
          </a:blipFill>
        </p:spPr>
        <p:txBody>
          <a:bodyPr wrap="square" lIns="0" tIns="0" rIns="0" bIns="0" rtlCol="0"/>
          <a:lstStyle/>
          <a:p>
            <a:endParaRPr dirty="0"/>
          </a:p>
        </p:txBody>
      </p:sp>
      <p:sp>
        <p:nvSpPr>
          <p:cNvPr id="57" name="object 24">
            <a:extLst>
              <a:ext uri="{FF2B5EF4-FFF2-40B4-BE49-F238E27FC236}">
                <a16:creationId xmlns:a16="http://schemas.microsoft.com/office/drawing/2014/main" id="{F0687E7B-447C-CC39-2886-3D9F259F00CB}"/>
              </a:ext>
            </a:extLst>
          </p:cNvPr>
          <p:cNvSpPr/>
          <p:nvPr/>
        </p:nvSpPr>
        <p:spPr>
          <a:xfrm>
            <a:off x="2792429" y="4441396"/>
            <a:ext cx="248319" cy="265163"/>
          </a:xfrm>
          <a:prstGeom prst="rect">
            <a:avLst/>
          </a:prstGeom>
          <a:blipFill>
            <a:blip r:embed="rId3" cstate="print"/>
            <a:stretch>
              <a:fillRect/>
            </a:stretch>
          </a:blipFill>
        </p:spPr>
        <p:txBody>
          <a:bodyPr wrap="square" lIns="0" tIns="0" rIns="0" bIns="0" rtlCol="0"/>
          <a:lstStyle/>
          <a:p>
            <a:endParaRPr dirty="0"/>
          </a:p>
        </p:txBody>
      </p:sp>
      <p:sp>
        <p:nvSpPr>
          <p:cNvPr id="58" name="object 35">
            <a:extLst>
              <a:ext uri="{FF2B5EF4-FFF2-40B4-BE49-F238E27FC236}">
                <a16:creationId xmlns:a16="http://schemas.microsoft.com/office/drawing/2014/main" id="{CF6C7288-AA3B-AD98-B7B6-CEA47386039E}"/>
              </a:ext>
            </a:extLst>
          </p:cNvPr>
          <p:cNvSpPr txBox="1"/>
          <p:nvPr/>
        </p:nvSpPr>
        <p:spPr>
          <a:xfrm>
            <a:off x="873069" y="5517319"/>
            <a:ext cx="2156460" cy="383438"/>
          </a:xfrm>
          <a:prstGeom prst="rect">
            <a:avLst/>
          </a:prstGeom>
        </p:spPr>
        <p:txBody>
          <a:bodyPr vert="horz" wrap="square" lIns="0" tIns="13970" rIns="0" bIns="0" rtlCol="0">
            <a:spAutoFit/>
          </a:bodyPr>
          <a:lstStyle/>
          <a:p>
            <a:pPr marL="12700" marR="5080">
              <a:lnSpc>
                <a:spcPct val="100000"/>
              </a:lnSpc>
              <a:spcBef>
                <a:spcPts val="110"/>
              </a:spcBef>
            </a:pPr>
            <a:r>
              <a:rPr lang="en-US" sz="2400" b="1" spc="-15" dirty="0">
                <a:solidFill>
                  <a:srgbClr val="3A9D58"/>
                </a:solidFill>
                <a:latin typeface="Arial"/>
                <a:cs typeface="Arial"/>
              </a:rPr>
              <a:t>Switzerland</a:t>
            </a:r>
            <a:endParaRPr sz="2400" dirty="0">
              <a:latin typeface="Arial"/>
              <a:cs typeface="Arial"/>
            </a:endParaRPr>
          </a:p>
        </p:txBody>
      </p:sp>
      <p:sp>
        <p:nvSpPr>
          <p:cNvPr id="60" name="object 36">
            <a:extLst>
              <a:ext uri="{FF2B5EF4-FFF2-40B4-BE49-F238E27FC236}">
                <a16:creationId xmlns:a16="http://schemas.microsoft.com/office/drawing/2014/main" id="{22C39B2D-A0D8-49FF-E995-640137219090}"/>
              </a:ext>
            </a:extLst>
          </p:cNvPr>
          <p:cNvSpPr txBox="1"/>
          <p:nvPr/>
        </p:nvSpPr>
        <p:spPr>
          <a:xfrm>
            <a:off x="3181237" y="5459948"/>
            <a:ext cx="3599867" cy="754053"/>
          </a:xfrm>
          <a:prstGeom prst="rect">
            <a:avLst/>
          </a:prstGeom>
        </p:spPr>
        <p:txBody>
          <a:bodyPr vert="horz" wrap="square" lIns="0" tIns="15240" rIns="0" bIns="0" rtlCol="0">
            <a:spAutoFit/>
          </a:bodyPr>
          <a:lstStyle>
            <a:defPPr>
              <a:defRPr lang="en-US"/>
            </a:defPPr>
            <a:lvl1pPr>
              <a:defRPr sz="1600">
                <a:solidFill>
                  <a:srgbClr val="415568"/>
                </a:solidFill>
              </a:defRPr>
            </a:lvl1pPr>
          </a:lstStyle>
          <a:p>
            <a:r>
              <a:rPr lang="en-US" dirty="0"/>
              <a:t>Delays in reorganization in ministries; additional efficacy data requested (done); have asked for genetic level info on CR-7</a:t>
            </a:r>
          </a:p>
        </p:txBody>
      </p:sp>
      <p:sp>
        <p:nvSpPr>
          <p:cNvPr id="61" name="object 47">
            <a:extLst>
              <a:ext uri="{FF2B5EF4-FFF2-40B4-BE49-F238E27FC236}">
                <a16:creationId xmlns:a16="http://schemas.microsoft.com/office/drawing/2014/main" id="{B9112295-A3BB-090E-6226-E1F533A4DCDF}"/>
              </a:ext>
            </a:extLst>
          </p:cNvPr>
          <p:cNvSpPr/>
          <p:nvPr/>
        </p:nvSpPr>
        <p:spPr>
          <a:xfrm>
            <a:off x="869261" y="5277896"/>
            <a:ext cx="10515600" cy="0"/>
          </a:xfrm>
          <a:custGeom>
            <a:avLst/>
            <a:gdLst/>
            <a:ahLst/>
            <a:cxnLst/>
            <a:rect l="l" t="t" r="r" b="b"/>
            <a:pathLst>
              <a:path w="8897620">
                <a:moveTo>
                  <a:pt x="0" y="0"/>
                </a:moveTo>
                <a:lnTo>
                  <a:pt x="8897112" y="0"/>
                </a:lnTo>
              </a:path>
            </a:pathLst>
          </a:custGeom>
          <a:ln w="5981">
            <a:solidFill>
              <a:srgbClr val="A1AAB4"/>
            </a:solidFill>
          </a:ln>
        </p:spPr>
        <p:txBody>
          <a:bodyPr wrap="square" lIns="0" tIns="0" rIns="0" bIns="0" rtlCol="0"/>
          <a:lstStyle/>
          <a:p>
            <a:endParaRPr dirty="0"/>
          </a:p>
        </p:txBody>
      </p:sp>
      <p:sp>
        <p:nvSpPr>
          <p:cNvPr id="63" name="object 45">
            <a:extLst>
              <a:ext uri="{FF2B5EF4-FFF2-40B4-BE49-F238E27FC236}">
                <a16:creationId xmlns:a16="http://schemas.microsoft.com/office/drawing/2014/main" id="{3AF02BA8-EC8E-DB2E-021F-DD302D69B37C}"/>
              </a:ext>
            </a:extLst>
          </p:cNvPr>
          <p:cNvSpPr/>
          <p:nvPr/>
        </p:nvSpPr>
        <p:spPr>
          <a:xfrm>
            <a:off x="7286552" y="5428422"/>
            <a:ext cx="81280" cy="640715"/>
          </a:xfrm>
          <a:custGeom>
            <a:avLst/>
            <a:gdLst/>
            <a:ahLst/>
            <a:cxnLst/>
            <a:rect l="l" t="t" r="r" b="b"/>
            <a:pathLst>
              <a:path w="81279" h="640714">
                <a:moveTo>
                  <a:pt x="0" y="0"/>
                </a:moveTo>
                <a:lnTo>
                  <a:pt x="0" y="184619"/>
                </a:lnTo>
                <a:lnTo>
                  <a:pt x="81000" y="318744"/>
                </a:lnTo>
                <a:lnTo>
                  <a:pt x="0" y="450761"/>
                </a:lnTo>
                <a:lnTo>
                  <a:pt x="0" y="640410"/>
                </a:lnTo>
              </a:path>
            </a:pathLst>
          </a:custGeom>
          <a:ln w="25400">
            <a:solidFill>
              <a:srgbClr val="009FE3"/>
            </a:solidFill>
          </a:ln>
        </p:spPr>
        <p:txBody>
          <a:bodyPr wrap="square" lIns="0" tIns="0" rIns="0" bIns="0" rtlCol="0"/>
          <a:lstStyle/>
          <a:p>
            <a:endParaRPr dirty="0"/>
          </a:p>
        </p:txBody>
      </p:sp>
      <p:sp>
        <p:nvSpPr>
          <p:cNvPr id="64" name="object 36">
            <a:extLst>
              <a:ext uri="{FF2B5EF4-FFF2-40B4-BE49-F238E27FC236}">
                <a16:creationId xmlns:a16="http://schemas.microsoft.com/office/drawing/2014/main" id="{439D6372-A4CC-2E01-C204-797C281AD5B6}"/>
              </a:ext>
            </a:extLst>
          </p:cNvPr>
          <p:cNvSpPr txBox="1"/>
          <p:nvPr/>
        </p:nvSpPr>
        <p:spPr>
          <a:xfrm>
            <a:off x="7769641" y="5459948"/>
            <a:ext cx="3599867" cy="507831"/>
          </a:xfrm>
          <a:prstGeom prst="rect">
            <a:avLst/>
          </a:prstGeom>
        </p:spPr>
        <p:txBody>
          <a:bodyPr vert="horz" wrap="square" lIns="0" tIns="15240" rIns="0" bIns="0" rtlCol="0">
            <a:spAutoFit/>
          </a:bodyPr>
          <a:lstStyle>
            <a:defPPr>
              <a:defRPr lang="en-US"/>
            </a:defPPr>
            <a:lvl1pPr>
              <a:defRPr sz="1600">
                <a:solidFill>
                  <a:srgbClr val="415568"/>
                </a:solidFill>
              </a:defRPr>
            </a:lvl1pPr>
          </a:lstStyle>
          <a:p>
            <a:r>
              <a:rPr lang="en-US" dirty="0"/>
              <a:t>Genetic work being done with experts in the genus and species of our strain</a:t>
            </a:r>
          </a:p>
        </p:txBody>
      </p:sp>
      <p:sp>
        <p:nvSpPr>
          <p:cNvPr id="65" name="object 24">
            <a:extLst>
              <a:ext uri="{FF2B5EF4-FFF2-40B4-BE49-F238E27FC236}">
                <a16:creationId xmlns:a16="http://schemas.microsoft.com/office/drawing/2014/main" id="{0C68AFD8-BAFB-E029-A111-C2AEAEBFA24F}"/>
              </a:ext>
            </a:extLst>
          </p:cNvPr>
          <p:cNvSpPr/>
          <p:nvPr/>
        </p:nvSpPr>
        <p:spPr>
          <a:xfrm>
            <a:off x="2781686" y="5481801"/>
            <a:ext cx="248319" cy="265163"/>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161910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object 76"/>
          <p:cNvSpPr txBox="1">
            <a:spLocks noGrp="1"/>
          </p:cNvSpPr>
          <p:nvPr>
            <p:ph type="title"/>
          </p:nvPr>
        </p:nvSpPr>
        <p:spPr>
          <a:xfrm>
            <a:off x="0" y="320154"/>
            <a:ext cx="12192000" cy="577081"/>
          </a:xfrm>
          <a:prstGeom prst="rect">
            <a:avLst/>
          </a:prstGeom>
        </p:spPr>
        <p:txBody>
          <a:bodyPr vert="horz" wrap="square" lIns="0" tIns="63500" rIns="0" bIns="0" rtlCol="0">
            <a:spAutoFit/>
          </a:bodyPr>
          <a:lstStyle/>
          <a:p>
            <a:pPr marR="5080" algn="ctr">
              <a:lnSpc>
                <a:spcPts val="4000"/>
              </a:lnSpc>
              <a:spcBef>
                <a:spcPts val="500"/>
              </a:spcBef>
            </a:pPr>
            <a:r>
              <a:rPr lang="en-CA" spc="-5" dirty="0">
                <a:solidFill>
                  <a:srgbClr val="0070C0"/>
                </a:solidFill>
              </a:rPr>
              <a:t>2023 Update: Partner-Enabled Expansions</a:t>
            </a:r>
            <a:endParaRPr lang="en-CA" spc="-35" dirty="0">
              <a:solidFill>
                <a:srgbClr val="0070C0"/>
              </a:solidFill>
            </a:endParaRPr>
          </a:p>
        </p:txBody>
      </p:sp>
      <p:sp>
        <p:nvSpPr>
          <p:cNvPr id="80" name="object 80"/>
          <p:cNvSpPr txBox="1">
            <a:spLocks noGrp="1"/>
          </p:cNvSpPr>
          <p:nvPr>
            <p:ph type="ftr" sz="quarter" idx="5"/>
          </p:nvPr>
        </p:nvSpPr>
        <p:spPr>
          <a:xfrm>
            <a:off x="1217167" y="6307097"/>
            <a:ext cx="1371628"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82" name="object 82"/>
          <p:cNvSpPr txBox="1">
            <a:spLocks noGrp="1"/>
          </p:cNvSpPr>
          <p:nvPr>
            <p:ph type="sldNum" sz="quarter" idx="7"/>
          </p:nvPr>
        </p:nvSpPr>
        <p:spPr>
          <a:prstGeom prst="rect">
            <a:avLst/>
          </a:prstGeom>
        </p:spPr>
        <p:txBody>
          <a:bodyPr vert="horz" wrap="square" lIns="0" tIns="0" rIns="0" bIns="0" rtlCol="0">
            <a:spAutoFit/>
          </a:bodyPr>
          <a:lstStyle/>
          <a:p>
            <a:pPr marL="38100">
              <a:lnSpc>
                <a:spcPts val="1475"/>
              </a:lnSpc>
            </a:pPr>
            <a:fld id="{81D60167-4931-47E6-BA6A-407CBD079E47}" type="slidenum">
              <a:rPr spc="-5" dirty="0"/>
              <a:t>23</a:t>
            </a:fld>
            <a:endParaRPr spc="-5" dirty="0"/>
          </a:p>
        </p:txBody>
      </p:sp>
      <p:sp>
        <p:nvSpPr>
          <p:cNvPr id="2" name="object 10">
            <a:extLst>
              <a:ext uri="{FF2B5EF4-FFF2-40B4-BE49-F238E27FC236}">
                <a16:creationId xmlns:a16="http://schemas.microsoft.com/office/drawing/2014/main" id="{0835F2FD-7525-D0B3-0940-1ED724A4EF1B}"/>
              </a:ext>
            </a:extLst>
          </p:cNvPr>
          <p:cNvSpPr txBox="1"/>
          <p:nvPr/>
        </p:nvSpPr>
        <p:spPr>
          <a:xfrm>
            <a:off x="883813" y="1677671"/>
            <a:ext cx="2066925" cy="383438"/>
          </a:xfrm>
          <a:prstGeom prst="rect">
            <a:avLst/>
          </a:prstGeom>
        </p:spPr>
        <p:txBody>
          <a:bodyPr vert="horz" wrap="square" lIns="0" tIns="13970" rIns="0" bIns="0" rtlCol="0">
            <a:spAutoFit/>
          </a:bodyPr>
          <a:lstStyle/>
          <a:p>
            <a:pPr marL="12700" marR="5080">
              <a:lnSpc>
                <a:spcPct val="100000"/>
              </a:lnSpc>
              <a:spcBef>
                <a:spcPts val="110"/>
              </a:spcBef>
            </a:pPr>
            <a:r>
              <a:rPr lang="en-US" sz="2400" b="1" spc="-15" dirty="0">
                <a:solidFill>
                  <a:srgbClr val="3A9D58"/>
                </a:solidFill>
                <a:latin typeface="Arial"/>
                <a:cs typeface="Arial"/>
              </a:rPr>
              <a:t>Turkey</a:t>
            </a:r>
            <a:endParaRPr sz="2400" dirty="0">
              <a:latin typeface="Arial"/>
              <a:cs typeface="Arial"/>
            </a:endParaRPr>
          </a:p>
        </p:txBody>
      </p:sp>
      <p:sp>
        <p:nvSpPr>
          <p:cNvPr id="3" name="object 14">
            <a:extLst>
              <a:ext uri="{FF2B5EF4-FFF2-40B4-BE49-F238E27FC236}">
                <a16:creationId xmlns:a16="http://schemas.microsoft.com/office/drawing/2014/main" id="{9272E734-2876-EFB5-C4E9-8467133555FC}"/>
              </a:ext>
            </a:extLst>
          </p:cNvPr>
          <p:cNvSpPr txBox="1"/>
          <p:nvPr/>
        </p:nvSpPr>
        <p:spPr>
          <a:xfrm>
            <a:off x="3398907" y="1633001"/>
            <a:ext cx="3958022" cy="754053"/>
          </a:xfrm>
          <a:prstGeom prst="rect">
            <a:avLst/>
          </a:prstGeom>
        </p:spPr>
        <p:txBody>
          <a:bodyPr vert="horz" wrap="square" lIns="0" tIns="15240" rIns="0" bIns="0" rtlCol="0">
            <a:spAutoFit/>
          </a:bodyPr>
          <a:lstStyle/>
          <a:p>
            <a:r>
              <a:rPr lang="en-US" sz="1600" dirty="0">
                <a:solidFill>
                  <a:srgbClr val="415568"/>
                </a:solidFill>
              </a:rPr>
              <a:t>MoU signed; Partner pursuing approval for initial trials that are first step in regulatory process</a:t>
            </a:r>
          </a:p>
        </p:txBody>
      </p:sp>
      <p:sp>
        <p:nvSpPr>
          <p:cNvPr id="4" name="object 24">
            <a:extLst>
              <a:ext uri="{FF2B5EF4-FFF2-40B4-BE49-F238E27FC236}">
                <a16:creationId xmlns:a16="http://schemas.microsoft.com/office/drawing/2014/main" id="{D832C2B8-EBAA-1839-2811-5B2225071F43}"/>
              </a:ext>
            </a:extLst>
          </p:cNvPr>
          <p:cNvSpPr txBox="1"/>
          <p:nvPr/>
        </p:nvSpPr>
        <p:spPr>
          <a:xfrm>
            <a:off x="883813" y="2823559"/>
            <a:ext cx="1302385" cy="383438"/>
          </a:xfrm>
          <a:prstGeom prst="rect">
            <a:avLst/>
          </a:prstGeom>
        </p:spPr>
        <p:txBody>
          <a:bodyPr vert="horz" wrap="square" lIns="0" tIns="13970" rIns="0" bIns="0" rtlCol="0">
            <a:spAutoFit/>
          </a:bodyPr>
          <a:lstStyle/>
          <a:p>
            <a:pPr marL="12700" marR="5080">
              <a:lnSpc>
                <a:spcPct val="100000"/>
              </a:lnSpc>
              <a:spcBef>
                <a:spcPts val="110"/>
              </a:spcBef>
            </a:pPr>
            <a:r>
              <a:rPr lang="en-US" sz="2400" b="1" spc="15" dirty="0">
                <a:solidFill>
                  <a:srgbClr val="3A9D58"/>
                </a:solidFill>
                <a:latin typeface="Arial"/>
                <a:cs typeface="Arial"/>
              </a:rPr>
              <a:t>Morocco</a:t>
            </a:r>
            <a:endParaRPr sz="2400" dirty="0">
              <a:latin typeface="Arial"/>
              <a:cs typeface="Arial"/>
            </a:endParaRPr>
          </a:p>
        </p:txBody>
      </p:sp>
      <p:sp>
        <p:nvSpPr>
          <p:cNvPr id="5" name="object 25">
            <a:extLst>
              <a:ext uri="{FF2B5EF4-FFF2-40B4-BE49-F238E27FC236}">
                <a16:creationId xmlns:a16="http://schemas.microsoft.com/office/drawing/2014/main" id="{60E0D0E5-2828-6885-328F-21E27322B1EF}"/>
              </a:ext>
            </a:extLst>
          </p:cNvPr>
          <p:cNvSpPr txBox="1"/>
          <p:nvPr/>
        </p:nvSpPr>
        <p:spPr>
          <a:xfrm>
            <a:off x="3398907" y="2766189"/>
            <a:ext cx="3795463" cy="261610"/>
          </a:xfrm>
          <a:prstGeom prst="rect">
            <a:avLst/>
          </a:prstGeom>
        </p:spPr>
        <p:txBody>
          <a:bodyPr vert="horz" wrap="square" lIns="0" tIns="15240" rIns="0" bIns="0" rtlCol="0">
            <a:spAutoFit/>
          </a:bodyPr>
          <a:lstStyle/>
          <a:p>
            <a:r>
              <a:rPr lang="en-US" sz="1600" dirty="0">
                <a:solidFill>
                  <a:srgbClr val="415568"/>
                </a:solidFill>
              </a:rPr>
              <a:t>Visit to Moroccan authorities completed</a:t>
            </a:r>
          </a:p>
        </p:txBody>
      </p:sp>
      <p:sp>
        <p:nvSpPr>
          <p:cNvPr id="6" name="object 35">
            <a:extLst>
              <a:ext uri="{FF2B5EF4-FFF2-40B4-BE49-F238E27FC236}">
                <a16:creationId xmlns:a16="http://schemas.microsoft.com/office/drawing/2014/main" id="{F73B6B2C-1AAA-3347-B06E-1E9560239EBE}"/>
              </a:ext>
            </a:extLst>
          </p:cNvPr>
          <p:cNvSpPr txBox="1"/>
          <p:nvPr/>
        </p:nvSpPr>
        <p:spPr>
          <a:xfrm>
            <a:off x="883813" y="3956748"/>
            <a:ext cx="2156460" cy="383438"/>
          </a:xfrm>
          <a:prstGeom prst="rect">
            <a:avLst/>
          </a:prstGeom>
        </p:spPr>
        <p:txBody>
          <a:bodyPr vert="horz" wrap="square" lIns="0" tIns="13970" rIns="0" bIns="0" rtlCol="0">
            <a:spAutoFit/>
          </a:bodyPr>
          <a:lstStyle/>
          <a:p>
            <a:pPr marL="12700" marR="5080">
              <a:lnSpc>
                <a:spcPct val="100000"/>
              </a:lnSpc>
              <a:spcBef>
                <a:spcPts val="110"/>
              </a:spcBef>
            </a:pPr>
            <a:r>
              <a:rPr lang="en-US" sz="2400" b="1" spc="-15" dirty="0">
                <a:solidFill>
                  <a:srgbClr val="3A9D58"/>
                </a:solidFill>
                <a:latin typeface="Arial"/>
                <a:cs typeface="Arial"/>
              </a:rPr>
              <a:t>Israel</a:t>
            </a:r>
            <a:endParaRPr sz="2400" dirty="0">
              <a:latin typeface="Arial"/>
              <a:cs typeface="Arial"/>
            </a:endParaRPr>
          </a:p>
        </p:txBody>
      </p:sp>
      <p:sp>
        <p:nvSpPr>
          <p:cNvPr id="7" name="object 36">
            <a:extLst>
              <a:ext uri="{FF2B5EF4-FFF2-40B4-BE49-F238E27FC236}">
                <a16:creationId xmlns:a16="http://schemas.microsoft.com/office/drawing/2014/main" id="{2660310F-4E39-7AC8-9746-78E275EF9F23}"/>
              </a:ext>
            </a:extLst>
          </p:cNvPr>
          <p:cNvSpPr txBox="1"/>
          <p:nvPr/>
        </p:nvSpPr>
        <p:spPr>
          <a:xfrm>
            <a:off x="3398906" y="3899377"/>
            <a:ext cx="3599867" cy="507831"/>
          </a:xfrm>
          <a:prstGeom prst="rect">
            <a:avLst/>
          </a:prstGeom>
        </p:spPr>
        <p:txBody>
          <a:bodyPr vert="horz" wrap="square" lIns="0" tIns="15240" rIns="0" bIns="0" rtlCol="0">
            <a:spAutoFit/>
          </a:bodyPr>
          <a:lstStyle/>
          <a:p>
            <a:r>
              <a:rPr lang="en-US" sz="1600" dirty="0">
                <a:solidFill>
                  <a:srgbClr val="415568"/>
                </a:solidFill>
              </a:rPr>
              <a:t>Completed application for import permit to conduct trials</a:t>
            </a:r>
          </a:p>
        </p:txBody>
      </p:sp>
      <p:sp>
        <p:nvSpPr>
          <p:cNvPr id="8" name="object 46">
            <a:extLst>
              <a:ext uri="{FF2B5EF4-FFF2-40B4-BE49-F238E27FC236}">
                <a16:creationId xmlns:a16="http://schemas.microsoft.com/office/drawing/2014/main" id="{25630E06-320F-3827-11B9-CB5662B93E2B}"/>
              </a:ext>
            </a:extLst>
          </p:cNvPr>
          <p:cNvSpPr/>
          <p:nvPr/>
        </p:nvSpPr>
        <p:spPr>
          <a:xfrm>
            <a:off x="896515" y="2460740"/>
            <a:ext cx="10058400" cy="0"/>
          </a:xfrm>
          <a:custGeom>
            <a:avLst/>
            <a:gdLst/>
            <a:ahLst/>
            <a:cxnLst/>
            <a:rect l="l" t="t" r="r" b="b"/>
            <a:pathLst>
              <a:path w="8897620">
                <a:moveTo>
                  <a:pt x="0" y="0"/>
                </a:moveTo>
                <a:lnTo>
                  <a:pt x="8897112" y="0"/>
                </a:lnTo>
              </a:path>
            </a:pathLst>
          </a:custGeom>
          <a:ln w="5981">
            <a:solidFill>
              <a:srgbClr val="A1AAB4"/>
            </a:solidFill>
          </a:ln>
        </p:spPr>
        <p:txBody>
          <a:bodyPr wrap="square" lIns="0" tIns="0" rIns="0" bIns="0" rtlCol="0"/>
          <a:lstStyle/>
          <a:p>
            <a:endParaRPr dirty="0"/>
          </a:p>
        </p:txBody>
      </p:sp>
      <p:sp>
        <p:nvSpPr>
          <p:cNvPr id="9" name="object 47">
            <a:extLst>
              <a:ext uri="{FF2B5EF4-FFF2-40B4-BE49-F238E27FC236}">
                <a16:creationId xmlns:a16="http://schemas.microsoft.com/office/drawing/2014/main" id="{7D021708-301A-FF0D-4102-BB46690949F7}"/>
              </a:ext>
            </a:extLst>
          </p:cNvPr>
          <p:cNvSpPr/>
          <p:nvPr/>
        </p:nvSpPr>
        <p:spPr>
          <a:xfrm>
            <a:off x="896515" y="3606628"/>
            <a:ext cx="10058400" cy="0"/>
          </a:xfrm>
          <a:custGeom>
            <a:avLst/>
            <a:gdLst/>
            <a:ahLst/>
            <a:cxnLst/>
            <a:rect l="l" t="t" r="r" b="b"/>
            <a:pathLst>
              <a:path w="8897620">
                <a:moveTo>
                  <a:pt x="0" y="0"/>
                </a:moveTo>
                <a:lnTo>
                  <a:pt x="8897112" y="0"/>
                </a:lnTo>
              </a:path>
            </a:pathLst>
          </a:custGeom>
          <a:ln w="5981">
            <a:solidFill>
              <a:srgbClr val="A1AAB4"/>
            </a:solidFill>
          </a:ln>
        </p:spPr>
        <p:txBody>
          <a:bodyPr wrap="square" lIns="0" tIns="0" rIns="0" bIns="0" rtlCol="0"/>
          <a:lstStyle/>
          <a:p>
            <a:endParaRPr dirty="0"/>
          </a:p>
        </p:txBody>
      </p:sp>
      <p:sp>
        <p:nvSpPr>
          <p:cNvPr id="15" name="object 35">
            <a:extLst>
              <a:ext uri="{FF2B5EF4-FFF2-40B4-BE49-F238E27FC236}">
                <a16:creationId xmlns:a16="http://schemas.microsoft.com/office/drawing/2014/main" id="{68CB4F6B-B290-6532-ADA5-D357A335F06B}"/>
              </a:ext>
            </a:extLst>
          </p:cNvPr>
          <p:cNvSpPr txBox="1"/>
          <p:nvPr/>
        </p:nvSpPr>
        <p:spPr>
          <a:xfrm>
            <a:off x="867303" y="5188582"/>
            <a:ext cx="2156460" cy="383438"/>
          </a:xfrm>
          <a:prstGeom prst="rect">
            <a:avLst/>
          </a:prstGeom>
        </p:spPr>
        <p:txBody>
          <a:bodyPr vert="horz" wrap="square" lIns="0" tIns="13970" rIns="0" bIns="0" rtlCol="0">
            <a:spAutoFit/>
          </a:bodyPr>
          <a:lstStyle/>
          <a:p>
            <a:pPr marL="12700" marR="5080">
              <a:lnSpc>
                <a:spcPct val="100000"/>
              </a:lnSpc>
              <a:spcBef>
                <a:spcPts val="110"/>
              </a:spcBef>
            </a:pPr>
            <a:r>
              <a:rPr lang="en-US" sz="2400" b="1" spc="-15" dirty="0">
                <a:solidFill>
                  <a:srgbClr val="3A9D58"/>
                </a:solidFill>
                <a:latin typeface="Arial"/>
                <a:cs typeface="Arial"/>
              </a:rPr>
              <a:t>South Africa</a:t>
            </a:r>
            <a:endParaRPr sz="2400" dirty="0">
              <a:latin typeface="Arial"/>
              <a:cs typeface="Arial"/>
            </a:endParaRPr>
          </a:p>
        </p:txBody>
      </p:sp>
      <p:sp>
        <p:nvSpPr>
          <p:cNvPr id="17" name="object 36">
            <a:extLst>
              <a:ext uri="{FF2B5EF4-FFF2-40B4-BE49-F238E27FC236}">
                <a16:creationId xmlns:a16="http://schemas.microsoft.com/office/drawing/2014/main" id="{3E80CF85-3228-71C6-7742-C61296671391}"/>
              </a:ext>
            </a:extLst>
          </p:cNvPr>
          <p:cNvSpPr txBox="1"/>
          <p:nvPr/>
        </p:nvSpPr>
        <p:spPr>
          <a:xfrm>
            <a:off x="3382397" y="5258211"/>
            <a:ext cx="4238677" cy="261610"/>
          </a:xfrm>
          <a:prstGeom prst="rect">
            <a:avLst/>
          </a:prstGeom>
        </p:spPr>
        <p:txBody>
          <a:bodyPr vert="horz" wrap="square" lIns="0" tIns="15240" rIns="0" bIns="0" rtlCol="0">
            <a:spAutoFit/>
          </a:bodyPr>
          <a:lstStyle/>
          <a:p>
            <a:r>
              <a:rPr lang="en-US" sz="1600" dirty="0">
                <a:solidFill>
                  <a:srgbClr val="415568"/>
                </a:solidFill>
              </a:rPr>
              <a:t>Preliminary business evaluation</a:t>
            </a:r>
          </a:p>
        </p:txBody>
      </p:sp>
      <p:sp>
        <p:nvSpPr>
          <p:cNvPr id="18" name="object 47">
            <a:extLst>
              <a:ext uri="{FF2B5EF4-FFF2-40B4-BE49-F238E27FC236}">
                <a16:creationId xmlns:a16="http://schemas.microsoft.com/office/drawing/2014/main" id="{38C2199C-BFE5-0672-8C68-73BD35E12F90}"/>
              </a:ext>
            </a:extLst>
          </p:cNvPr>
          <p:cNvSpPr/>
          <p:nvPr/>
        </p:nvSpPr>
        <p:spPr>
          <a:xfrm>
            <a:off x="880005" y="4762262"/>
            <a:ext cx="10058400" cy="0"/>
          </a:xfrm>
          <a:custGeom>
            <a:avLst/>
            <a:gdLst/>
            <a:ahLst/>
            <a:cxnLst/>
            <a:rect l="l" t="t" r="r" b="b"/>
            <a:pathLst>
              <a:path w="8897620">
                <a:moveTo>
                  <a:pt x="0" y="0"/>
                </a:moveTo>
                <a:lnTo>
                  <a:pt x="8897112" y="0"/>
                </a:lnTo>
              </a:path>
            </a:pathLst>
          </a:custGeom>
          <a:ln w="5981">
            <a:solidFill>
              <a:srgbClr val="A1AAB4"/>
            </a:solidFill>
          </a:ln>
        </p:spPr>
        <p:txBody>
          <a:bodyPr wrap="square" lIns="0" tIns="0" rIns="0" bIns="0" rtlCol="0"/>
          <a:lstStyle/>
          <a:p>
            <a:endParaRPr dirty="0"/>
          </a:p>
        </p:txBody>
      </p:sp>
      <p:sp>
        <p:nvSpPr>
          <p:cNvPr id="19" name="object 23">
            <a:extLst>
              <a:ext uri="{FF2B5EF4-FFF2-40B4-BE49-F238E27FC236}">
                <a16:creationId xmlns:a16="http://schemas.microsoft.com/office/drawing/2014/main" id="{922E3C24-C3A4-429E-DD13-08BDA3DD94FF}"/>
              </a:ext>
            </a:extLst>
          </p:cNvPr>
          <p:cNvSpPr/>
          <p:nvPr/>
        </p:nvSpPr>
        <p:spPr>
          <a:xfrm>
            <a:off x="7514269" y="1601471"/>
            <a:ext cx="81280" cy="640715"/>
          </a:xfrm>
          <a:custGeom>
            <a:avLst/>
            <a:gdLst/>
            <a:ahLst/>
            <a:cxnLst/>
            <a:rect l="l" t="t" r="r" b="b"/>
            <a:pathLst>
              <a:path w="81279" h="640714">
                <a:moveTo>
                  <a:pt x="0" y="0"/>
                </a:moveTo>
                <a:lnTo>
                  <a:pt x="0" y="184619"/>
                </a:lnTo>
                <a:lnTo>
                  <a:pt x="81000" y="318744"/>
                </a:lnTo>
                <a:lnTo>
                  <a:pt x="0" y="450761"/>
                </a:lnTo>
                <a:lnTo>
                  <a:pt x="0" y="640410"/>
                </a:lnTo>
              </a:path>
            </a:pathLst>
          </a:custGeom>
          <a:ln w="25400">
            <a:solidFill>
              <a:srgbClr val="009FE3"/>
            </a:solidFill>
          </a:ln>
        </p:spPr>
        <p:txBody>
          <a:bodyPr wrap="square" lIns="0" tIns="0" rIns="0" bIns="0" rtlCol="0"/>
          <a:lstStyle/>
          <a:p>
            <a:endParaRPr dirty="0"/>
          </a:p>
        </p:txBody>
      </p:sp>
      <p:sp>
        <p:nvSpPr>
          <p:cNvPr id="20" name="object 34">
            <a:extLst>
              <a:ext uri="{FF2B5EF4-FFF2-40B4-BE49-F238E27FC236}">
                <a16:creationId xmlns:a16="http://schemas.microsoft.com/office/drawing/2014/main" id="{B9EBC0CE-244E-6E7C-C888-3C17D1859FA1}"/>
              </a:ext>
            </a:extLst>
          </p:cNvPr>
          <p:cNvSpPr/>
          <p:nvPr/>
        </p:nvSpPr>
        <p:spPr>
          <a:xfrm>
            <a:off x="7514269" y="2734660"/>
            <a:ext cx="81280" cy="640715"/>
          </a:xfrm>
          <a:custGeom>
            <a:avLst/>
            <a:gdLst/>
            <a:ahLst/>
            <a:cxnLst/>
            <a:rect l="l" t="t" r="r" b="b"/>
            <a:pathLst>
              <a:path w="81279" h="640714">
                <a:moveTo>
                  <a:pt x="0" y="0"/>
                </a:moveTo>
                <a:lnTo>
                  <a:pt x="0" y="184619"/>
                </a:lnTo>
                <a:lnTo>
                  <a:pt x="81000" y="318744"/>
                </a:lnTo>
                <a:lnTo>
                  <a:pt x="0" y="450761"/>
                </a:lnTo>
                <a:lnTo>
                  <a:pt x="0" y="640410"/>
                </a:lnTo>
              </a:path>
            </a:pathLst>
          </a:custGeom>
          <a:ln w="25400">
            <a:solidFill>
              <a:srgbClr val="009FE3"/>
            </a:solidFill>
          </a:ln>
        </p:spPr>
        <p:txBody>
          <a:bodyPr wrap="square" lIns="0" tIns="0" rIns="0" bIns="0" rtlCol="0"/>
          <a:lstStyle/>
          <a:p>
            <a:endParaRPr dirty="0"/>
          </a:p>
        </p:txBody>
      </p:sp>
      <p:sp>
        <p:nvSpPr>
          <p:cNvPr id="21" name="object 45">
            <a:extLst>
              <a:ext uri="{FF2B5EF4-FFF2-40B4-BE49-F238E27FC236}">
                <a16:creationId xmlns:a16="http://schemas.microsoft.com/office/drawing/2014/main" id="{682155CC-EF49-32E4-9457-9C7B90B2986E}"/>
              </a:ext>
            </a:extLst>
          </p:cNvPr>
          <p:cNvSpPr/>
          <p:nvPr/>
        </p:nvSpPr>
        <p:spPr>
          <a:xfrm>
            <a:off x="7514269" y="3867851"/>
            <a:ext cx="81280" cy="640715"/>
          </a:xfrm>
          <a:custGeom>
            <a:avLst/>
            <a:gdLst/>
            <a:ahLst/>
            <a:cxnLst/>
            <a:rect l="l" t="t" r="r" b="b"/>
            <a:pathLst>
              <a:path w="81279" h="640714">
                <a:moveTo>
                  <a:pt x="0" y="0"/>
                </a:moveTo>
                <a:lnTo>
                  <a:pt x="0" y="184619"/>
                </a:lnTo>
                <a:lnTo>
                  <a:pt x="81000" y="318744"/>
                </a:lnTo>
                <a:lnTo>
                  <a:pt x="0" y="450761"/>
                </a:lnTo>
                <a:lnTo>
                  <a:pt x="0" y="640410"/>
                </a:lnTo>
              </a:path>
            </a:pathLst>
          </a:custGeom>
          <a:ln w="25400">
            <a:solidFill>
              <a:srgbClr val="009FE3"/>
            </a:solidFill>
          </a:ln>
        </p:spPr>
        <p:txBody>
          <a:bodyPr wrap="square" lIns="0" tIns="0" rIns="0" bIns="0" rtlCol="0"/>
          <a:lstStyle/>
          <a:p>
            <a:endParaRPr dirty="0"/>
          </a:p>
        </p:txBody>
      </p:sp>
      <p:sp>
        <p:nvSpPr>
          <p:cNvPr id="22" name="object 45">
            <a:extLst>
              <a:ext uri="{FF2B5EF4-FFF2-40B4-BE49-F238E27FC236}">
                <a16:creationId xmlns:a16="http://schemas.microsoft.com/office/drawing/2014/main" id="{4FCDB1F7-4961-F8EA-C674-CEDC91B405CE}"/>
              </a:ext>
            </a:extLst>
          </p:cNvPr>
          <p:cNvSpPr/>
          <p:nvPr/>
        </p:nvSpPr>
        <p:spPr>
          <a:xfrm>
            <a:off x="7497759" y="5074285"/>
            <a:ext cx="81280" cy="640715"/>
          </a:xfrm>
          <a:custGeom>
            <a:avLst/>
            <a:gdLst/>
            <a:ahLst/>
            <a:cxnLst/>
            <a:rect l="l" t="t" r="r" b="b"/>
            <a:pathLst>
              <a:path w="81279" h="640714">
                <a:moveTo>
                  <a:pt x="0" y="0"/>
                </a:moveTo>
                <a:lnTo>
                  <a:pt x="0" y="184619"/>
                </a:lnTo>
                <a:lnTo>
                  <a:pt x="81000" y="318744"/>
                </a:lnTo>
                <a:lnTo>
                  <a:pt x="0" y="450761"/>
                </a:lnTo>
                <a:lnTo>
                  <a:pt x="0" y="640410"/>
                </a:lnTo>
              </a:path>
            </a:pathLst>
          </a:custGeom>
          <a:ln w="25400">
            <a:solidFill>
              <a:srgbClr val="009FE3"/>
            </a:solidFill>
          </a:ln>
        </p:spPr>
        <p:txBody>
          <a:bodyPr wrap="square" lIns="0" tIns="0" rIns="0" bIns="0" rtlCol="0"/>
          <a:lstStyle/>
          <a:p>
            <a:endParaRPr dirty="0"/>
          </a:p>
        </p:txBody>
      </p:sp>
      <p:sp>
        <p:nvSpPr>
          <p:cNvPr id="23" name="object 14">
            <a:extLst>
              <a:ext uri="{FF2B5EF4-FFF2-40B4-BE49-F238E27FC236}">
                <a16:creationId xmlns:a16="http://schemas.microsoft.com/office/drawing/2014/main" id="{8F47796D-36CB-82A3-1859-50E21920D58E}"/>
              </a:ext>
            </a:extLst>
          </p:cNvPr>
          <p:cNvSpPr txBox="1"/>
          <p:nvPr/>
        </p:nvSpPr>
        <p:spPr>
          <a:xfrm>
            <a:off x="8124360" y="1620301"/>
            <a:ext cx="3259072" cy="507831"/>
          </a:xfrm>
          <a:prstGeom prst="rect">
            <a:avLst/>
          </a:prstGeom>
        </p:spPr>
        <p:txBody>
          <a:bodyPr vert="horz" wrap="square" lIns="0" tIns="15240" rIns="0" bIns="0" rtlCol="0">
            <a:spAutoFit/>
          </a:bodyPr>
          <a:lstStyle/>
          <a:p>
            <a:r>
              <a:rPr lang="en-US" sz="1600" dirty="0">
                <a:solidFill>
                  <a:srgbClr val="415568"/>
                </a:solidFill>
              </a:rPr>
              <a:t>Official trials once protocol is approved by regulators</a:t>
            </a:r>
          </a:p>
        </p:txBody>
      </p:sp>
      <p:sp>
        <p:nvSpPr>
          <p:cNvPr id="24" name="object 25">
            <a:extLst>
              <a:ext uri="{FF2B5EF4-FFF2-40B4-BE49-F238E27FC236}">
                <a16:creationId xmlns:a16="http://schemas.microsoft.com/office/drawing/2014/main" id="{C5E1F438-6F1E-0686-E1C0-B46534100033}"/>
              </a:ext>
            </a:extLst>
          </p:cNvPr>
          <p:cNvSpPr txBox="1"/>
          <p:nvPr/>
        </p:nvSpPr>
        <p:spPr>
          <a:xfrm>
            <a:off x="8124360" y="2753489"/>
            <a:ext cx="3009430" cy="507831"/>
          </a:xfrm>
          <a:prstGeom prst="rect">
            <a:avLst/>
          </a:prstGeom>
        </p:spPr>
        <p:txBody>
          <a:bodyPr vert="horz" wrap="square" lIns="0" tIns="15240" rIns="0" bIns="0" rtlCol="0">
            <a:spAutoFit/>
          </a:bodyPr>
          <a:lstStyle/>
          <a:p>
            <a:r>
              <a:rPr lang="en-US" sz="1600" dirty="0">
                <a:solidFill>
                  <a:srgbClr val="415568"/>
                </a:solidFill>
              </a:rPr>
              <a:t>Finalize terms for distribution agreement and business plan</a:t>
            </a:r>
          </a:p>
        </p:txBody>
      </p:sp>
      <p:sp>
        <p:nvSpPr>
          <p:cNvPr id="25" name="object 36">
            <a:extLst>
              <a:ext uri="{FF2B5EF4-FFF2-40B4-BE49-F238E27FC236}">
                <a16:creationId xmlns:a16="http://schemas.microsoft.com/office/drawing/2014/main" id="{92B5423E-B727-5F52-6CF4-3C2DBE11BFD3}"/>
              </a:ext>
            </a:extLst>
          </p:cNvPr>
          <p:cNvSpPr txBox="1"/>
          <p:nvPr/>
        </p:nvSpPr>
        <p:spPr>
          <a:xfrm>
            <a:off x="8124358" y="4038600"/>
            <a:ext cx="3599867" cy="261610"/>
          </a:xfrm>
          <a:prstGeom prst="rect">
            <a:avLst/>
          </a:prstGeom>
        </p:spPr>
        <p:txBody>
          <a:bodyPr vert="horz" wrap="square" lIns="0" tIns="15240" rIns="0" bIns="0" rtlCol="0">
            <a:spAutoFit/>
          </a:bodyPr>
          <a:lstStyle/>
          <a:p>
            <a:r>
              <a:rPr lang="en-US" sz="1600" dirty="0">
                <a:solidFill>
                  <a:srgbClr val="415568"/>
                </a:solidFill>
              </a:rPr>
              <a:t>Trials</a:t>
            </a:r>
          </a:p>
        </p:txBody>
      </p:sp>
      <p:sp>
        <p:nvSpPr>
          <p:cNvPr id="26" name="object 36">
            <a:extLst>
              <a:ext uri="{FF2B5EF4-FFF2-40B4-BE49-F238E27FC236}">
                <a16:creationId xmlns:a16="http://schemas.microsoft.com/office/drawing/2014/main" id="{2A6A02A2-D6AB-FB20-DC6A-0EE7C70F439F}"/>
              </a:ext>
            </a:extLst>
          </p:cNvPr>
          <p:cNvSpPr txBox="1"/>
          <p:nvPr/>
        </p:nvSpPr>
        <p:spPr>
          <a:xfrm>
            <a:off x="8107849" y="5257800"/>
            <a:ext cx="3779351" cy="261610"/>
          </a:xfrm>
          <a:prstGeom prst="rect">
            <a:avLst/>
          </a:prstGeom>
        </p:spPr>
        <p:txBody>
          <a:bodyPr vert="horz" wrap="square" lIns="0" tIns="15240" rIns="0" bIns="0" rtlCol="0">
            <a:spAutoFit/>
          </a:bodyPr>
          <a:lstStyle/>
          <a:p>
            <a:r>
              <a:rPr lang="en-US" sz="1600" dirty="0">
                <a:solidFill>
                  <a:srgbClr val="415568"/>
                </a:solidFill>
              </a:rPr>
              <a:t>Trials being planned by partner</a:t>
            </a:r>
          </a:p>
        </p:txBody>
      </p:sp>
      <p:sp>
        <p:nvSpPr>
          <p:cNvPr id="27" name="object 2">
            <a:extLst>
              <a:ext uri="{FF2B5EF4-FFF2-40B4-BE49-F238E27FC236}">
                <a16:creationId xmlns:a16="http://schemas.microsoft.com/office/drawing/2014/main" id="{DCFD4112-79B7-A5FE-6412-0080EE6749C7}"/>
              </a:ext>
            </a:extLst>
          </p:cNvPr>
          <p:cNvSpPr txBox="1"/>
          <p:nvPr/>
        </p:nvSpPr>
        <p:spPr>
          <a:xfrm>
            <a:off x="2600144" y="1117599"/>
            <a:ext cx="4756785" cy="231474"/>
          </a:xfrm>
          <a:prstGeom prst="rect">
            <a:avLst/>
          </a:prstGeom>
        </p:spPr>
        <p:txBody>
          <a:bodyPr vert="horz" wrap="square" lIns="0" tIns="15875" rIns="0" bIns="0" rtlCol="0">
            <a:spAutoFit/>
          </a:bodyPr>
          <a:lstStyle/>
          <a:p>
            <a:pPr marL="12700" algn="ctr">
              <a:lnSpc>
                <a:spcPct val="100000"/>
              </a:lnSpc>
              <a:spcBef>
                <a:spcPts val="125"/>
              </a:spcBef>
              <a:tabLst>
                <a:tab pos="299720" algn="l"/>
                <a:tab pos="486409" algn="l"/>
                <a:tab pos="723265" algn="l"/>
                <a:tab pos="980440" algn="l"/>
                <a:tab pos="1237615" algn="l"/>
                <a:tab pos="1480820" algn="l"/>
                <a:tab pos="1758314" algn="l"/>
                <a:tab pos="2025650" algn="l"/>
              </a:tabLst>
            </a:pPr>
            <a:r>
              <a:rPr lang="en-US" sz="1400" b="1" spc="20" dirty="0">
                <a:solidFill>
                  <a:srgbClr val="415568"/>
                </a:solidFill>
                <a:latin typeface="Arial"/>
                <a:cs typeface="Arial"/>
              </a:rPr>
              <a:t>2023 Update</a:t>
            </a:r>
            <a:endParaRPr sz="1400" b="1" dirty="0">
              <a:solidFill>
                <a:srgbClr val="415568"/>
              </a:solidFill>
              <a:latin typeface="Arial"/>
              <a:cs typeface="Arial"/>
            </a:endParaRPr>
          </a:p>
        </p:txBody>
      </p:sp>
      <p:sp>
        <p:nvSpPr>
          <p:cNvPr id="28" name="object 3">
            <a:extLst>
              <a:ext uri="{FF2B5EF4-FFF2-40B4-BE49-F238E27FC236}">
                <a16:creationId xmlns:a16="http://schemas.microsoft.com/office/drawing/2014/main" id="{15AE0F9E-6EB1-A4A9-EC3A-6A50631E5E50}"/>
              </a:ext>
            </a:extLst>
          </p:cNvPr>
          <p:cNvSpPr txBox="1"/>
          <p:nvPr/>
        </p:nvSpPr>
        <p:spPr>
          <a:xfrm>
            <a:off x="7761192" y="1117598"/>
            <a:ext cx="3259073" cy="230846"/>
          </a:xfrm>
          <a:prstGeom prst="rect">
            <a:avLst/>
          </a:prstGeom>
        </p:spPr>
        <p:txBody>
          <a:bodyPr vert="horz" wrap="square" lIns="0" tIns="15875" rIns="0" bIns="0" rtlCol="0">
            <a:spAutoFit/>
          </a:bodyPr>
          <a:lstStyle>
            <a:defPPr>
              <a:defRPr lang="en-US"/>
            </a:defPPr>
            <a:lvl1pPr marL="12700" algn="ctr">
              <a:lnSpc>
                <a:spcPct val="100000"/>
              </a:lnSpc>
              <a:spcBef>
                <a:spcPts val="125"/>
              </a:spcBef>
              <a:tabLst>
                <a:tab pos="299720" algn="l"/>
                <a:tab pos="486409" algn="l"/>
                <a:tab pos="723265" algn="l"/>
                <a:tab pos="980440" algn="l"/>
                <a:tab pos="1237615" algn="l"/>
                <a:tab pos="1480820" algn="l"/>
                <a:tab pos="1758314" algn="l"/>
                <a:tab pos="2025650" algn="l"/>
              </a:tabLst>
              <a:defRPr sz="1400" b="1" spc="20">
                <a:solidFill>
                  <a:srgbClr val="415568"/>
                </a:solidFill>
                <a:latin typeface="Arial"/>
                <a:cs typeface="Arial"/>
              </a:defRPr>
            </a:lvl1pPr>
          </a:lstStyle>
          <a:p>
            <a:r>
              <a:rPr lang="en-US" dirty="0"/>
              <a:t>Next Steps</a:t>
            </a:r>
            <a:endParaRPr dirty="0"/>
          </a:p>
        </p:txBody>
      </p:sp>
      <p:sp>
        <p:nvSpPr>
          <p:cNvPr id="29" name="object 24">
            <a:extLst>
              <a:ext uri="{FF2B5EF4-FFF2-40B4-BE49-F238E27FC236}">
                <a16:creationId xmlns:a16="http://schemas.microsoft.com/office/drawing/2014/main" id="{9F3B3D98-A0C9-990A-6860-568D6468DBED}"/>
              </a:ext>
            </a:extLst>
          </p:cNvPr>
          <p:cNvSpPr/>
          <p:nvPr/>
        </p:nvSpPr>
        <p:spPr>
          <a:xfrm>
            <a:off x="2974456" y="1677928"/>
            <a:ext cx="248319" cy="265163"/>
          </a:xfrm>
          <a:prstGeom prst="rect">
            <a:avLst/>
          </a:prstGeom>
          <a:blipFill>
            <a:blip r:embed="rId3" cstate="print"/>
            <a:stretch>
              <a:fillRect/>
            </a:stretch>
          </a:blipFill>
        </p:spPr>
        <p:txBody>
          <a:bodyPr wrap="square" lIns="0" tIns="0" rIns="0" bIns="0" rtlCol="0"/>
          <a:lstStyle/>
          <a:p>
            <a:endParaRPr dirty="0"/>
          </a:p>
        </p:txBody>
      </p:sp>
      <p:sp>
        <p:nvSpPr>
          <p:cNvPr id="30" name="object 24">
            <a:extLst>
              <a:ext uri="{FF2B5EF4-FFF2-40B4-BE49-F238E27FC236}">
                <a16:creationId xmlns:a16="http://schemas.microsoft.com/office/drawing/2014/main" id="{85C8BD9B-F41C-FFA2-F405-E03C86BD958F}"/>
              </a:ext>
            </a:extLst>
          </p:cNvPr>
          <p:cNvSpPr/>
          <p:nvPr/>
        </p:nvSpPr>
        <p:spPr>
          <a:xfrm>
            <a:off x="2977272" y="2820928"/>
            <a:ext cx="248319" cy="265163"/>
          </a:xfrm>
          <a:prstGeom prst="rect">
            <a:avLst/>
          </a:prstGeom>
          <a:blipFill>
            <a:blip r:embed="rId3" cstate="print"/>
            <a:stretch>
              <a:fillRect/>
            </a:stretch>
          </a:blipFill>
        </p:spPr>
        <p:txBody>
          <a:bodyPr wrap="square" lIns="0" tIns="0" rIns="0" bIns="0" rtlCol="0"/>
          <a:lstStyle/>
          <a:p>
            <a:endParaRPr dirty="0"/>
          </a:p>
        </p:txBody>
      </p:sp>
      <p:sp>
        <p:nvSpPr>
          <p:cNvPr id="31" name="object 24">
            <a:extLst>
              <a:ext uri="{FF2B5EF4-FFF2-40B4-BE49-F238E27FC236}">
                <a16:creationId xmlns:a16="http://schemas.microsoft.com/office/drawing/2014/main" id="{F2AACE41-9AE1-287F-CF0F-C4C2F900DFC9}"/>
              </a:ext>
            </a:extLst>
          </p:cNvPr>
          <p:cNvSpPr/>
          <p:nvPr/>
        </p:nvSpPr>
        <p:spPr>
          <a:xfrm>
            <a:off x="2961973" y="3927365"/>
            <a:ext cx="248319" cy="265163"/>
          </a:xfrm>
          <a:prstGeom prst="rect">
            <a:avLst/>
          </a:prstGeom>
          <a:blipFill>
            <a:blip r:embed="rId3" cstate="print"/>
            <a:stretch>
              <a:fillRect/>
            </a:stretch>
          </a:blipFill>
        </p:spPr>
        <p:txBody>
          <a:bodyPr wrap="square" lIns="0" tIns="0" rIns="0" bIns="0" rtlCol="0"/>
          <a:lstStyle/>
          <a:p>
            <a:endParaRPr dirty="0"/>
          </a:p>
        </p:txBody>
      </p:sp>
      <p:sp>
        <p:nvSpPr>
          <p:cNvPr id="32" name="object 24">
            <a:extLst>
              <a:ext uri="{FF2B5EF4-FFF2-40B4-BE49-F238E27FC236}">
                <a16:creationId xmlns:a16="http://schemas.microsoft.com/office/drawing/2014/main" id="{06C09DC7-9B9A-A8B3-1F31-1C94E7E8EBEF}"/>
              </a:ext>
            </a:extLst>
          </p:cNvPr>
          <p:cNvSpPr/>
          <p:nvPr/>
        </p:nvSpPr>
        <p:spPr>
          <a:xfrm>
            <a:off x="2961972" y="5257800"/>
            <a:ext cx="248319" cy="265163"/>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573669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4019" y="1824995"/>
            <a:ext cx="220979" cy="446405"/>
          </a:xfrm>
          <a:prstGeom prst="rect">
            <a:avLst/>
          </a:prstGeom>
        </p:spPr>
        <p:txBody>
          <a:bodyPr vert="horz" wrap="square" lIns="0" tIns="13970" rIns="0" bIns="0" rtlCol="0">
            <a:spAutoFit/>
          </a:bodyPr>
          <a:lstStyle/>
          <a:p>
            <a:pPr marL="12700">
              <a:lnSpc>
                <a:spcPct val="100000"/>
              </a:lnSpc>
              <a:spcBef>
                <a:spcPts val="110"/>
              </a:spcBef>
            </a:pPr>
            <a:r>
              <a:rPr sz="2750" b="1" spc="5" dirty="0">
                <a:solidFill>
                  <a:srgbClr val="3BA362"/>
                </a:solidFill>
                <a:latin typeface="Arial"/>
                <a:cs typeface="Arial"/>
              </a:rPr>
              <a:t>1</a:t>
            </a:r>
            <a:endParaRPr sz="2750" dirty="0">
              <a:latin typeface="Arial"/>
              <a:cs typeface="Arial"/>
            </a:endParaRPr>
          </a:p>
        </p:txBody>
      </p:sp>
      <p:sp>
        <p:nvSpPr>
          <p:cNvPr id="3" name="object 3"/>
          <p:cNvSpPr/>
          <p:nvPr/>
        </p:nvSpPr>
        <p:spPr>
          <a:xfrm>
            <a:off x="683016" y="1770813"/>
            <a:ext cx="582930" cy="582930"/>
          </a:xfrm>
          <a:custGeom>
            <a:avLst/>
            <a:gdLst/>
            <a:ahLst/>
            <a:cxnLst/>
            <a:rect l="l" t="t" r="r" b="b"/>
            <a:pathLst>
              <a:path w="582930" h="582930">
                <a:moveTo>
                  <a:pt x="291249" y="582510"/>
                </a:moveTo>
                <a:lnTo>
                  <a:pt x="338492" y="578698"/>
                </a:lnTo>
                <a:lnTo>
                  <a:pt x="383308" y="567662"/>
                </a:lnTo>
                <a:lnTo>
                  <a:pt x="425097" y="550000"/>
                </a:lnTo>
                <a:lnTo>
                  <a:pt x="463259" y="526313"/>
                </a:lnTo>
                <a:lnTo>
                  <a:pt x="497195" y="497201"/>
                </a:lnTo>
                <a:lnTo>
                  <a:pt x="526305" y="463263"/>
                </a:lnTo>
                <a:lnTo>
                  <a:pt x="549990" y="425100"/>
                </a:lnTo>
                <a:lnTo>
                  <a:pt x="567650" y="383309"/>
                </a:lnTo>
                <a:lnTo>
                  <a:pt x="578686" y="338492"/>
                </a:lnTo>
                <a:lnTo>
                  <a:pt x="582498" y="291249"/>
                </a:lnTo>
                <a:lnTo>
                  <a:pt x="578686" y="244005"/>
                </a:lnTo>
                <a:lnTo>
                  <a:pt x="567650" y="199189"/>
                </a:lnTo>
                <a:lnTo>
                  <a:pt x="549990" y="157400"/>
                </a:lnTo>
                <a:lnTo>
                  <a:pt x="526305" y="119238"/>
                </a:lnTo>
                <a:lnTo>
                  <a:pt x="497195" y="85302"/>
                </a:lnTo>
                <a:lnTo>
                  <a:pt x="463259" y="56192"/>
                </a:lnTo>
                <a:lnTo>
                  <a:pt x="425097" y="32507"/>
                </a:lnTo>
                <a:lnTo>
                  <a:pt x="383308" y="14847"/>
                </a:lnTo>
                <a:lnTo>
                  <a:pt x="338492" y="3811"/>
                </a:lnTo>
                <a:lnTo>
                  <a:pt x="291249" y="0"/>
                </a:lnTo>
                <a:lnTo>
                  <a:pt x="244005" y="3811"/>
                </a:lnTo>
                <a:lnTo>
                  <a:pt x="199189" y="14847"/>
                </a:lnTo>
                <a:lnTo>
                  <a:pt x="157400" y="32507"/>
                </a:lnTo>
                <a:lnTo>
                  <a:pt x="119238" y="56192"/>
                </a:lnTo>
                <a:lnTo>
                  <a:pt x="85302" y="85302"/>
                </a:lnTo>
                <a:lnTo>
                  <a:pt x="56192" y="119238"/>
                </a:lnTo>
                <a:lnTo>
                  <a:pt x="32507" y="157400"/>
                </a:lnTo>
                <a:lnTo>
                  <a:pt x="14847" y="199189"/>
                </a:lnTo>
                <a:lnTo>
                  <a:pt x="3811" y="244005"/>
                </a:lnTo>
                <a:lnTo>
                  <a:pt x="0" y="291249"/>
                </a:lnTo>
                <a:lnTo>
                  <a:pt x="3811" y="338492"/>
                </a:lnTo>
                <a:lnTo>
                  <a:pt x="14847" y="383309"/>
                </a:lnTo>
                <a:lnTo>
                  <a:pt x="32507" y="425100"/>
                </a:lnTo>
                <a:lnTo>
                  <a:pt x="56192" y="463263"/>
                </a:lnTo>
                <a:lnTo>
                  <a:pt x="85302" y="497201"/>
                </a:lnTo>
                <a:lnTo>
                  <a:pt x="119238" y="526313"/>
                </a:lnTo>
                <a:lnTo>
                  <a:pt x="157400" y="550000"/>
                </a:lnTo>
                <a:lnTo>
                  <a:pt x="199189" y="567662"/>
                </a:lnTo>
                <a:lnTo>
                  <a:pt x="244005" y="578698"/>
                </a:lnTo>
                <a:lnTo>
                  <a:pt x="291249" y="582510"/>
                </a:lnTo>
                <a:close/>
              </a:path>
            </a:pathLst>
          </a:custGeom>
          <a:ln w="22631">
            <a:solidFill>
              <a:srgbClr val="3BA362"/>
            </a:solidFill>
          </a:ln>
        </p:spPr>
        <p:txBody>
          <a:bodyPr wrap="square" lIns="0" tIns="0" rIns="0" bIns="0" rtlCol="0"/>
          <a:lstStyle/>
          <a:p>
            <a:endParaRPr dirty="0"/>
          </a:p>
        </p:txBody>
      </p:sp>
      <p:sp>
        <p:nvSpPr>
          <p:cNvPr id="4" name="object 4"/>
          <p:cNvSpPr txBox="1"/>
          <p:nvPr/>
        </p:nvSpPr>
        <p:spPr>
          <a:xfrm>
            <a:off x="1424840" y="1793899"/>
            <a:ext cx="1845945" cy="514984"/>
          </a:xfrm>
          <a:prstGeom prst="rect">
            <a:avLst/>
          </a:prstGeom>
        </p:spPr>
        <p:txBody>
          <a:bodyPr vert="horz" wrap="square" lIns="0" tIns="13970" rIns="0" bIns="0" rtlCol="0">
            <a:spAutoFit/>
          </a:bodyPr>
          <a:lstStyle/>
          <a:p>
            <a:pPr marL="12700" marR="5080">
              <a:lnSpc>
                <a:spcPct val="100000"/>
              </a:lnSpc>
              <a:spcBef>
                <a:spcPts val="110"/>
              </a:spcBef>
            </a:pPr>
            <a:r>
              <a:rPr sz="1600" b="1" dirty="0">
                <a:solidFill>
                  <a:srgbClr val="3BA362"/>
                </a:solidFill>
                <a:latin typeface="Arial"/>
                <a:cs typeface="Arial"/>
              </a:rPr>
              <a:t>Commercialization  in </a:t>
            </a:r>
            <a:r>
              <a:rPr sz="1600" b="1" spc="5" dirty="0">
                <a:solidFill>
                  <a:srgbClr val="3BA362"/>
                </a:solidFill>
                <a:latin typeface="Arial"/>
                <a:cs typeface="Arial"/>
              </a:rPr>
              <a:t>the</a:t>
            </a:r>
            <a:r>
              <a:rPr sz="1600" b="1" spc="-10" dirty="0">
                <a:solidFill>
                  <a:srgbClr val="3BA362"/>
                </a:solidFill>
                <a:latin typeface="Arial"/>
                <a:cs typeface="Arial"/>
              </a:rPr>
              <a:t> </a:t>
            </a:r>
            <a:r>
              <a:rPr sz="1600" b="1" spc="-5" dirty="0">
                <a:solidFill>
                  <a:srgbClr val="3BA362"/>
                </a:solidFill>
                <a:latin typeface="Arial"/>
                <a:cs typeface="Arial"/>
              </a:rPr>
              <a:t>US</a:t>
            </a:r>
            <a:endParaRPr sz="1600" dirty="0">
              <a:latin typeface="Arial"/>
              <a:cs typeface="Arial"/>
            </a:endParaRPr>
          </a:p>
        </p:txBody>
      </p:sp>
      <p:sp>
        <p:nvSpPr>
          <p:cNvPr id="5" name="object 5"/>
          <p:cNvSpPr/>
          <p:nvPr/>
        </p:nvSpPr>
        <p:spPr>
          <a:xfrm>
            <a:off x="5369667" y="1776758"/>
            <a:ext cx="72390" cy="570865"/>
          </a:xfrm>
          <a:custGeom>
            <a:avLst/>
            <a:gdLst/>
            <a:ahLst/>
            <a:cxnLst/>
            <a:rect l="l" t="t" r="r" b="b"/>
            <a:pathLst>
              <a:path w="72389" h="570864">
                <a:moveTo>
                  <a:pt x="0" y="0"/>
                </a:moveTo>
                <a:lnTo>
                  <a:pt x="0" y="164490"/>
                </a:lnTo>
                <a:lnTo>
                  <a:pt x="72174" y="283997"/>
                </a:lnTo>
                <a:lnTo>
                  <a:pt x="0" y="401637"/>
                </a:lnTo>
                <a:lnTo>
                  <a:pt x="0" y="570611"/>
                </a:lnTo>
              </a:path>
            </a:pathLst>
          </a:custGeom>
          <a:ln w="22631">
            <a:solidFill>
              <a:srgbClr val="00AEEF"/>
            </a:solidFill>
          </a:ln>
        </p:spPr>
        <p:txBody>
          <a:bodyPr wrap="square" lIns="0" tIns="0" rIns="0" bIns="0" rtlCol="0"/>
          <a:lstStyle/>
          <a:p>
            <a:endParaRPr dirty="0"/>
          </a:p>
        </p:txBody>
      </p:sp>
      <p:sp>
        <p:nvSpPr>
          <p:cNvPr id="6" name="object 6"/>
          <p:cNvSpPr txBox="1"/>
          <p:nvPr/>
        </p:nvSpPr>
        <p:spPr>
          <a:xfrm>
            <a:off x="864019" y="3231763"/>
            <a:ext cx="220979" cy="446405"/>
          </a:xfrm>
          <a:prstGeom prst="rect">
            <a:avLst/>
          </a:prstGeom>
        </p:spPr>
        <p:txBody>
          <a:bodyPr vert="horz" wrap="square" lIns="0" tIns="13970" rIns="0" bIns="0" rtlCol="0">
            <a:spAutoFit/>
          </a:bodyPr>
          <a:lstStyle/>
          <a:p>
            <a:pPr marL="12700">
              <a:lnSpc>
                <a:spcPct val="100000"/>
              </a:lnSpc>
              <a:spcBef>
                <a:spcPts val="110"/>
              </a:spcBef>
            </a:pPr>
            <a:r>
              <a:rPr sz="2750" b="1" spc="5" dirty="0">
                <a:solidFill>
                  <a:srgbClr val="3BA362"/>
                </a:solidFill>
                <a:latin typeface="Arial"/>
                <a:cs typeface="Arial"/>
              </a:rPr>
              <a:t>2</a:t>
            </a:r>
            <a:endParaRPr sz="2750" dirty="0">
              <a:latin typeface="Arial"/>
              <a:cs typeface="Arial"/>
            </a:endParaRPr>
          </a:p>
        </p:txBody>
      </p:sp>
      <p:sp>
        <p:nvSpPr>
          <p:cNvPr id="7" name="object 7"/>
          <p:cNvSpPr/>
          <p:nvPr/>
        </p:nvSpPr>
        <p:spPr>
          <a:xfrm>
            <a:off x="683016" y="3177579"/>
            <a:ext cx="582930" cy="582930"/>
          </a:xfrm>
          <a:custGeom>
            <a:avLst/>
            <a:gdLst/>
            <a:ahLst/>
            <a:cxnLst/>
            <a:rect l="l" t="t" r="r" b="b"/>
            <a:pathLst>
              <a:path w="582930" h="582929">
                <a:moveTo>
                  <a:pt x="291249" y="582510"/>
                </a:moveTo>
                <a:lnTo>
                  <a:pt x="338492" y="578698"/>
                </a:lnTo>
                <a:lnTo>
                  <a:pt x="383308" y="567662"/>
                </a:lnTo>
                <a:lnTo>
                  <a:pt x="425097" y="550000"/>
                </a:lnTo>
                <a:lnTo>
                  <a:pt x="463259" y="526313"/>
                </a:lnTo>
                <a:lnTo>
                  <a:pt x="497195" y="497201"/>
                </a:lnTo>
                <a:lnTo>
                  <a:pt x="526305" y="463263"/>
                </a:lnTo>
                <a:lnTo>
                  <a:pt x="549990" y="425100"/>
                </a:lnTo>
                <a:lnTo>
                  <a:pt x="567650" y="383309"/>
                </a:lnTo>
                <a:lnTo>
                  <a:pt x="578686" y="338492"/>
                </a:lnTo>
                <a:lnTo>
                  <a:pt x="582498" y="291249"/>
                </a:lnTo>
                <a:lnTo>
                  <a:pt x="578686" y="244005"/>
                </a:lnTo>
                <a:lnTo>
                  <a:pt x="567650" y="199189"/>
                </a:lnTo>
                <a:lnTo>
                  <a:pt x="549990" y="157400"/>
                </a:lnTo>
                <a:lnTo>
                  <a:pt x="526305" y="119238"/>
                </a:lnTo>
                <a:lnTo>
                  <a:pt x="497195" y="85302"/>
                </a:lnTo>
                <a:lnTo>
                  <a:pt x="463259" y="56192"/>
                </a:lnTo>
                <a:lnTo>
                  <a:pt x="425097" y="32507"/>
                </a:lnTo>
                <a:lnTo>
                  <a:pt x="383308" y="14847"/>
                </a:lnTo>
                <a:lnTo>
                  <a:pt x="338492" y="3811"/>
                </a:lnTo>
                <a:lnTo>
                  <a:pt x="291249" y="0"/>
                </a:lnTo>
                <a:lnTo>
                  <a:pt x="244005" y="3811"/>
                </a:lnTo>
                <a:lnTo>
                  <a:pt x="199189" y="14847"/>
                </a:lnTo>
                <a:lnTo>
                  <a:pt x="157400" y="32507"/>
                </a:lnTo>
                <a:lnTo>
                  <a:pt x="119238" y="56192"/>
                </a:lnTo>
                <a:lnTo>
                  <a:pt x="85302" y="85302"/>
                </a:lnTo>
                <a:lnTo>
                  <a:pt x="56192" y="119238"/>
                </a:lnTo>
                <a:lnTo>
                  <a:pt x="32507" y="157400"/>
                </a:lnTo>
                <a:lnTo>
                  <a:pt x="14847" y="199189"/>
                </a:lnTo>
                <a:lnTo>
                  <a:pt x="3811" y="244005"/>
                </a:lnTo>
                <a:lnTo>
                  <a:pt x="0" y="291249"/>
                </a:lnTo>
                <a:lnTo>
                  <a:pt x="3811" y="338492"/>
                </a:lnTo>
                <a:lnTo>
                  <a:pt x="14847" y="383309"/>
                </a:lnTo>
                <a:lnTo>
                  <a:pt x="32507" y="425100"/>
                </a:lnTo>
                <a:lnTo>
                  <a:pt x="56192" y="463263"/>
                </a:lnTo>
                <a:lnTo>
                  <a:pt x="85302" y="497201"/>
                </a:lnTo>
                <a:lnTo>
                  <a:pt x="119238" y="526313"/>
                </a:lnTo>
                <a:lnTo>
                  <a:pt x="157400" y="550000"/>
                </a:lnTo>
                <a:lnTo>
                  <a:pt x="199189" y="567662"/>
                </a:lnTo>
                <a:lnTo>
                  <a:pt x="244005" y="578698"/>
                </a:lnTo>
                <a:lnTo>
                  <a:pt x="291249" y="582510"/>
                </a:lnTo>
                <a:close/>
              </a:path>
            </a:pathLst>
          </a:custGeom>
          <a:ln w="22631">
            <a:solidFill>
              <a:srgbClr val="3BA362"/>
            </a:solidFill>
          </a:ln>
        </p:spPr>
        <p:txBody>
          <a:bodyPr wrap="square" lIns="0" tIns="0" rIns="0" bIns="0" rtlCol="0"/>
          <a:lstStyle/>
          <a:p>
            <a:endParaRPr dirty="0"/>
          </a:p>
        </p:txBody>
      </p:sp>
      <p:sp>
        <p:nvSpPr>
          <p:cNvPr id="8" name="object 8"/>
          <p:cNvSpPr txBox="1"/>
          <p:nvPr/>
        </p:nvSpPr>
        <p:spPr>
          <a:xfrm>
            <a:off x="1424840" y="3200667"/>
            <a:ext cx="1326436" cy="514984"/>
          </a:xfrm>
          <a:prstGeom prst="rect">
            <a:avLst/>
          </a:prstGeom>
        </p:spPr>
        <p:txBody>
          <a:bodyPr vert="horz" wrap="square" lIns="0" tIns="13970" rIns="0" bIns="0" rtlCol="0">
            <a:spAutoFit/>
          </a:bodyPr>
          <a:lstStyle/>
          <a:p>
            <a:pPr marL="12700" marR="5080">
              <a:lnSpc>
                <a:spcPct val="100000"/>
              </a:lnSpc>
              <a:spcBef>
                <a:spcPts val="110"/>
              </a:spcBef>
            </a:pPr>
            <a:r>
              <a:rPr sz="1600" b="1" spc="20" dirty="0">
                <a:solidFill>
                  <a:srgbClr val="3BA362"/>
                </a:solidFill>
                <a:latin typeface="Arial"/>
                <a:cs typeface="Arial"/>
              </a:rPr>
              <a:t>G</a:t>
            </a:r>
            <a:r>
              <a:rPr sz="1600" b="1" dirty="0">
                <a:solidFill>
                  <a:srgbClr val="3BA362"/>
                </a:solidFill>
                <a:latin typeface="Arial"/>
                <a:cs typeface="Arial"/>
              </a:rPr>
              <a:t>e</a:t>
            </a:r>
            <a:r>
              <a:rPr sz="1600" b="1" spc="5" dirty="0">
                <a:solidFill>
                  <a:srgbClr val="3BA362"/>
                </a:solidFill>
                <a:latin typeface="Arial"/>
                <a:cs typeface="Arial"/>
              </a:rPr>
              <a:t>ogr</a:t>
            </a:r>
            <a:r>
              <a:rPr sz="1600" b="1" dirty="0">
                <a:solidFill>
                  <a:srgbClr val="3BA362"/>
                </a:solidFill>
                <a:latin typeface="Arial"/>
                <a:cs typeface="Arial"/>
              </a:rPr>
              <a:t>ap</a:t>
            </a:r>
            <a:r>
              <a:rPr sz="1600" b="1" spc="-5" dirty="0">
                <a:solidFill>
                  <a:srgbClr val="3BA362"/>
                </a:solidFill>
                <a:latin typeface="Arial"/>
                <a:cs typeface="Arial"/>
              </a:rPr>
              <a:t>hi</a:t>
            </a:r>
            <a:r>
              <a:rPr sz="1600" b="1" dirty="0">
                <a:solidFill>
                  <a:srgbClr val="3BA362"/>
                </a:solidFill>
                <a:latin typeface="Arial"/>
                <a:cs typeface="Arial"/>
              </a:rPr>
              <a:t>c  Expansion</a:t>
            </a:r>
            <a:endParaRPr sz="1600" dirty="0">
              <a:latin typeface="Arial"/>
              <a:cs typeface="Arial"/>
            </a:endParaRPr>
          </a:p>
        </p:txBody>
      </p:sp>
      <p:sp>
        <p:nvSpPr>
          <p:cNvPr id="9" name="object 9"/>
          <p:cNvSpPr/>
          <p:nvPr/>
        </p:nvSpPr>
        <p:spPr>
          <a:xfrm>
            <a:off x="5369667" y="3183524"/>
            <a:ext cx="72390" cy="570865"/>
          </a:xfrm>
          <a:custGeom>
            <a:avLst/>
            <a:gdLst/>
            <a:ahLst/>
            <a:cxnLst/>
            <a:rect l="l" t="t" r="r" b="b"/>
            <a:pathLst>
              <a:path w="72389" h="570864">
                <a:moveTo>
                  <a:pt x="0" y="0"/>
                </a:moveTo>
                <a:lnTo>
                  <a:pt x="0" y="164490"/>
                </a:lnTo>
                <a:lnTo>
                  <a:pt x="72174" y="283997"/>
                </a:lnTo>
                <a:lnTo>
                  <a:pt x="0" y="401637"/>
                </a:lnTo>
                <a:lnTo>
                  <a:pt x="0" y="570611"/>
                </a:lnTo>
              </a:path>
            </a:pathLst>
          </a:custGeom>
          <a:ln w="22631">
            <a:solidFill>
              <a:srgbClr val="00AEEF"/>
            </a:solidFill>
          </a:ln>
        </p:spPr>
        <p:txBody>
          <a:bodyPr wrap="square" lIns="0" tIns="0" rIns="0" bIns="0" rtlCol="0"/>
          <a:lstStyle/>
          <a:p>
            <a:endParaRPr dirty="0"/>
          </a:p>
        </p:txBody>
      </p:sp>
      <p:sp>
        <p:nvSpPr>
          <p:cNvPr id="10" name="object 10"/>
          <p:cNvSpPr txBox="1"/>
          <p:nvPr/>
        </p:nvSpPr>
        <p:spPr>
          <a:xfrm>
            <a:off x="864019" y="4638530"/>
            <a:ext cx="220979" cy="446405"/>
          </a:xfrm>
          <a:prstGeom prst="rect">
            <a:avLst/>
          </a:prstGeom>
        </p:spPr>
        <p:txBody>
          <a:bodyPr vert="horz" wrap="square" lIns="0" tIns="13970" rIns="0" bIns="0" rtlCol="0">
            <a:spAutoFit/>
          </a:bodyPr>
          <a:lstStyle/>
          <a:p>
            <a:pPr marL="12700">
              <a:lnSpc>
                <a:spcPct val="100000"/>
              </a:lnSpc>
              <a:spcBef>
                <a:spcPts val="110"/>
              </a:spcBef>
            </a:pPr>
            <a:r>
              <a:rPr sz="2750" b="1" spc="5" dirty="0">
                <a:solidFill>
                  <a:srgbClr val="3BA362"/>
                </a:solidFill>
                <a:latin typeface="Arial"/>
                <a:cs typeface="Arial"/>
              </a:rPr>
              <a:t>3</a:t>
            </a:r>
            <a:endParaRPr sz="2750" dirty="0">
              <a:latin typeface="Arial"/>
              <a:cs typeface="Arial"/>
            </a:endParaRPr>
          </a:p>
        </p:txBody>
      </p:sp>
      <p:sp>
        <p:nvSpPr>
          <p:cNvPr id="11" name="object 11"/>
          <p:cNvSpPr/>
          <p:nvPr/>
        </p:nvSpPr>
        <p:spPr>
          <a:xfrm>
            <a:off x="683016" y="4584347"/>
            <a:ext cx="582930" cy="582930"/>
          </a:xfrm>
          <a:custGeom>
            <a:avLst/>
            <a:gdLst/>
            <a:ahLst/>
            <a:cxnLst/>
            <a:rect l="l" t="t" r="r" b="b"/>
            <a:pathLst>
              <a:path w="582930" h="582929">
                <a:moveTo>
                  <a:pt x="291249" y="582510"/>
                </a:moveTo>
                <a:lnTo>
                  <a:pt x="338492" y="578698"/>
                </a:lnTo>
                <a:lnTo>
                  <a:pt x="383308" y="567662"/>
                </a:lnTo>
                <a:lnTo>
                  <a:pt x="425097" y="550000"/>
                </a:lnTo>
                <a:lnTo>
                  <a:pt x="463259" y="526313"/>
                </a:lnTo>
                <a:lnTo>
                  <a:pt x="497195" y="497201"/>
                </a:lnTo>
                <a:lnTo>
                  <a:pt x="526305" y="463263"/>
                </a:lnTo>
                <a:lnTo>
                  <a:pt x="549990" y="425100"/>
                </a:lnTo>
                <a:lnTo>
                  <a:pt x="567650" y="383309"/>
                </a:lnTo>
                <a:lnTo>
                  <a:pt x="578686" y="338492"/>
                </a:lnTo>
                <a:lnTo>
                  <a:pt x="582498" y="291249"/>
                </a:lnTo>
                <a:lnTo>
                  <a:pt x="578686" y="244005"/>
                </a:lnTo>
                <a:lnTo>
                  <a:pt x="567650" y="199189"/>
                </a:lnTo>
                <a:lnTo>
                  <a:pt x="549990" y="157400"/>
                </a:lnTo>
                <a:lnTo>
                  <a:pt x="526305" y="119238"/>
                </a:lnTo>
                <a:lnTo>
                  <a:pt x="497195" y="85302"/>
                </a:lnTo>
                <a:lnTo>
                  <a:pt x="463259" y="56192"/>
                </a:lnTo>
                <a:lnTo>
                  <a:pt x="425097" y="32507"/>
                </a:lnTo>
                <a:lnTo>
                  <a:pt x="383308" y="14847"/>
                </a:lnTo>
                <a:lnTo>
                  <a:pt x="338492" y="3811"/>
                </a:lnTo>
                <a:lnTo>
                  <a:pt x="291249" y="0"/>
                </a:lnTo>
                <a:lnTo>
                  <a:pt x="244005" y="3811"/>
                </a:lnTo>
                <a:lnTo>
                  <a:pt x="199189" y="14847"/>
                </a:lnTo>
                <a:lnTo>
                  <a:pt x="157400" y="32507"/>
                </a:lnTo>
                <a:lnTo>
                  <a:pt x="119238" y="56192"/>
                </a:lnTo>
                <a:lnTo>
                  <a:pt x="85302" y="85302"/>
                </a:lnTo>
                <a:lnTo>
                  <a:pt x="56192" y="119238"/>
                </a:lnTo>
                <a:lnTo>
                  <a:pt x="32507" y="157400"/>
                </a:lnTo>
                <a:lnTo>
                  <a:pt x="14847" y="199189"/>
                </a:lnTo>
                <a:lnTo>
                  <a:pt x="3811" y="244005"/>
                </a:lnTo>
                <a:lnTo>
                  <a:pt x="0" y="291249"/>
                </a:lnTo>
                <a:lnTo>
                  <a:pt x="3811" y="338492"/>
                </a:lnTo>
                <a:lnTo>
                  <a:pt x="14847" y="383309"/>
                </a:lnTo>
                <a:lnTo>
                  <a:pt x="32507" y="425100"/>
                </a:lnTo>
                <a:lnTo>
                  <a:pt x="56192" y="463263"/>
                </a:lnTo>
                <a:lnTo>
                  <a:pt x="85302" y="497201"/>
                </a:lnTo>
                <a:lnTo>
                  <a:pt x="119238" y="526313"/>
                </a:lnTo>
                <a:lnTo>
                  <a:pt x="157400" y="550000"/>
                </a:lnTo>
                <a:lnTo>
                  <a:pt x="199189" y="567662"/>
                </a:lnTo>
                <a:lnTo>
                  <a:pt x="244005" y="578698"/>
                </a:lnTo>
                <a:lnTo>
                  <a:pt x="291249" y="582510"/>
                </a:lnTo>
                <a:close/>
              </a:path>
            </a:pathLst>
          </a:custGeom>
          <a:ln w="22631">
            <a:solidFill>
              <a:srgbClr val="3BA362"/>
            </a:solidFill>
          </a:ln>
        </p:spPr>
        <p:txBody>
          <a:bodyPr wrap="square" lIns="0" tIns="0" rIns="0" bIns="0" rtlCol="0"/>
          <a:lstStyle/>
          <a:p>
            <a:endParaRPr dirty="0"/>
          </a:p>
        </p:txBody>
      </p:sp>
      <p:sp>
        <p:nvSpPr>
          <p:cNvPr id="12" name="object 12"/>
          <p:cNvSpPr txBox="1"/>
          <p:nvPr/>
        </p:nvSpPr>
        <p:spPr>
          <a:xfrm>
            <a:off x="1424840" y="4607434"/>
            <a:ext cx="1926589" cy="514984"/>
          </a:xfrm>
          <a:prstGeom prst="rect">
            <a:avLst/>
          </a:prstGeom>
        </p:spPr>
        <p:txBody>
          <a:bodyPr vert="horz" wrap="square" lIns="0" tIns="13970" rIns="0" bIns="0" rtlCol="0">
            <a:spAutoFit/>
          </a:bodyPr>
          <a:lstStyle/>
          <a:p>
            <a:pPr marL="12700" marR="5080">
              <a:lnSpc>
                <a:spcPct val="100000"/>
              </a:lnSpc>
              <a:spcBef>
                <a:spcPts val="110"/>
              </a:spcBef>
            </a:pPr>
            <a:r>
              <a:rPr sz="1600" b="1" spc="-10" dirty="0">
                <a:solidFill>
                  <a:srgbClr val="3BA362"/>
                </a:solidFill>
                <a:latin typeface="Arial"/>
                <a:cs typeface="Arial"/>
              </a:rPr>
              <a:t>Portfolio</a:t>
            </a:r>
            <a:r>
              <a:rPr sz="1600" b="1" spc="-95" dirty="0">
                <a:solidFill>
                  <a:srgbClr val="3BA362"/>
                </a:solidFill>
                <a:latin typeface="Arial"/>
                <a:cs typeface="Arial"/>
              </a:rPr>
              <a:t> </a:t>
            </a:r>
            <a:r>
              <a:rPr sz="1600" b="1" spc="-10" dirty="0">
                <a:solidFill>
                  <a:srgbClr val="3BA362"/>
                </a:solidFill>
                <a:latin typeface="Arial"/>
                <a:cs typeface="Arial"/>
              </a:rPr>
              <a:t>Expansion  </a:t>
            </a:r>
            <a:r>
              <a:rPr sz="1600" b="1" spc="5" dirty="0">
                <a:solidFill>
                  <a:srgbClr val="3BA362"/>
                </a:solidFill>
                <a:latin typeface="Arial"/>
                <a:cs typeface="Arial"/>
              </a:rPr>
              <a:t>&amp;</a:t>
            </a:r>
            <a:r>
              <a:rPr sz="1600" b="1" spc="-40" dirty="0">
                <a:solidFill>
                  <a:srgbClr val="3BA362"/>
                </a:solidFill>
                <a:latin typeface="Arial"/>
                <a:cs typeface="Arial"/>
              </a:rPr>
              <a:t> </a:t>
            </a:r>
            <a:r>
              <a:rPr sz="1600" b="1" spc="-10" dirty="0">
                <a:solidFill>
                  <a:srgbClr val="3BA362"/>
                </a:solidFill>
                <a:latin typeface="Arial"/>
                <a:cs typeface="Arial"/>
              </a:rPr>
              <a:t>Extensions</a:t>
            </a:r>
            <a:endParaRPr sz="1600" dirty="0">
              <a:latin typeface="Arial"/>
              <a:cs typeface="Arial"/>
            </a:endParaRPr>
          </a:p>
        </p:txBody>
      </p:sp>
      <p:sp>
        <p:nvSpPr>
          <p:cNvPr id="13" name="object 13"/>
          <p:cNvSpPr/>
          <p:nvPr/>
        </p:nvSpPr>
        <p:spPr>
          <a:xfrm>
            <a:off x="1437540" y="4172218"/>
            <a:ext cx="10033635" cy="0"/>
          </a:xfrm>
          <a:custGeom>
            <a:avLst/>
            <a:gdLst/>
            <a:ahLst/>
            <a:cxnLst/>
            <a:rect l="l" t="t" r="r" b="b"/>
            <a:pathLst>
              <a:path w="10033635">
                <a:moveTo>
                  <a:pt x="0" y="0"/>
                </a:moveTo>
                <a:lnTo>
                  <a:pt x="10033609" y="0"/>
                </a:lnTo>
              </a:path>
            </a:pathLst>
          </a:custGeom>
          <a:ln w="5321">
            <a:solidFill>
              <a:srgbClr val="95A1AB"/>
            </a:solidFill>
          </a:ln>
        </p:spPr>
        <p:txBody>
          <a:bodyPr wrap="square" lIns="0" tIns="0" rIns="0" bIns="0" rtlCol="0"/>
          <a:lstStyle/>
          <a:p>
            <a:endParaRPr dirty="0"/>
          </a:p>
        </p:txBody>
      </p:sp>
      <p:sp>
        <p:nvSpPr>
          <p:cNvPr id="14" name="object 14"/>
          <p:cNvSpPr/>
          <p:nvPr/>
        </p:nvSpPr>
        <p:spPr>
          <a:xfrm>
            <a:off x="974265" y="3934108"/>
            <a:ext cx="0" cy="523875"/>
          </a:xfrm>
          <a:custGeom>
            <a:avLst/>
            <a:gdLst/>
            <a:ahLst/>
            <a:cxnLst/>
            <a:rect l="l" t="t" r="r" b="b"/>
            <a:pathLst>
              <a:path h="523875">
                <a:moveTo>
                  <a:pt x="0" y="0"/>
                </a:moveTo>
                <a:lnTo>
                  <a:pt x="0" y="523849"/>
                </a:lnTo>
              </a:path>
            </a:pathLst>
          </a:custGeom>
          <a:ln w="33947">
            <a:solidFill>
              <a:srgbClr val="00AEEF"/>
            </a:solidFill>
            <a:prstDash val="dot"/>
          </a:ln>
        </p:spPr>
        <p:txBody>
          <a:bodyPr wrap="square" lIns="0" tIns="0" rIns="0" bIns="0" rtlCol="0"/>
          <a:lstStyle/>
          <a:p>
            <a:endParaRPr dirty="0"/>
          </a:p>
        </p:txBody>
      </p:sp>
      <p:sp>
        <p:nvSpPr>
          <p:cNvPr id="15" name="object 15"/>
          <p:cNvSpPr/>
          <p:nvPr/>
        </p:nvSpPr>
        <p:spPr>
          <a:xfrm>
            <a:off x="974265" y="3838858"/>
            <a:ext cx="0" cy="0"/>
          </a:xfrm>
          <a:custGeom>
            <a:avLst/>
            <a:gdLst/>
            <a:ahLst/>
            <a:cxnLst/>
            <a:rect l="l" t="t" r="r" b="b"/>
            <a:pathLst>
              <a:path>
                <a:moveTo>
                  <a:pt x="0" y="0"/>
                </a:moveTo>
                <a:lnTo>
                  <a:pt x="0" y="0"/>
                </a:lnTo>
              </a:path>
            </a:pathLst>
          </a:custGeom>
          <a:ln w="33947">
            <a:solidFill>
              <a:srgbClr val="00AEEF"/>
            </a:solidFill>
          </a:ln>
        </p:spPr>
        <p:txBody>
          <a:bodyPr wrap="square" lIns="0" tIns="0" rIns="0" bIns="0" rtlCol="0"/>
          <a:lstStyle/>
          <a:p>
            <a:endParaRPr dirty="0"/>
          </a:p>
        </p:txBody>
      </p:sp>
      <p:sp>
        <p:nvSpPr>
          <p:cNvPr id="16" name="object 16"/>
          <p:cNvSpPr/>
          <p:nvPr/>
        </p:nvSpPr>
        <p:spPr>
          <a:xfrm>
            <a:off x="974265" y="4505583"/>
            <a:ext cx="0" cy="0"/>
          </a:xfrm>
          <a:custGeom>
            <a:avLst/>
            <a:gdLst/>
            <a:ahLst/>
            <a:cxnLst/>
            <a:rect l="l" t="t" r="r" b="b"/>
            <a:pathLst>
              <a:path>
                <a:moveTo>
                  <a:pt x="0" y="0"/>
                </a:moveTo>
                <a:lnTo>
                  <a:pt x="0" y="0"/>
                </a:lnTo>
              </a:path>
            </a:pathLst>
          </a:custGeom>
          <a:ln w="33947">
            <a:solidFill>
              <a:srgbClr val="00AEEF"/>
            </a:solidFill>
          </a:ln>
        </p:spPr>
        <p:txBody>
          <a:bodyPr wrap="square" lIns="0" tIns="0" rIns="0" bIns="0" rtlCol="0"/>
          <a:lstStyle/>
          <a:p>
            <a:endParaRPr dirty="0"/>
          </a:p>
        </p:txBody>
      </p:sp>
      <p:sp>
        <p:nvSpPr>
          <p:cNvPr id="17" name="object 17"/>
          <p:cNvSpPr/>
          <p:nvPr/>
        </p:nvSpPr>
        <p:spPr>
          <a:xfrm>
            <a:off x="974265" y="2527334"/>
            <a:ext cx="0" cy="523875"/>
          </a:xfrm>
          <a:custGeom>
            <a:avLst/>
            <a:gdLst/>
            <a:ahLst/>
            <a:cxnLst/>
            <a:rect l="l" t="t" r="r" b="b"/>
            <a:pathLst>
              <a:path h="523875">
                <a:moveTo>
                  <a:pt x="0" y="0"/>
                </a:moveTo>
                <a:lnTo>
                  <a:pt x="0" y="523849"/>
                </a:lnTo>
              </a:path>
            </a:pathLst>
          </a:custGeom>
          <a:ln w="33947">
            <a:solidFill>
              <a:srgbClr val="00AEEF"/>
            </a:solidFill>
            <a:prstDash val="dot"/>
          </a:ln>
        </p:spPr>
        <p:txBody>
          <a:bodyPr wrap="square" lIns="0" tIns="0" rIns="0" bIns="0" rtlCol="0"/>
          <a:lstStyle/>
          <a:p>
            <a:endParaRPr dirty="0"/>
          </a:p>
        </p:txBody>
      </p:sp>
      <p:sp>
        <p:nvSpPr>
          <p:cNvPr id="18" name="object 18"/>
          <p:cNvSpPr/>
          <p:nvPr/>
        </p:nvSpPr>
        <p:spPr>
          <a:xfrm>
            <a:off x="974265" y="2432084"/>
            <a:ext cx="0" cy="0"/>
          </a:xfrm>
          <a:custGeom>
            <a:avLst/>
            <a:gdLst/>
            <a:ahLst/>
            <a:cxnLst/>
            <a:rect l="l" t="t" r="r" b="b"/>
            <a:pathLst>
              <a:path>
                <a:moveTo>
                  <a:pt x="0" y="0"/>
                </a:moveTo>
                <a:lnTo>
                  <a:pt x="0" y="0"/>
                </a:lnTo>
              </a:path>
            </a:pathLst>
          </a:custGeom>
          <a:ln w="33947">
            <a:solidFill>
              <a:srgbClr val="00AEEF"/>
            </a:solidFill>
          </a:ln>
        </p:spPr>
        <p:txBody>
          <a:bodyPr wrap="square" lIns="0" tIns="0" rIns="0" bIns="0" rtlCol="0"/>
          <a:lstStyle/>
          <a:p>
            <a:endParaRPr dirty="0"/>
          </a:p>
        </p:txBody>
      </p:sp>
      <p:sp>
        <p:nvSpPr>
          <p:cNvPr id="19" name="object 19"/>
          <p:cNvSpPr/>
          <p:nvPr/>
        </p:nvSpPr>
        <p:spPr>
          <a:xfrm>
            <a:off x="974265" y="3098809"/>
            <a:ext cx="0" cy="0"/>
          </a:xfrm>
          <a:custGeom>
            <a:avLst/>
            <a:gdLst/>
            <a:ahLst/>
            <a:cxnLst/>
            <a:rect l="l" t="t" r="r" b="b"/>
            <a:pathLst>
              <a:path>
                <a:moveTo>
                  <a:pt x="0" y="0"/>
                </a:moveTo>
                <a:lnTo>
                  <a:pt x="0" y="0"/>
                </a:lnTo>
              </a:path>
            </a:pathLst>
          </a:custGeom>
          <a:ln w="33947">
            <a:solidFill>
              <a:srgbClr val="00AEEF"/>
            </a:solidFill>
          </a:ln>
        </p:spPr>
        <p:txBody>
          <a:bodyPr wrap="square" lIns="0" tIns="0" rIns="0" bIns="0" rtlCol="0"/>
          <a:lstStyle/>
          <a:p>
            <a:endParaRPr dirty="0"/>
          </a:p>
        </p:txBody>
      </p:sp>
      <p:sp>
        <p:nvSpPr>
          <p:cNvPr id="26" name="object 26"/>
          <p:cNvSpPr txBox="1"/>
          <p:nvPr/>
        </p:nvSpPr>
        <p:spPr>
          <a:xfrm>
            <a:off x="5685314" y="1781137"/>
            <a:ext cx="3454876" cy="494559"/>
          </a:xfrm>
          <a:prstGeom prst="rect">
            <a:avLst/>
          </a:prstGeom>
        </p:spPr>
        <p:txBody>
          <a:bodyPr vert="horz" wrap="square" lIns="0" tIns="8255" rIns="0" bIns="0" rtlCol="0">
            <a:spAutoFit/>
          </a:bodyPr>
          <a:lstStyle/>
          <a:p>
            <a:pPr marL="12700" marR="5080">
              <a:lnSpc>
                <a:spcPct val="101699"/>
              </a:lnSpc>
              <a:spcBef>
                <a:spcPts val="65"/>
              </a:spcBef>
            </a:pPr>
            <a:r>
              <a:rPr lang="en-CA" sz="1600" spc="-5" dirty="0">
                <a:solidFill>
                  <a:srgbClr val="415568"/>
                </a:solidFill>
                <a:latin typeface="Arial"/>
                <a:cs typeface="Arial"/>
              </a:rPr>
              <a:t>Well </a:t>
            </a:r>
            <a:r>
              <a:rPr lang="en-CA" sz="1600" dirty="0">
                <a:solidFill>
                  <a:srgbClr val="415568"/>
                </a:solidFill>
                <a:latin typeface="Arial"/>
                <a:cs typeface="Arial"/>
              </a:rPr>
              <a:t>underway: </a:t>
            </a:r>
            <a:r>
              <a:rPr lang="en-CA" sz="1600" spc="-10" dirty="0">
                <a:solidFill>
                  <a:srgbClr val="415568"/>
                </a:solidFill>
                <a:latin typeface="Arial"/>
                <a:cs typeface="Arial"/>
              </a:rPr>
              <a:t>Have</a:t>
            </a:r>
            <a:r>
              <a:rPr lang="en-CA" sz="1600" spc="45" dirty="0">
                <a:solidFill>
                  <a:srgbClr val="415568"/>
                </a:solidFill>
                <a:latin typeface="Arial"/>
                <a:cs typeface="Arial"/>
              </a:rPr>
              <a:t> </a:t>
            </a:r>
            <a:r>
              <a:rPr lang="en-CA" sz="1600" spc="-5" dirty="0">
                <a:solidFill>
                  <a:srgbClr val="415568"/>
                </a:solidFill>
                <a:latin typeface="Arial"/>
                <a:cs typeface="Arial"/>
              </a:rPr>
              <a:t>proven</a:t>
            </a:r>
            <a:r>
              <a:rPr lang="en-CA" sz="1600" dirty="0">
                <a:latin typeface="Arial"/>
                <a:cs typeface="Arial"/>
              </a:rPr>
              <a:t> </a:t>
            </a:r>
            <a:r>
              <a:rPr sz="1600" spc="-5" dirty="0">
                <a:solidFill>
                  <a:srgbClr val="415568"/>
                </a:solidFill>
                <a:latin typeface="Arial"/>
                <a:cs typeface="Arial"/>
              </a:rPr>
              <a:t>BVT</a:t>
            </a:r>
            <a:r>
              <a:rPr lang="en-US" sz="1600" spc="-5" dirty="0">
                <a:solidFill>
                  <a:srgbClr val="415568"/>
                </a:solidFill>
                <a:latin typeface="Arial"/>
                <a:cs typeface="Arial"/>
              </a:rPr>
              <a:t> </a:t>
            </a:r>
            <a:r>
              <a:rPr sz="1600" dirty="0">
                <a:solidFill>
                  <a:srgbClr val="415568"/>
                </a:solidFill>
                <a:latin typeface="Arial"/>
                <a:cs typeface="Arial"/>
              </a:rPr>
              <a:t>fit </a:t>
            </a:r>
            <a:r>
              <a:rPr sz="1600" spc="-5" dirty="0">
                <a:solidFill>
                  <a:srgbClr val="415568"/>
                </a:solidFill>
                <a:latin typeface="Arial"/>
                <a:cs typeface="Arial"/>
              </a:rPr>
              <a:t>in </a:t>
            </a:r>
            <a:r>
              <a:rPr sz="1600" spc="5" dirty="0">
                <a:solidFill>
                  <a:srgbClr val="415568"/>
                </a:solidFill>
                <a:latin typeface="Arial"/>
                <a:cs typeface="Arial"/>
              </a:rPr>
              <a:t>large-scale </a:t>
            </a:r>
            <a:r>
              <a:rPr sz="1600" dirty="0">
                <a:solidFill>
                  <a:srgbClr val="415568"/>
                </a:solidFill>
                <a:latin typeface="Arial"/>
                <a:cs typeface="Arial"/>
              </a:rPr>
              <a:t>commercial agriculture</a:t>
            </a:r>
            <a:endParaRPr sz="1600" dirty="0">
              <a:latin typeface="Arial"/>
              <a:cs typeface="Arial"/>
            </a:endParaRPr>
          </a:p>
        </p:txBody>
      </p:sp>
      <p:sp>
        <p:nvSpPr>
          <p:cNvPr id="33" name="object 33"/>
          <p:cNvSpPr txBox="1"/>
          <p:nvPr/>
        </p:nvSpPr>
        <p:spPr>
          <a:xfrm>
            <a:off x="5685314" y="3255719"/>
            <a:ext cx="2584829" cy="494559"/>
          </a:xfrm>
          <a:prstGeom prst="rect">
            <a:avLst/>
          </a:prstGeom>
        </p:spPr>
        <p:txBody>
          <a:bodyPr vert="horz" wrap="square" lIns="0" tIns="8255" rIns="0" bIns="0" rtlCol="0">
            <a:spAutoFit/>
          </a:bodyPr>
          <a:lstStyle/>
          <a:p>
            <a:pPr marL="12700" marR="5080">
              <a:lnSpc>
                <a:spcPct val="101699"/>
              </a:lnSpc>
              <a:spcBef>
                <a:spcPts val="65"/>
              </a:spcBef>
            </a:pPr>
            <a:r>
              <a:rPr sz="1600" spc="5" dirty="0">
                <a:solidFill>
                  <a:srgbClr val="415568"/>
                </a:solidFill>
                <a:latin typeface="Arial"/>
                <a:cs typeface="Arial"/>
              </a:rPr>
              <a:t>Started </a:t>
            </a:r>
            <a:r>
              <a:rPr sz="1600" spc="-5" dirty="0">
                <a:solidFill>
                  <a:srgbClr val="415568"/>
                </a:solidFill>
                <a:latin typeface="Arial"/>
                <a:cs typeface="Arial"/>
              </a:rPr>
              <a:t>expansions using  </a:t>
            </a:r>
            <a:r>
              <a:rPr sz="1600" dirty="0">
                <a:solidFill>
                  <a:srgbClr val="415568"/>
                </a:solidFill>
                <a:latin typeface="Arial"/>
                <a:cs typeface="Arial"/>
              </a:rPr>
              <a:t>know-how from the</a:t>
            </a:r>
            <a:r>
              <a:rPr sz="1600" spc="25" dirty="0">
                <a:solidFill>
                  <a:srgbClr val="415568"/>
                </a:solidFill>
                <a:latin typeface="Arial"/>
                <a:cs typeface="Arial"/>
              </a:rPr>
              <a:t> </a:t>
            </a:r>
            <a:r>
              <a:rPr sz="1600" spc="-5" dirty="0">
                <a:solidFill>
                  <a:srgbClr val="415568"/>
                </a:solidFill>
                <a:latin typeface="Arial"/>
                <a:cs typeface="Arial"/>
              </a:rPr>
              <a:t>US</a:t>
            </a:r>
            <a:endParaRPr sz="1600" dirty="0">
              <a:latin typeface="Arial"/>
              <a:cs typeface="Arial"/>
            </a:endParaRPr>
          </a:p>
        </p:txBody>
      </p:sp>
      <p:sp>
        <p:nvSpPr>
          <p:cNvPr id="34" name="object 34"/>
          <p:cNvSpPr/>
          <p:nvPr/>
        </p:nvSpPr>
        <p:spPr>
          <a:xfrm>
            <a:off x="4630723" y="2059469"/>
            <a:ext cx="706120" cy="1412240"/>
          </a:xfrm>
          <a:custGeom>
            <a:avLst/>
            <a:gdLst/>
            <a:ahLst/>
            <a:cxnLst/>
            <a:rect l="l" t="t" r="r" b="b"/>
            <a:pathLst>
              <a:path w="706120" h="1412239">
                <a:moveTo>
                  <a:pt x="705980" y="0"/>
                </a:moveTo>
                <a:lnTo>
                  <a:pt x="657644" y="1628"/>
                </a:lnTo>
                <a:lnTo>
                  <a:pt x="610182" y="6444"/>
                </a:lnTo>
                <a:lnTo>
                  <a:pt x="563700" y="14342"/>
                </a:lnTo>
                <a:lnTo>
                  <a:pt x="518302" y="25218"/>
                </a:lnTo>
                <a:lnTo>
                  <a:pt x="474094" y="38965"/>
                </a:lnTo>
                <a:lnTo>
                  <a:pt x="431180" y="55479"/>
                </a:lnTo>
                <a:lnTo>
                  <a:pt x="389666" y="74654"/>
                </a:lnTo>
                <a:lnTo>
                  <a:pt x="349658" y="96386"/>
                </a:lnTo>
                <a:lnTo>
                  <a:pt x="311259" y="120570"/>
                </a:lnTo>
                <a:lnTo>
                  <a:pt x="274576" y="147099"/>
                </a:lnTo>
                <a:lnTo>
                  <a:pt x="239713" y="175870"/>
                </a:lnTo>
                <a:lnTo>
                  <a:pt x="206776" y="206776"/>
                </a:lnTo>
                <a:lnTo>
                  <a:pt x="175870" y="239713"/>
                </a:lnTo>
                <a:lnTo>
                  <a:pt x="147099" y="274576"/>
                </a:lnTo>
                <a:lnTo>
                  <a:pt x="120570" y="311259"/>
                </a:lnTo>
                <a:lnTo>
                  <a:pt x="96386" y="349658"/>
                </a:lnTo>
                <a:lnTo>
                  <a:pt x="74654" y="389666"/>
                </a:lnTo>
                <a:lnTo>
                  <a:pt x="55479" y="431180"/>
                </a:lnTo>
                <a:lnTo>
                  <a:pt x="38965" y="474094"/>
                </a:lnTo>
                <a:lnTo>
                  <a:pt x="25218" y="518302"/>
                </a:lnTo>
                <a:lnTo>
                  <a:pt x="14342" y="563700"/>
                </a:lnTo>
                <a:lnTo>
                  <a:pt x="6444" y="610182"/>
                </a:lnTo>
                <a:lnTo>
                  <a:pt x="1628" y="657644"/>
                </a:lnTo>
                <a:lnTo>
                  <a:pt x="0" y="705980"/>
                </a:lnTo>
                <a:lnTo>
                  <a:pt x="1628" y="754316"/>
                </a:lnTo>
                <a:lnTo>
                  <a:pt x="6444" y="801777"/>
                </a:lnTo>
                <a:lnTo>
                  <a:pt x="14342" y="848260"/>
                </a:lnTo>
                <a:lnTo>
                  <a:pt x="25218" y="893658"/>
                </a:lnTo>
                <a:lnTo>
                  <a:pt x="38965" y="937866"/>
                </a:lnTo>
                <a:lnTo>
                  <a:pt x="55479" y="980779"/>
                </a:lnTo>
                <a:lnTo>
                  <a:pt x="74654" y="1022293"/>
                </a:lnTo>
                <a:lnTo>
                  <a:pt x="96386" y="1062302"/>
                </a:lnTo>
                <a:lnTo>
                  <a:pt x="120570" y="1100700"/>
                </a:lnTo>
                <a:lnTo>
                  <a:pt x="147099" y="1137384"/>
                </a:lnTo>
                <a:lnTo>
                  <a:pt x="175870" y="1172246"/>
                </a:lnTo>
                <a:lnTo>
                  <a:pt x="206776" y="1205183"/>
                </a:lnTo>
                <a:lnTo>
                  <a:pt x="239713" y="1236090"/>
                </a:lnTo>
                <a:lnTo>
                  <a:pt x="274576" y="1264860"/>
                </a:lnTo>
                <a:lnTo>
                  <a:pt x="311259" y="1291390"/>
                </a:lnTo>
                <a:lnTo>
                  <a:pt x="349658" y="1315573"/>
                </a:lnTo>
                <a:lnTo>
                  <a:pt x="389666" y="1337305"/>
                </a:lnTo>
                <a:lnTo>
                  <a:pt x="431180" y="1356481"/>
                </a:lnTo>
                <a:lnTo>
                  <a:pt x="474094" y="1372995"/>
                </a:lnTo>
                <a:lnTo>
                  <a:pt x="518302" y="1386742"/>
                </a:lnTo>
                <a:lnTo>
                  <a:pt x="563700" y="1397617"/>
                </a:lnTo>
                <a:lnTo>
                  <a:pt x="610182" y="1405515"/>
                </a:lnTo>
                <a:lnTo>
                  <a:pt x="657644" y="1410331"/>
                </a:lnTo>
                <a:lnTo>
                  <a:pt x="705980" y="1411960"/>
                </a:lnTo>
              </a:path>
            </a:pathLst>
          </a:custGeom>
          <a:ln w="23088">
            <a:solidFill>
              <a:srgbClr val="ED1C24"/>
            </a:solidFill>
          </a:ln>
        </p:spPr>
        <p:txBody>
          <a:bodyPr wrap="square" lIns="0" tIns="0" rIns="0" bIns="0" rtlCol="0"/>
          <a:lstStyle/>
          <a:p>
            <a:endParaRPr dirty="0"/>
          </a:p>
        </p:txBody>
      </p:sp>
      <p:sp>
        <p:nvSpPr>
          <p:cNvPr id="51" name="object 51"/>
          <p:cNvSpPr/>
          <p:nvPr/>
        </p:nvSpPr>
        <p:spPr>
          <a:xfrm>
            <a:off x="5289657" y="3348017"/>
            <a:ext cx="72390" cy="237490"/>
          </a:xfrm>
          <a:custGeom>
            <a:avLst/>
            <a:gdLst/>
            <a:ahLst/>
            <a:cxnLst/>
            <a:rect l="l" t="t" r="r" b="b"/>
            <a:pathLst>
              <a:path w="72389" h="237489">
                <a:moveTo>
                  <a:pt x="0" y="0"/>
                </a:moveTo>
                <a:lnTo>
                  <a:pt x="72174" y="119507"/>
                </a:lnTo>
                <a:lnTo>
                  <a:pt x="0" y="237134"/>
                </a:lnTo>
              </a:path>
            </a:pathLst>
          </a:custGeom>
          <a:ln w="22631">
            <a:solidFill>
              <a:srgbClr val="ED1C24"/>
            </a:solidFill>
          </a:ln>
        </p:spPr>
        <p:txBody>
          <a:bodyPr wrap="square" lIns="0" tIns="0" rIns="0" bIns="0" rtlCol="0"/>
          <a:lstStyle/>
          <a:p>
            <a:endParaRPr dirty="0"/>
          </a:p>
        </p:txBody>
      </p:sp>
      <p:sp>
        <p:nvSpPr>
          <p:cNvPr id="57" name="object 57"/>
          <p:cNvSpPr txBox="1"/>
          <p:nvPr/>
        </p:nvSpPr>
        <p:spPr>
          <a:xfrm>
            <a:off x="5685313" y="4601183"/>
            <a:ext cx="3992087" cy="507383"/>
          </a:xfrm>
          <a:prstGeom prst="rect">
            <a:avLst/>
          </a:prstGeom>
        </p:spPr>
        <p:txBody>
          <a:bodyPr vert="horz" wrap="square" lIns="0" tIns="8255" rIns="0" bIns="0" rtlCol="0">
            <a:spAutoFit/>
          </a:bodyPr>
          <a:lstStyle/>
          <a:p>
            <a:pPr marL="12700" marR="5080">
              <a:lnSpc>
                <a:spcPct val="101699"/>
              </a:lnSpc>
              <a:spcBef>
                <a:spcPts val="65"/>
              </a:spcBef>
            </a:pPr>
            <a:r>
              <a:rPr lang="en-US" sz="1600" spc="-10" dirty="0">
                <a:solidFill>
                  <a:srgbClr val="415568"/>
                </a:solidFill>
                <a:latin typeface="Arial"/>
                <a:cs typeface="Arial"/>
              </a:rPr>
              <a:t>CR-7 for</a:t>
            </a:r>
            <a:r>
              <a:rPr lang="en-US" sz="1600" spc="-5" dirty="0">
                <a:solidFill>
                  <a:srgbClr val="415568"/>
                </a:solidFill>
                <a:latin typeface="Arial"/>
                <a:cs typeface="Arial"/>
              </a:rPr>
              <a:t>  new</a:t>
            </a:r>
            <a:r>
              <a:rPr lang="en-US" sz="1600" spc="10" dirty="0">
                <a:solidFill>
                  <a:srgbClr val="415568"/>
                </a:solidFill>
                <a:latin typeface="Arial"/>
                <a:cs typeface="Arial"/>
              </a:rPr>
              <a:t> </a:t>
            </a:r>
            <a:r>
              <a:rPr lang="en-US" sz="1600" spc="-5" dirty="0">
                <a:solidFill>
                  <a:srgbClr val="415568"/>
                </a:solidFill>
                <a:latin typeface="Arial"/>
                <a:cs typeface="Arial"/>
              </a:rPr>
              <a:t>markets/applications;</a:t>
            </a:r>
          </a:p>
          <a:p>
            <a:pPr marL="12700" marR="5080">
              <a:lnSpc>
                <a:spcPct val="101699"/>
              </a:lnSpc>
              <a:spcBef>
                <a:spcPts val="65"/>
              </a:spcBef>
            </a:pPr>
            <a:r>
              <a:rPr sz="1600" dirty="0">
                <a:solidFill>
                  <a:srgbClr val="415568"/>
                </a:solidFill>
                <a:latin typeface="Arial"/>
                <a:cs typeface="Arial"/>
              </a:rPr>
              <a:t>More </a:t>
            </a:r>
            <a:r>
              <a:rPr sz="1600" spc="5" dirty="0">
                <a:solidFill>
                  <a:srgbClr val="415568"/>
                </a:solidFill>
                <a:latin typeface="Arial"/>
                <a:cs typeface="Arial"/>
              </a:rPr>
              <a:t>products </a:t>
            </a:r>
            <a:r>
              <a:rPr sz="1600" dirty="0">
                <a:solidFill>
                  <a:srgbClr val="415568"/>
                </a:solidFill>
                <a:latin typeface="Arial"/>
                <a:cs typeface="Arial"/>
              </a:rPr>
              <a:t>through  BVT dispensers</a:t>
            </a:r>
            <a:endParaRPr sz="1600" dirty="0">
              <a:latin typeface="Arial"/>
              <a:cs typeface="Arial"/>
            </a:endParaRPr>
          </a:p>
        </p:txBody>
      </p:sp>
      <p:sp>
        <p:nvSpPr>
          <p:cNvPr id="58" name="object 58"/>
          <p:cNvSpPr/>
          <p:nvPr/>
        </p:nvSpPr>
        <p:spPr>
          <a:xfrm>
            <a:off x="5369667" y="4590297"/>
            <a:ext cx="72390" cy="570865"/>
          </a:xfrm>
          <a:custGeom>
            <a:avLst/>
            <a:gdLst/>
            <a:ahLst/>
            <a:cxnLst/>
            <a:rect l="l" t="t" r="r" b="b"/>
            <a:pathLst>
              <a:path w="72389" h="570864">
                <a:moveTo>
                  <a:pt x="0" y="0"/>
                </a:moveTo>
                <a:lnTo>
                  <a:pt x="0" y="164490"/>
                </a:lnTo>
                <a:lnTo>
                  <a:pt x="72174" y="283997"/>
                </a:lnTo>
                <a:lnTo>
                  <a:pt x="0" y="401637"/>
                </a:lnTo>
                <a:lnTo>
                  <a:pt x="0" y="570610"/>
                </a:lnTo>
              </a:path>
            </a:pathLst>
          </a:custGeom>
          <a:ln w="22631">
            <a:solidFill>
              <a:srgbClr val="00AEEF"/>
            </a:solidFill>
          </a:ln>
        </p:spPr>
        <p:txBody>
          <a:bodyPr wrap="square" lIns="0" tIns="0" rIns="0" bIns="0" rtlCol="0"/>
          <a:lstStyle/>
          <a:p>
            <a:endParaRPr dirty="0"/>
          </a:p>
        </p:txBody>
      </p:sp>
      <p:sp>
        <p:nvSpPr>
          <p:cNvPr id="59" name="object 59"/>
          <p:cNvSpPr/>
          <p:nvPr/>
        </p:nvSpPr>
        <p:spPr>
          <a:xfrm>
            <a:off x="1437540" y="2765450"/>
            <a:ext cx="10033635" cy="0"/>
          </a:xfrm>
          <a:custGeom>
            <a:avLst/>
            <a:gdLst/>
            <a:ahLst/>
            <a:cxnLst/>
            <a:rect l="l" t="t" r="r" b="b"/>
            <a:pathLst>
              <a:path w="10033635">
                <a:moveTo>
                  <a:pt x="0" y="0"/>
                </a:moveTo>
                <a:lnTo>
                  <a:pt x="10033609" y="0"/>
                </a:lnTo>
              </a:path>
            </a:pathLst>
          </a:custGeom>
          <a:ln w="5321">
            <a:solidFill>
              <a:srgbClr val="95A1AB"/>
            </a:solidFill>
          </a:ln>
        </p:spPr>
        <p:txBody>
          <a:bodyPr wrap="square" lIns="0" tIns="0" rIns="0" bIns="0" rtlCol="0"/>
          <a:lstStyle/>
          <a:p>
            <a:endParaRPr dirty="0"/>
          </a:p>
        </p:txBody>
      </p:sp>
      <p:sp>
        <p:nvSpPr>
          <p:cNvPr id="60" name="object 60"/>
          <p:cNvSpPr/>
          <p:nvPr/>
        </p:nvSpPr>
        <p:spPr>
          <a:xfrm>
            <a:off x="3804327" y="1920569"/>
            <a:ext cx="1541780" cy="2960370"/>
          </a:xfrm>
          <a:custGeom>
            <a:avLst/>
            <a:gdLst/>
            <a:ahLst/>
            <a:cxnLst/>
            <a:rect l="l" t="t" r="r" b="b"/>
            <a:pathLst>
              <a:path w="1541779" h="2960370">
                <a:moveTo>
                  <a:pt x="1479918" y="0"/>
                </a:moveTo>
                <a:lnTo>
                  <a:pt x="1432022" y="760"/>
                </a:lnTo>
                <a:lnTo>
                  <a:pt x="1384505" y="3026"/>
                </a:lnTo>
                <a:lnTo>
                  <a:pt x="1337392" y="6774"/>
                </a:lnTo>
                <a:lnTo>
                  <a:pt x="1290705" y="11982"/>
                </a:lnTo>
                <a:lnTo>
                  <a:pt x="1244466" y="18627"/>
                </a:lnTo>
                <a:lnTo>
                  <a:pt x="1198700" y="26685"/>
                </a:lnTo>
                <a:lnTo>
                  <a:pt x="1153428" y="36133"/>
                </a:lnTo>
                <a:lnTo>
                  <a:pt x="1108673" y="46950"/>
                </a:lnTo>
                <a:lnTo>
                  <a:pt x="1064460" y="59111"/>
                </a:lnTo>
                <a:lnTo>
                  <a:pt x="1020810" y="72594"/>
                </a:lnTo>
                <a:lnTo>
                  <a:pt x="977747" y="87375"/>
                </a:lnTo>
                <a:lnTo>
                  <a:pt x="935294" y="103433"/>
                </a:lnTo>
                <a:lnTo>
                  <a:pt x="893473" y="120743"/>
                </a:lnTo>
                <a:lnTo>
                  <a:pt x="852308" y="139283"/>
                </a:lnTo>
                <a:lnTo>
                  <a:pt x="811821" y="159030"/>
                </a:lnTo>
                <a:lnTo>
                  <a:pt x="772036" y="179961"/>
                </a:lnTo>
                <a:lnTo>
                  <a:pt x="732976" y="202052"/>
                </a:lnTo>
                <a:lnTo>
                  <a:pt x="694663" y="225282"/>
                </a:lnTo>
                <a:lnTo>
                  <a:pt x="657120" y="249627"/>
                </a:lnTo>
                <a:lnTo>
                  <a:pt x="620371" y="275063"/>
                </a:lnTo>
                <a:lnTo>
                  <a:pt x="584438" y="301569"/>
                </a:lnTo>
                <a:lnTo>
                  <a:pt x="549344" y="329121"/>
                </a:lnTo>
                <a:lnTo>
                  <a:pt x="515113" y="357696"/>
                </a:lnTo>
                <a:lnTo>
                  <a:pt x="481767" y="387271"/>
                </a:lnTo>
                <a:lnTo>
                  <a:pt x="449329" y="417823"/>
                </a:lnTo>
                <a:lnTo>
                  <a:pt x="417823" y="449329"/>
                </a:lnTo>
                <a:lnTo>
                  <a:pt x="387271" y="481767"/>
                </a:lnTo>
                <a:lnTo>
                  <a:pt x="357696" y="515113"/>
                </a:lnTo>
                <a:lnTo>
                  <a:pt x="329121" y="549344"/>
                </a:lnTo>
                <a:lnTo>
                  <a:pt x="301569" y="584438"/>
                </a:lnTo>
                <a:lnTo>
                  <a:pt x="275063" y="620371"/>
                </a:lnTo>
                <a:lnTo>
                  <a:pt x="249627" y="657120"/>
                </a:lnTo>
                <a:lnTo>
                  <a:pt x="225282" y="694663"/>
                </a:lnTo>
                <a:lnTo>
                  <a:pt x="202052" y="732976"/>
                </a:lnTo>
                <a:lnTo>
                  <a:pt x="179961" y="772036"/>
                </a:lnTo>
                <a:lnTo>
                  <a:pt x="159030" y="811821"/>
                </a:lnTo>
                <a:lnTo>
                  <a:pt x="139283" y="852308"/>
                </a:lnTo>
                <a:lnTo>
                  <a:pt x="120743" y="893473"/>
                </a:lnTo>
                <a:lnTo>
                  <a:pt x="103433" y="935294"/>
                </a:lnTo>
                <a:lnTo>
                  <a:pt x="87375" y="977747"/>
                </a:lnTo>
                <a:lnTo>
                  <a:pt x="72594" y="1020810"/>
                </a:lnTo>
                <a:lnTo>
                  <a:pt x="59111" y="1064460"/>
                </a:lnTo>
                <a:lnTo>
                  <a:pt x="46950" y="1108673"/>
                </a:lnTo>
                <a:lnTo>
                  <a:pt x="36133" y="1153428"/>
                </a:lnTo>
                <a:lnTo>
                  <a:pt x="26685" y="1198700"/>
                </a:lnTo>
                <a:lnTo>
                  <a:pt x="18627" y="1244466"/>
                </a:lnTo>
                <a:lnTo>
                  <a:pt x="11982" y="1290705"/>
                </a:lnTo>
                <a:lnTo>
                  <a:pt x="6774" y="1337392"/>
                </a:lnTo>
                <a:lnTo>
                  <a:pt x="3026" y="1384505"/>
                </a:lnTo>
                <a:lnTo>
                  <a:pt x="760" y="1432022"/>
                </a:lnTo>
                <a:lnTo>
                  <a:pt x="0" y="1479918"/>
                </a:lnTo>
                <a:lnTo>
                  <a:pt x="760" y="1527814"/>
                </a:lnTo>
                <a:lnTo>
                  <a:pt x="3026" y="1575330"/>
                </a:lnTo>
                <a:lnTo>
                  <a:pt x="6774" y="1622443"/>
                </a:lnTo>
                <a:lnTo>
                  <a:pt x="11982" y="1669131"/>
                </a:lnTo>
                <a:lnTo>
                  <a:pt x="18627" y="1715369"/>
                </a:lnTo>
                <a:lnTo>
                  <a:pt x="26685" y="1761136"/>
                </a:lnTo>
                <a:lnTo>
                  <a:pt x="36133" y="1806408"/>
                </a:lnTo>
                <a:lnTo>
                  <a:pt x="46950" y="1851162"/>
                </a:lnTo>
                <a:lnTo>
                  <a:pt x="59111" y="1895376"/>
                </a:lnTo>
                <a:lnTo>
                  <a:pt x="72594" y="1939025"/>
                </a:lnTo>
                <a:lnTo>
                  <a:pt x="87375" y="1982088"/>
                </a:lnTo>
                <a:lnTo>
                  <a:pt x="103433" y="2024542"/>
                </a:lnTo>
                <a:lnTo>
                  <a:pt x="120743" y="2066362"/>
                </a:lnTo>
                <a:lnTo>
                  <a:pt x="139283" y="2107528"/>
                </a:lnTo>
                <a:lnTo>
                  <a:pt x="159030" y="2148014"/>
                </a:lnTo>
                <a:lnTo>
                  <a:pt x="179961" y="2187799"/>
                </a:lnTo>
                <a:lnTo>
                  <a:pt x="202052" y="2226860"/>
                </a:lnTo>
                <a:lnTo>
                  <a:pt x="225282" y="2265173"/>
                </a:lnTo>
                <a:lnTo>
                  <a:pt x="249627" y="2302716"/>
                </a:lnTo>
                <a:lnTo>
                  <a:pt x="275063" y="2339465"/>
                </a:lnTo>
                <a:lnTo>
                  <a:pt x="301569" y="2375398"/>
                </a:lnTo>
                <a:lnTo>
                  <a:pt x="329121" y="2410491"/>
                </a:lnTo>
                <a:lnTo>
                  <a:pt x="357696" y="2444723"/>
                </a:lnTo>
                <a:lnTo>
                  <a:pt x="387271" y="2478068"/>
                </a:lnTo>
                <a:lnTo>
                  <a:pt x="417823" y="2510506"/>
                </a:lnTo>
                <a:lnTo>
                  <a:pt x="449329" y="2542013"/>
                </a:lnTo>
                <a:lnTo>
                  <a:pt x="481767" y="2572565"/>
                </a:lnTo>
                <a:lnTo>
                  <a:pt x="515113" y="2602140"/>
                </a:lnTo>
                <a:lnTo>
                  <a:pt x="549344" y="2630715"/>
                </a:lnTo>
                <a:lnTo>
                  <a:pt x="584438" y="2658267"/>
                </a:lnTo>
                <a:lnTo>
                  <a:pt x="620371" y="2684772"/>
                </a:lnTo>
                <a:lnTo>
                  <a:pt x="657120" y="2710209"/>
                </a:lnTo>
                <a:lnTo>
                  <a:pt x="694663" y="2734554"/>
                </a:lnTo>
                <a:lnTo>
                  <a:pt x="732976" y="2757783"/>
                </a:lnTo>
                <a:lnTo>
                  <a:pt x="772036" y="2779875"/>
                </a:lnTo>
                <a:lnTo>
                  <a:pt x="811821" y="2800806"/>
                </a:lnTo>
                <a:lnTo>
                  <a:pt x="852308" y="2820553"/>
                </a:lnTo>
                <a:lnTo>
                  <a:pt x="893473" y="2839093"/>
                </a:lnTo>
                <a:lnTo>
                  <a:pt x="935294" y="2856403"/>
                </a:lnTo>
                <a:lnTo>
                  <a:pt x="977747" y="2872460"/>
                </a:lnTo>
                <a:lnTo>
                  <a:pt x="1020810" y="2887242"/>
                </a:lnTo>
                <a:lnTo>
                  <a:pt x="1064460" y="2900725"/>
                </a:lnTo>
                <a:lnTo>
                  <a:pt x="1108673" y="2912886"/>
                </a:lnTo>
                <a:lnTo>
                  <a:pt x="1153428" y="2923702"/>
                </a:lnTo>
                <a:lnTo>
                  <a:pt x="1198700" y="2933151"/>
                </a:lnTo>
                <a:lnTo>
                  <a:pt x="1244466" y="2941209"/>
                </a:lnTo>
                <a:lnTo>
                  <a:pt x="1290705" y="2947853"/>
                </a:lnTo>
                <a:lnTo>
                  <a:pt x="1337392" y="2953061"/>
                </a:lnTo>
                <a:lnTo>
                  <a:pt x="1384505" y="2956810"/>
                </a:lnTo>
                <a:lnTo>
                  <a:pt x="1432022" y="2959076"/>
                </a:lnTo>
                <a:lnTo>
                  <a:pt x="1479918" y="2959836"/>
                </a:lnTo>
                <a:lnTo>
                  <a:pt x="1495310" y="2959758"/>
                </a:lnTo>
                <a:lnTo>
                  <a:pt x="1510665" y="2959523"/>
                </a:lnTo>
                <a:lnTo>
                  <a:pt x="1525981" y="2959134"/>
                </a:lnTo>
                <a:lnTo>
                  <a:pt x="1541259" y="2958592"/>
                </a:lnTo>
              </a:path>
            </a:pathLst>
          </a:custGeom>
          <a:ln w="23088">
            <a:solidFill>
              <a:srgbClr val="ED1C24"/>
            </a:solidFill>
          </a:ln>
        </p:spPr>
        <p:txBody>
          <a:bodyPr wrap="square" lIns="0" tIns="0" rIns="0" bIns="0" rtlCol="0"/>
          <a:lstStyle/>
          <a:p>
            <a:endParaRPr dirty="0"/>
          </a:p>
        </p:txBody>
      </p:sp>
      <p:sp>
        <p:nvSpPr>
          <p:cNvPr id="75" name="object 75"/>
          <p:cNvSpPr/>
          <p:nvPr/>
        </p:nvSpPr>
        <p:spPr>
          <a:xfrm>
            <a:off x="5289657" y="4754790"/>
            <a:ext cx="72390" cy="237490"/>
          </a:xfrm>
          <a:custGeom>
            <a:avLst/>
            <a:gdLst/>
            <a:ahLst/>
            <a:cxnLst/>
            <a:rect l="l" t="t" r="r" b="b"/>
            <a:pathLst>
              <a:path w="72389" h="237489">
                <a:moveTo>
                  <a:pt x="0" y="0"/>
                </a:moveTo>
                <a:lnTo>
                  <a:pt x="72174" y="119507"/>
                </a:lnTo>
                <a:lnTo>
                  <a:pt x="0" y="237134"/>
                </a:lnTo>
              </a:path>
            </a:pathLst>
          </a:custGeom>
          <a:ln w="22631">
            <a:solidFill>
              <a:srgbClr val="ED1C24"/>
            </a:solidFill>
          </a:ln>
        </p:spPr>
        <p:txBody>
          <a:bodyPr wrap="square" lIns="0" tIns="0" rIns="0" bIns="0" rtlCol="0"/>
          <a:lstStyle/>
          <a:p>
            <a:endParaRPr dirty="0"/>
          </a:p>
        </p:txBody>
      </p:sp>
      <p:sp>
        <p:nvSpPr>
          <p:cNvPr id="76" name="object 76"/>
          <p:cNvSpPr txBox="1">
            <a:spLocks noGrp="1"/>
          </p:cNvSpPr>
          <p:nvPr>
            <p:ph type="title"/>
          </p:nvPr>
        </p:nvSpPr>
        <p:spPr>
          <a:xfrm>
            <a:off x="0" y="320154"/>
            <a:ext cx="12192000" cy="577081"/>
          </a:xfrm>
          <a:prstGeom prst="rect">
            <a:avLst/>
          </a:prstGeom>
        </p:spPr>
        <p:txBody>
          <a:bodyPr vert="horz" wrap="square" lIns="0" tIns="63500" rIns="0" bIns="0" rtlCol="0">
            <a:spAutoFit/>
          </a:bodyPr>
          <a:lstStyle/>
          <a:p>
            <a:pPr marR="5080" algn="ctr">
              <a:lnSpc>
                <a:spcPts val="4000"/>
              </a:lnSpc>
              <a:spcBef>
                <a:spcPts val="500"/>
              </a:spcBef>
            </a:pPr>
            <a:r>
              <a:rPr lang="en-CA" spc="-5" dirty="0">
                <a:solidFill>
                  <a:srgbClr val="0070C0"/>
                </a:solidFill>
              </a:rPr>
              <a:t>Portfolio Expansion and Extensions</a:t>
            </a:r>
            <a:endParaRPr lang="en-CA" spc="-35" dirty="0">
              <a:solidFill>
                <a:srgbClr val="0070C0"/>
              </a:solidFill>
            </a:endParaRPr>
          </a:p>
        </p:txBody>
      </p:sp>
      <p:sp>
        <p:nvSpPr>
          <p:cNvPr id="77" name="object 77"/>
          <p:cNvSpPr txBox="1"/>
          <p:nvPr/>
        </p:nvSpPr>
        <p:spPr>
          <a:xfrm>
            <a:off x="2743200" y="5665353"/>
            <a:ext cx="7800975" cy="527067"/>
          </a:xfrm>
          <a:prstGeom prst="rect">
            <a:avLst/>
          </a:prstGeom>
        </p:spPr>
        <p:txBody>
          <a:bodyPr vert="horz" wrap="square" lIns="0" tIns="11430" rIns="0" bIns="0" rtlCol="0">
            <a:spAutoFit/>
          </a:bodyPr>
          <a:lstStyle/>
          <a:p>
            <a:pPr marR="1113790" algn="ctr">
              <a:lnSpc>
                <a:spcPct val="100000"/>
              </a:lnSpc>
            </a:pPr>
            <a:r>
              <a:rPr sz="1700" b="1" spc="-25" dirty="0">
                <a:solidFill>
                  <a:srgbClr val="00AEEF"/>
                </a:solidFill>
                <a:latin typeface="Arial"/>
                <a:cs typeface="Arial"/>
              </a:rPr>
              <a:t>2012 </a:t>
            </a:r>
            <a:r>
              <a:rPr sz="1700" b="1" dirty="0">
                <a:solidFill>
                  <a:srgbClr val="00AEEF"/>
                </a:solidFill>
                <a:latin typeface="Arial"/>
                <a:cs typeface="Arial"/>
              </a:rPr>
              <a:t>– </a:t>
            </a:r>
            <a:r>
              <a:rPr sz="1700" b="1" spc="-25" dirty="0">
                <a:solidFill>
                  <a:srgbClr val="00AEEF"/>
                </a:solidFill>
                <a:latin typeface="Arial"/>
                <a:cs typeface="Arial"/>
              </a:rPr>
              <a:t>202</a:t>
            </a:r>
            <a:r>
              <a:rPr lang="en-US" sz="1700" b="1" spc="-25" dirty="0">
                <a:solidFill>
                  <a:srgbClr val="00AEEF"/>
                </a:solidFill>
                <a:latin typeface="Arial"/>
                <a:cs typeface="Arial"/>
              </a:rPr>
              <a:t>3</a:t>
            </a:r>
            <a:r>
              <a:rPr sz="1700" b="1" spc="-25" dirty="0">
                <a:solidFill>
                  <a:srgbClr val="00AEEF"/>
                </a:solidFill>
                <a:latin typeface="Arial"/>
                <a:cs typeface="Arial"/>
              </a:rPr>
              <a:t>: </a:t>
            </a:r>
            <a:r>
              <a:rPr sz="1700" b="1" spc="5" dirty="0">
                <a:solidFill>
                  <a:srgbClr val="00AEEF"/>
                </a:solidFill>
                <a:latin typeface="Arial"/>
                <a:cs typeface="Arial"/>
              </a:rPr>
              <a:t>Built Solid Foundation to </a:t>
            </a:r>
            <a:r>
              <a:rPr sz="1700" b="1" spc="-10" dirty="0">
                <a:solidFill>
                  <a:srgbClr val="00AEEF"/>
                </a:solidFill>
                <a:latin typeface="Arial"/>
                <a:cs typeface="Arial"/>
              </a:rPr>
              <a:t>Fuel</a:t>
            </a:r>
            <a:r>
              <a:rPr sz="1700" b="1" spc="260" dirty="0">
                <a:solidFill>
                  <a:srgbClr val="00AEEF"/>
                </a:solidFill>
                <a:latin typeface="Arial"/>
                <a:cs typeface="Arial"/>
              </a:rPr>
              <a:t> </a:t>
            </a:r>
            <a:r>
              <a:rPr sz="1700" b="1" spc="15" dirty="0">
                <a:solidFill>
                  <a:srgbClr val="00AEEF"/>
                </a:solidFill>
                <a:latin typeface="Arial"/>
                <a:cs typeface="Arial"/>
              </a:rPr>
              <a:t>Growth</a:t>
            </a:r>
            <a:endParaRPr sz="1700" dirty="0">
              <a:latin typeface="Arial"/>
              <a:cs typeface="Arial"/>
            </a:endParaRPr>
          </a:p>
          <a:p>
            <a:pPr marR="1114425" algn="ctr">
              <a:lnSpc>
                <a:spcPct val="100000"/>
              </a:lnSpc>
              <a:spcBef>
                <a:spcPts val="310"/>
              </a:spcBef>
            </a:pPr>
            <a:r>
              <a:rPr sz="1400" spc="-5" dirty="0">
                <a:solidFill>
                  <a:srgbClr val="00AEEF"/>
                </a:solidFill>
                <a:latin typeface="Arial"/>
                <a:cs typeface="Arial"/>
              </a:rPr>
              <a:t>Patents, </a:t>
            </a:r>
            <a:r>
              <a:rPr sz="1400" dirty="0">
                <a:solidFill>
                  <a:srgbClr val="00AEEF"/>
                </a:solidFill>
                <a:latin typeface="Arial"/>
                <a:cs typeface="Arial"/>
              </a:rPr>
              <a:t>Registration, </a:t>
            </a:r>
            <a:r>
              <a:rPr sz="1400" spc="-10" dirty="0">
                <a:solidFill>
                  <a:srgbClr val="00AEEF"/>
                </a:solidFill>
                <a:latin typeface="Arial"/>
                <a:cs typeface="Arial"/>
              </a:rPr>
              <a:t>Technical </a:t>
            </a:r>
            <a:r>
              <a:rPr sz="1400" spc="-5" dirty="0">
                <a:solidFill>
                  <a:srgbClr val="00AEEF"/>
                </a:solidFill>
                <a:latin typeface="Arial"/>
                <a:cs typeface="Arial"/>
              </a:rPr>
              <a:t>Validation, </a:t>
            </a:r>
            <a:r>
              <a:rPr sz="1400" dirty="0">
                <a:solidFill>
                  <a:srgbClr val="00AEEF"/>
                </a:solidFill>
                <a:latin typeface="Arial"/>
                <a:cs typeface="Arial"/>
              </a:rPr>
              <a:t>Commercial </a:t>
            </a:r>
            <a:r>
              <a:rPr sz="1400" spc="5" dirty="0">
                <a:solidFill>
                  <a:srgbClr val="00AEEF"/>
                </a:solidFill>
                <a:latin typeface="Arial"/>
                <a:cs typeface="Arial"/>
              </a:rPr>
              <a:t>Success, </a:t>
            </a:r>
            <a:r>
              <a:rPr sz="1400" dirty="0">
                <a:solidFill>
                  <a:srgbClr val="00AEEF"/>
                </a:solidFill>
                <a:latin typeface="Arial"/>
                <a:cs typeface="Arial"/>
              </a:rPr>
              <a:t>First</a:t>
            </a:r>
            <a:r>
              <a:rPr sz="1400" spc="200" dirty="0">
                <a:solidFill>
                  <a:srgbClr val="00AEEF"/>
                </a:solidFill>
                <a:latin typeface="Arial"/>
                <a:cs typeface="Arial"/>
              </a:rPr>
              <a:t> </a:t>
            </a:r>
            <a:r>
              <a:rPr sz="1400" spc="5" dirty="0">
                <a:solidFill>
                  <a:srgbClr val="00AEEF"/>
                </a:solidFill>
                <a:latin typeface="Arial"/>
                <a:cs typeface="Arial"/>
              </a:rPr>
              <a:t>Partnerships</a:t>
            </a:r>
            <a:endParaRPr sz="1400" dirty="0">
              <a:latin typeface="Arial"/>
              <a:cs typeface="Arial"/>
            </a:endParaRPr>
          </a:p>
        </p:txBody>
      </p:sp>
      <p:sp>
        <p:nvSpPr>
          <p:cNvPr id="78" name="object 78"/>
          <p:cNvSpPr/>
          <p:nvPr/>
        </p:nvSpPr>
        <p:spPr>
          <a:xfrm>
            <a:off x="614933" y="5581323"/>
            <a:ext cx="10959465" cy="0"/>
          </a:xfrm>
          <a:custGeom>
            <a:avLst/>
            <a:gdLst/>
            <a:ahLst/>
            <a:cxnLst/>
            <a:rect l="l" t="t" r="r" b="b"/>
            <a:pathLst>
              <a:path w="10959465">
                <a:moveTo>
                  <a:pt x="0" y="0"/>
                </a:moveTo>
                <a:lnTo>
                  <a:pt x="10959084" y="0"/>
                </a:lnTo>
              </a:path>
            </a:pathLst>
          </a:custGeom>
          <a:ln w="12700">
            <a:solidFill>
              <a:srgbClr val="00AEEF"/>
            </a:solidFill>
          </a:ln>
        </p:spPr>
        <p:txBody>
          <a:bodyPr wrap="square" lIns="0" tIns="0" rIns="0" bIns="0" rtlCol="0"/>
          <a:lstStyle/>
          <a:p>
            <a:endParaRPr dirty="0"/>
          </a:p>
        </p:txBody>
      </p:sp>
      <p:sp>
        <p:nvSpPr>
          <p:cNvPr id="79" name="object 79"/>
          <p:cNvSpPr/>
          <p:nvPr/>
        </p:nvSpPr>
        <p:spPr>
          <a:xfrm>
            <a:off x="614933" y="6248400"/>
            <a:ext cx="10959465" cy="0"/>
          </a:xfrm>
          <a:custGeom>
            <a:avLst/>
            <a:gdLst/>
            <a:ahLst/>
            <a:cxnLst/>
            <a:rect l="l" t="t" r="r" b="b"/>
            <a:pathLst>
              <a:path w="10959465">
                <a:moveTo>
                  <a:pt x="0" y="0"/>
                </a:moveTo>
                <a:lnTo>
                  <a:pt x="10959084" y="0"/>
                </a:lnTo>
              </a:path>
            </a:pathLst>
          </a:custGeom>
          <a:ln w="12700">
            <a:solidFill>
              <a:srgbClr val="00AEEF"/>
            </a:solidFill>
          </a:ln>
        </p:spPr>
        <p:txBody>
          <a:bodyPr wrap="square" lIns="0" tIns="0" rIns="0" bIns="0" rtlCol="0"/>
          <a:lstStyle/>
          <a:p>
            <a:endParaRPr dirty="0"/>
          </a:p>
        </p:txBody>
      </p:sp>
      <p:sp>
        <p:nvSpPr>
          <p:cNvPr id="80" name="object 80"/>
          <p:cNvSpPr txBox="1">
            <a:spLocks noGrp="1"/>
          </p:cNvSpPr>
          <p:nvPr>
            <p:ph type="ftr" sz="quarter" idx="5"/>
          </p:nvPr>
        </p:nvSpPr>
        <p:spPr>
          <a:xfrm>
            <a:off x="1217167" y="6307097"/>
            <a:ext cx="1371628"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82" name="object 82"/>
          <p:cNvSpPr txBox="1">
            <a:spLocks noGrp="1"/>
          </p:cNvSpPr>
          <p:nvPr>
            <p:ph type="sldNum" sz="quarter" idx="7"/>
          </p:nvPr>
        </p:nvSpPr>
        <p:spPr>
          <a:prstGeom prst="rect">
            <a:avLst/>
          </a:prstGeom>
        </p:spPr>
        <p:txBody>
          <a:bodyPr vert="horz" wrap="square" lIns="0" tIns="0" rIns="0" bIns="0" rtlCol="0">
            <a:spAutoFit/>
          </a:bodyPr>
          <a:lstStyle/>
          <a:p>
            <a:pPr marL="38100">
              <a:lnSpc>
                <a:spcPts val="1475"/>
              </a:lnSpc>
            </a:pPr>
            <a:fld id="{81D60167-4931-47E6-BA6A-407CBD079E47}" type="slidenum">
              <a:rPr spc="-5" dirty="0"/>
              <a:t>24</a:t>
            </a:fld>
            <a:endParaRPr spc="-5" dirty="0"/>
          </a:p>
        </p:txBody>
      </p:sp>
      <p:sp>
        <p:nvSpPr>
          <p:cNvPr id="86" name="TextBox 85">
            <a:extLst>
              <a:ext uri="{FF2B5EF4-FFF2-40B4-BE49-F238E27FC236}">
                <a16:creationId xmlns:a16="http://schemas.microsoft.com/office/drawing/2014/main" id="{8C97E573-C16C-469E-BE96-DD2E76AE9212}"/>
              </a:ext>
            </a:extLst>
          </p:cNvPr>
          <p:cNvSpPr txBox="1"/>
          <p:nvPr/>
        </p:nvSpPr>
        <p:spPr>
          <a:xfrm>
            <a:off x="10363200" y="4724400"/>
            <a:ext cx="1407758" cy="307777"/>
          </a:xfrm>
          <a:prstGeom prst="rect">
            <a:avLst/>
          </a:prstGeom>
          <a:noFill/>
        </p:spPr>
        <p:txBody>
          <a:bodyPr wrap="none" rtlCol="0">
            <a:spAutoFit/>
          </a:bodyPr>
          <a:lstStyle/>
          <a:p>
            <a:r>
              <a:rPr lang="en-US" sz="1400" b="1" dirty="0">
                <a:solidFill>
                  <a:srgbClr val="415568"/>
                </a:solidFill>
                <a:latin typeface="Arial" panose="020B0604020202020204" pitchFamily="34" charset="0"/>
                <a:cs typeface="Arial" panose="020B0604020202020204" pitchFamily="34" charset="0"/>
              </a:rPr>
              <a:t>$ 3,350 million</a:t>
            </a:r>
          </a:p>
        </p:txBody>
      </p:sp>
      <p:sp>
        <p:nvSpPr>
          <p:cNvPr id="88" name="TextBox 87">
            <a:extLst>
              <a:ext uri="{FF2B5EF4-FFF2-40B4-BE49-F238E27FC236}">
                <a16:creationId xmlns:a16="http://schemas.microsoft.com/office/drawing/2014/main" id="{4F428D93-F59B-4EA4-B8E8-BE9A0FE3650D}"/>
              </a:ext>
            </a:extLst>
          </p:cNvPr>
          <p:cNvSpPr txBox="1"/>
          <p:nvPr/>
        </p:nvSpPr>
        <p:spPr>
          <a:xfrm>
            <a:off x="10363200" y="3269539"/>
            <a:ext cx="1407758" cy="307777"/>
          </a:xfrm>
          <a:prstGeom prst="rect">
            <a:avLst/>
          </a:prstGeom>
          <a:noFill/>
        </p:spPr>
        <p:txBody>
          <a:bodyPr wrap="none" rtlCol="0">
            <a:spAutoFit/>
          </a:bodyPr>
          <a:lstStyle/>
          <a:p>
            <a:r>
              <a:rPr lang="en-US" sz="1400" b="1" dirty="0">
                <a:solidFill>
                  <a:srgbClr val="415568"/>
                </a:solidFill>
                <a:latin typeface="Arial" panose="020B0604020202020204" pitchFamily="34" charset="0"/>
                <a:cs typeface="Arial" panose="020B0604020202020204" pitchFamily="34" charset="0"/>
              </a:rPr>
              <a:t>$    700 million</a:t>
            </a:r>
          </a:p>
        </p:txBody>
      </p:sp>
      <p:sp>
        <p:nvSpPr>
          <p:cNvPr id="93" name="Rectangle 92">
            <a:extLst>
              <a:ext uri="{FF2B5EF4-FFF2-40B4-BE49-F238E27FC236}">
                <a16:creationId xmlns:a16="http://schemas.microsoft.com/office/drawing/2014/main" id="{9D410635-219E-4B3A-B4A8-F6C5CDD89CF5}"/>
              </a:ext>
            </a:extLst>
          </p:cNvPr>
          <p:cNvSpPr/>
          <p:nvPr/>
        </p:nvSpPr>
        <p:spPr>
          <a:xfrm rot="16200000">
            <a:off x="3387560" y="2561231"/>
            <a:ext cx="2191928" cy="1612266"/>
          </a:xfrm>
          <a:prstGeom prst="rect">
            <a:avLst/>
          </a:prstGeom>
          <a:noFill/>
        </p:spPr>
        <p:txBody>
          <a:bodyPr wrap="none" lIns="91440" tIns="45720" rIns="91440" bIns="45720">
            <a:prstTxWarp prst="textArchUp">
              <a:avLst/>
            </a:prstTxWarp>
            <a:spAutoFit/>
          </a:bodyPr>
          <a:lstStyle/>
          <a:p>
            <a:pPr algn="ctr"/>
            <a:r>
              <a:rPr lang="en-US" sz="1100" b="1" cap="none" spc="0" dirty="0">
                <a:ln w="0"/>
                <a:solidFill>
                  <a:srgbClr val="FF0000"/>
                </a:solidFill>
                <a:latin typeface="Arial" panose="020B0604020202020204" pitchFamily="34" charset="0"/>
                <a:cs typeface="Arial" panose="020B0604020202020204" pitchFamily="34" charset="0"/>
              </a:rPr>
              <a:t>LEVERAGE ASSETS</a:t>
            </a:r>
          </a:p>
        </p:txBody>
      </p:sp>
      <p:sp>
        <p:nvSpPr>
          <p:cNvPr id="94" name="Rectangle 93">
            <a:extLst>
              <a:ext uri="{FF2B5EF4-FFF2-40B4-BE49-F238E27FC236}">
                <a16:creationId xmlns:a16="http://schemas.microsoft.com/office/drawing/2014/main" id="{B7FC6AA2-9422-4A3E-974E-31114B6C7BD9}"/>
              </a:ext>
            </a:extLst>
          </p:cNvPr>
          <p:cNvSpPr/>
          <p:nvPr/>
        </p:nvSpPr>
        <p:spPr>
          <a:xfrm rot="16200000">
            <a:off x="4558420" y="1961133"/>
            <a:ext cx="1550741" cy="1612266"/>
          </a:xfrm>
          <a:prstGeom prst="rect">
            <a:avLst/>
          </a:prstGeom>
          <a:noFill/>
        </p:spPr>
        <p:txBody>
          <a:bodyPr wrap="none" lIns="91440" tIns="45720" rIns="91440" bIns="45720">
            <a:prstTxWarp prst="textArchUp">
              <a:avLst/>
            </a:prstTxWarp>
            <a:spAutoFit/>
          </a:bodyPr>
          <a:lstStyle/>
          <a:p>
            <a:pPr algn="ctr"/>
            <a:r>
              <a:rPr lang="en-US" sz="1100" b="1" cap="none" spc="0" dirty="0">
                <a:ln w="0"/>
                <a:solidFill>
                  <a:srgbClr val="FF0000"/>
                </a:solidFill>
                <a:latin typeface="Arial" panose="020B0604020202020204" pitchFamily="34" charset="0"/>
                <a:cs typeface="Arial" panose="020B0604020202020204" pitchFamily="34" charset="0"/>
              </a:rPr>
              <a:t>REPLICATE SUCCESS</a:t>
            </a:r>
          </a:p>
        </p:txBody>
      </p:sp>
      <p:sp>
        <p:nvSpPr>
          <p:cNvPr id="72" name="TextBox 71">
            <a:extLst>
              <a:ext uri="{FF2B5EF4-FFF2-40B4-BE49-F238E27FC236}">
                <a16:creationId xmlns:a16="http://schemas.microsoft.com/office/drawing/2014/main" id="{CD5F3616-F627-43C8-B57A-918DE7ED8943}"/>
              </a:ext>
            </a:extLst>
          </p:cNvPr>
          <p:cNvSpPr txBox="1"/>
          <p:nvPr/>
        </p:nvSpPr>
        <p:spPr>
          <a:xfrm>
            <a:off x="10363200" y="1876738"/>
            <a:ext cx="1407758" cy="307777"/>
          </a:xfrm>
          <a:prstGeom prst="rect">
            <a:avLst/>
          </a:prstGeom>
          <a:noFill/>
        </p:spPr>
        <p:txBody>
          <a:bodyPr wrap="none" rtlCol="0">
            <a:spAutoFit/>
          </a:bodyPr>
          <a:lstStyle/>
          <a:p>
            <a:r>
              <a:rPr lang="en-US" sz="1400" b="1" dirty="0">
                <a:solidFill>
                  <a:srgbClr val="415568"/>
                </a:solidFill>
                <a:latin typeface="Arial" panose="020B0604020202020204" pitchFamily="34" charset="0"/>
                <a:cs typeface="Arial" panose="020B0604020202020204" pitchFamily="34" charset="0"/>
              </a:rPr>
              <a:t>$    250 million</a:t>
            </a:r>
          </a:p>
        </p:txBody>
      </p:sp>
      <p:sp>
        <p:nvSpPr>
          <p:cNvPr id="62" name="TextBox 61">
            <a:extLst>
              <a:ext uri="{FF2B5EF4-FFF2-40B4-BE49-F238E27FC236}">
                <a16:creationId xmlns:a16="http://schemas.microsoft.com/office/drawing/2014/main" id="{A0850484-494E-4884-AA0B-DBEC1275BF85}"/>
              </a:ext>
            </a:extLst>
          </p:cNvPr>
          <p:cNvSpPr txBox="1"/>
          <p:nvPr/>
        </p:nvSpPr>
        <p:spPr>
          <a:xfrm>
            <a:off x="10109507" y="913629"/>
            <a:ext cx="1766830" cy="523220"/>
          </a:xfrm>
          <a:prstGeom prst="rect">
            <a:avLst/>
          </a:prstGeom>
          <a:noFill/>
        </p:spPr>
        <p:txBody>
          <a:bodyPr wrap="none" rtlCol="0">
            <a:spAutoFit/>
          </a:bodyPr>
          <a:lstStyle/>
          <a:p>
            <a:pPr algn="ctr"/>
            <a:r>
              <a:rPr lang="en-US" sz="1400" b="1" dirty="0">
                <a:solidFill>
                  <a:srgbClr val="415568"/>
                </a:solidFill>
                <a:latin typeface="Arial" panose="020B0604020202020204" pitchFamily="34" charset="0"/>
                <a:cs typeface="Arial" panose="020B0604020202020204" pitchFamily="34" charset="0"/>
              </a:rPr>
              <a:t>BVT Target Market</a:t>
            </a:r>
          </a:p>
          <a:p>
            <a:pPr algn="ctr"/>
            <a:r>
              <a:rPr lang="en-US" sz="1400" b="1" dirty="0">
                <a:solidFill>
                  <a:srgbClr val="415568"/>
                </a:solidFill>
                <a:latin typeface="Arial" panose="020B0604020202020204" pitchFamily="34" charset="0"/>
                <a:cs typeface="Arial" panose="020B0604020202020204" pitchFamily="34" charset="0"/>
              </a:rPr>
              <a:t>CAD $4.3 Billion</a:t>
            </a:r>
          </a:p>
        </p:txBody>
      </p:sp>
      <p:cxnSp>
        <p:nvCxnSpPr>
          <p:cNvPr id="37" name="Straight Connector 36">
            <a:extLst>
              <a:ext uri="{FF2B5EF4-FFF2-40B4-BE49-F238E27FC236}">
                <a16:creationId xmlns:a16="http://schemas.microsoft.com/office/drawing/2014/main" id="{7AC4D9F4-EF39-4224-BDFB-C6ED2F0895B0}"/>
              </a:ext>
            </a:extLst>
          </p:cNvPr>
          <p:cNvCxnSpPr/>
          <p:nvPr/>
        </p:nvCxnSpPr>
        <p:spPr>
          <a:xfrm>
            <a:off x="10210800" y="1436849"/>
            <a:ext cx="1644698" cy="0"/>
          </a:xfrm>
          <a:prstGeom prst="line">
            <a:avLst/>
          </a:prstGeom>
          <a:ln w="19050">
            <a:solidFill>
              <a:srgbClr val="4155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546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bwMode="auto">
          <a:xfrm>
            <a:off x="304801" y="304800"/>
            <a:ext cx="11299238" cy="868363"/>
          </a:xfrm>
        </p:spPr>
        <p:txBody>
          <a:bodyPr wrap="square" numCol="1" anchorCtr="0" compatLnSpc="1">
            <a:prstTxWarp prst="textNoShape">
              <a:avLst/>
            </a:prstTxWarp>
            <a:noAutofit/>
          </a:bodyPr>
          <a:lstStyle/>
          <a:p>
            <a:pPr algn="ctr"/>
            <a:r>
              <a:rPr lang="en-US" altLang="en-US" spc="165" dirty="0">
                <a:solidFill>
                  <a:srgbClr val="0070C0"/>
                </a:solidFill>
                <a:latin typeface="Arial"/>
                <a:ea typeface="+mn-ea"/>
                <a:cs typeface="Arial"/>
              </a:rPr>
              <a:t>BVT CR-7 </a:t>
            </a:r>
            <a:br>
              <a:rPr lang="en-US" altLang="en-US" spc="165" dirty="0">
                <a:solidFill>
                  <a:srgbClr val="0070C0"/>
                </a:solidFill>
                <a:latin typeface="Arial"/>
                <a:ea typeface="+mn-ea"/>
                <a:cs typeface="Arial"/>
              </a:rPr>
            </a:br>
            <a:r>
              <a:rPr lang="en-US" altLang="en-US" sz="2400" spc="165" dirty="0">
                <a:solidFill>
                  <a:srgbClr val="0070C0"/>
                </a:solidFill>
                <a:latin typeface="Arial"/>
                <a:ea typeface="+mn-ea"/>
                <a:cs typeface="Arial"/>
              </a:rPr>
              <a:t>(</a:t>
            </a:r>
            <a:r>
              <a:rPr lang="en-US" altLang="en-US" sz="2400" i="1" spc="165" dirty="0">
                <a:solidFill>
                  <a:srgbClr val="0070C0"/>
                </a:solidFill>
                <a:latin typeface="Arial"/>
                <a:ea typeface="+mn-ea"/>
                <a:cs typeface="Arial"/>
              </a:rPr>
              <a:t>Clonostachys rosea </a:t>
            </a:r>
            <a:r>
              <a:rPr lang="en-US" altLang="en-US" sz="2400" spc="165" dirty="0">
                <a:solidFill>
                  <a:srgbClr val="0070C0"/>
                </a:solidFill>
                <a:latin typeface="Arial"/>
                <a:ea typeface="+mn-ea"/>
                <a:cs typeface="Arial"/>
              </a:rPr>
              <a:t>Strain CR-7)</a:t>
            </a:r>
            <a:endParaRPr lang="en-US" altLang="en-US" spc="165" dirty="0">
              <a:solidFill>
                <a:srgbClr val="0070C0"/>
              </a:solidFill>
              <a:latin typeface="Arial"/>
              <a:ea typeface="+mn-ea"/>
              <a:cs typeface="Arial"/>
            </a:endParaRPr>
          </a:p>
        </p:txBody>
      </p:sp>
      <p:sp>
        <p:nvSpPr>
          <p:cNvPr id="24" name="object 3">
            <a:extLst>
              <a:ext uri="{FF2B5EF4-FFF2-40B4-BE49-F238E27FC236}">
                <a16:creationId xmlns:a16="http://schemas.microsoft.com/office/drawing/2014/main" id="{64B8CD53-8FB6-455E-890C-9D81B5B74B74}"/>
              </a:ext>
            </a:extLst>
          </p:cNvPr>
          <p:cNvSpPr/>
          <p:nvPr/>
        </p:nvSpPr>
        <p:spPr>
          <a:xfrm>
            <a:off x="443483" y="6235727"/>
            <a:ext cx="544075" cy="4127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object 2">
            <a:extLst>
              <a:ext uri="{FF2B5EF4-FFF2-40B4-BE49-F238E27FC236}">
                <a16:creationId xmlns:a16="http://schemas.microsoft.com/office/drawing/2014/main" id="{83EBB128-1C3C-465B-8AAC-14929582E0FC}"/>
              </a:ext>
            </a:extLst>
          </p:cNvPr>
          <p:cNvSpPr txBox="1"/>
          <p:nvPr/>
        </p:nvSpPr>
        <p:spPr>
          <a:xfrm>
            <a:off x="1217167" y="6311475"/>
            <a:ext cx="1373633" cy="318677"/>
          </a:xfrm>
          <a:prstGeom prst="rect">
            <a:avLst/>
          </a:prstGeom>
        </p:spPr>
        <p:txBody>
          <a:bodyPr vert="horz" wrap="square" lIns="0" tIns="9525" rIns="0" bIns="0" rtlCol="0">
            <a:spAutoFit/>
          </a:bodyPr>
          <a:lstStyle/>
          <a:p>
            <a:pPr marL="12700" marR="5080" lvl="0" indent="0" algn="l" defTabSz="914400" rtl="0" eaLnBrk="1" fontAlgn="auto" latinLnBrk="0" hangingPunct="1">
              <a:lnSpc>
                <a:spcPct val="103299"/>
              </a:lnSpc>
              <a:spcBef>
                <a:spcPts val="7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cs typeface="Montserrat-Light"/>
              </a:rPr>
              <a:t>Natural</a:t>
            </a:r>
            <a:r>
              <a:rPr kumimoji="0" sz="1000" b="0" i="0" u="none" strike="noStrike" kern="1200" cap="none" spc="-70" normalizeH="0" baseline="0" noProof="0" dirty="0">
                <a:ln>
                  <a:noFill/>
                </a:ln>
                <a:solidFill>
                  <a:srgbClr val="231F20"/>
                </a:solidFill>
                <a:effectLst/>
                <a:uLnTx/>
                <a:uFillTx/>
                <a:latin typeface="Montserrat-Light"/>
                <a:ea typeface="+mn-ea"/>
                <a:cs typeface="Montserrat-Light"/>
              </a:rPr>
              <a:t> </a:t>
            </a:r>
            <a:r>
              <a:rPr kumimoji="0" sz="1000" b="0" i="0" u="none" strike="noStrike" kern="1200" cap="none" spc="0" normalizeH="0" baseline="0" noProof="0" dirty="0">
                <a:ln>
                  <a:noFill/>
                </a:ln>
                <a:solidFill>
                  <a:srgbClr val="231F20"/>
                </a:solidFill>
                <a:effectLst/>
                <a:uLnTx/>
                <a:uFillTx/>
                <a:latin typeface="Montserrat-Light"/>
                <a:ea typeface="+mn-ea"/>
                <a:cs typeface="Montserrat-Light"/>
              </a:rPr>
              <a:t>Precision  Agriculture</a:t>
            </a:r>
            <a:endParaRPr kumimoji="0" sz="1000" b="0" i="0" u="none" strike="noStrike" kern="1200" cap="none" spc="0" normalizeH="0" baseline="0" noProof="0" dirty="0">
              <a:ln>
                <a:noFill/>
              </a:ln>
              <a:solidFill>
                <a:prstClr val="black"/>
              </a:solidFill>
              <a:effectLst/>
              <a:uLnTx/>
              <a:uFillTx/>
              <a:latin typeface="Montserrat-Light"/>
              <a:ea typeface="+mn-ea"/>
              <a:cs typeface="Montserrat-Light"/>
            </a:endParaRPr>
          </a:p>
        </p:txBody>
      </p:sp>
      <p:sp>
        <p:nvSpPr>
          <p:cNvPr id="46" name="object 11">
            <a:extLst>
              <a:ext uri="{FF2B5EF4-FFF2-40B4-BE49-F238E27FC236}">
                <a16:creationId xmlns:a16="http://schemas.microsoft.com/office/drawing/2014/main" id="{364BB4FF-82F8-4168-A83B-8B4EF0F95A2D}"/>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sz="1250" b="1" i="0" u="none" strike="noStrike" kern="1200" cap="none" spc="-5" normalizeH="0" baseline="0" noProof="0" dirty="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25</a:t>
            </a:fld>
            <a:endParaRPr kumimoji="0" sz="1250" b="1" i="0" u="none" strike="noStrike" kern="1200" cap="none" spc="-5" normalizeH="0" baseline="0" noProof="0" dirty="0">
              <a:ln>
                <a:noFill/>
              </a:ln>
              <a:solidFill>
                <a:srgbClr val="8DC63F"/>
              </a:solidFill>
              <a:effectLst/>
              <a:uLnTx/>
              <a:uFillTx/>
              <a:latin typeface="Arial"/>
              <a:ea typeface="+mn-ea"/>
              <a:cs typeface="Arial"/>
            </a:endParaRPr>
          </a:p>
        </p:txBody>
      </p:sp>
      <p:pic>
        <p:nvPicPr>
          <p:cNvPr id="51" name="object 4">
            <a:extLst>
              <a:ext uri="{FF2B5EF4-FFF2-40B4-BE49-F238E27FC236}">
                <a16:creationId xmlns:a16="http://schemas.microsoft.com/office/drawing/2014/main" id="{694BB399-ECBF-F3D6-D8CD-612B7143366F}"/>
              </a:ext>
            </a:extLst>
          </p:cNvPr>
          <p:cNvPicPr/>
          <p:nvPr/>
        </p:nvPicPr>
        <p:blipFill>
          <a:blip r:embed="rId4" cstate="print"/>
          <a:stretch>
            <a:fillRect/>
          </a:stretch>
        </p:blipFill>
        <p:spPr>
          <a:xfrm>
            <a:off x="2674736" y="2156183"/>
            <a:ext cx="201142" cy="201142"/>
          </a:xfrm>
          <a:prstGeom prst="rect">
            <a:avLst/>
          </a:prstGeom>
        </p:spPr>
      </p:pic>
      <p:pic>
        <p:nvPicPr>
          <p:cNvPr id="52" name="object 5">
            <a:extLst>
              <a:ext uri="{FF2B5EF4-FFF2-40B4-BE49-F238E27FC236}">
                <a16:creationId xmlns:a16="http://schemas.microsoft.com/office/drawing/2014/main" id="{00592ACE-F834-CE94-3365-72E37061FA5D}"/>
              </a:ext>
            </a:extLst>
          </p:cNvPr>
          <p:cNvPicPr/>
          <p:nvPr/>
        </p:nvPicPr>
        <p:blipFill>
          <a:blip r:embed="rId5" cstate="print"/>
          <a:stretch>
            <a:fillRect/>
          </a:stretch>
        </p:blipFill>
        <p:spPr>
          <a:xfrm>
            <a:off x="2674736" y="2475406"/>
            <a:ext cx="201142" cy="201142"/>
          </a:xfrm>
          <a:prstGeom prst="rect">
            <a:avLst/>
          </a:prstGeom>
        </p:spPr>
      </p:pic>
      <p:pic>
        <p:nvPicPr>
          <p:cNvPr id="53" name="object 6">
            <a:extLst>
              <a:ext uri="{FF2B5EF4-FFF2-40B4-BE49-F238E27FC236}">
                <a16:creationId xmlns:a16="http://schemas.microsoft.com/office/drawing/2014/main" id="{DEE96396-9ACC-39CA-556F-31BDF188A3F7}"/>
              </a:ext>
            </a:extLst>
          </p:cNvPr>
          <p:cNvPicPr/>
          <p:nvPr/>
        </p:nvPicPr>
        <p:blipFill>
          <a:blip r:embed="rId6" cstate="print"/>
          <a:stretch>
            <a:fillRect/>
          </a:stretch>
        </p:blipFill>
        <p:spPr>
          <a:xfrm>
            <a:off x="2674736" y="2953765"/>
            <a:ext cx="201142" cy="201142"/>
          </a:xfrm>
          <a:prstGeom prst="rect">
            <a:avLst/>
          </a:prstGeom>
        </p:spPr>
      </p:pic>
      <p:sp>
        <p:nvSpPr>
          <p:cNvPr id="54" name="object 7">
            <a:extLst>
              <a:ext uri="{FF2B5EF4-FFF2-40B4-BE49-F238E27FC236}">
                <a16:creationId xmlns:a16="http://schemas.microsoft.com/office/drawing/2014/main" id="{4CEA557A-91DD-CA81-8227-E1684FE3C606}"/>
              </a:ext>
            </a:extLst>
          </p:cNvPr>
          <p:cNvSpPr txBox="1"/>
          <p:nvPr/>
        </p:nvSpPr>
        <p:spPr>
          <a:xfrm>
            <a:off x="2662035" y="1824990"/>
            <a:ext cx="2819400" cy="1527810"/>
          </a:xfrm>
          <a:prstGeom prst="rect">
            <a:avLst/>
          </a:prstGeom>
        </p:spPr>
        <p:txBody>
          <a:bodyPr vert="horz" wrap="square" lIns="0" tIns="16510" rIns="0" bIns="0" rtlCol="0">
            <a:spAutoFit/>
          </a:bodyPr>
          <a:lstStyle/>
          <a:p>
            <a:pPr marL="12700" algn="l">
              <a:lnSpc>
                <a:spcPct val="100000"/>
              </a:lnSpc>
              <a:spcBef>
                <a:spcPts val="130"/>
              </a:spcBef>
            </a:pPr>
            <a:r>
              <a:rPr sz="1300" b="1" dirty="0">
                <a:solidFill>
                  <a:srgbClr val="3BA362"/>
                </a:solidFill>
                <a:latin typeface="Arial"/>
                <a:cs typeface="Arial"/>
              </a:rPr>
              <a:t>Where</a:t>
            </a:r>
            <a:r>
              <a:rPr sz="1300" b="1" spc="100" dirty="0">
                <a:solidFill>
                  <a:srgbClr val="3BA362"/>
                </a:solidFill>
                <a:latin typeface="Arial"/>
                <a:cs typeface="Arial"/>
              </a:rPr>
              <a:t> </a:t>
            </a:r>
            <a:r>
              <a:rPr sz="1300" b="1" dirty="0">
                <a:solidFill>
                  <a:srgbClr val="3BA362"/>
                </a:solidFill>
                <a:latin typeface="Arial"/>
                <a:cs typeface="Arial"/>
              </a:rPr>
              <a:t>it’s</a:t>
            </a:r>
            <a:r>
              <a:rPr sz="1300" b="1" spc="105" dirty="0">
                <a:solidFill>
                  <a:srgbClr val="3BA362"/>
                </a:solidFill>
                <a:latin typeface="Arial"/>
                <a:cs typeface="Arial"/>
              </a:rPr>
              <a:t> </a:t>
            </a:r>
            <a:r>
              <a:rPr sz="1300" b="1" spc="-10" dirty="0">
                <a:solidFill>
                  <a:srgbClr val="3BA362"/>
                </a:solidFill>
                <a:latin typeface="Arial"/>
                <a:cs typeface="Arial"/>
              </a:rPr>
              <a:t>found</a:t>
            </a:r>
            <a:endParaRPr sz="1300" dirty="0">
              <a:latin typeface="Arial"/>
              <a:cs typeface="Arial"/>
            </a:endParaRPr>
          </a:p>
          <a:p>
            <a:pPr marL="307975" algn="l">
              <a:lnSpc>
                <a:spcPct val="100000"/>
              </a:lnSpc>
              <a:spcBef>
                <a:spcPts val="990"/>
              </a:spcBef>
            </a:pPr>
            <a:r>
              <a:rPr sz="1300" dirty="0">
                <a:solidFill>
                  <a:srgbClr val="415568"/>
                </a:solidFill>
                <a:latin typeface="Arial"/>
                <a:cs typeface="Arial"/>
              </a:rPr>
              <a:t>Sub-arctic</a:t>
            </a:r>
            <a:r>
              <a:rPr sz="1300" spc="65" dirty="0">
                <a:solidFill>
                  <a:srgbClr val="415568"/>
                </a:solidFill>
                <a:latin typeface="Arial"/>
                <a:cs typeface="Arial"/>
              </a:rPr>
              <a:t> </a:t>
            </a:r>
            <a:r>
              <a:rPr sz="1300" dirty="0">
                <a:solidFill>
                  <a:srgbClr val="415568"/>
                </a:solidFill>
                <a:latin typeface="Arial"/>
                <a:cs typeface="Arial"/>
              </a:rPr>
              <a:t>to</a:t>
            </a:r>
            <a:r>
              <a:rPr sz="1300" spc="70" dirty="0">
                <a:solidFill>
                  <a:srgbClr val="415568"/>
                </a:solidFill>
                <a:latin typeface="Arial"/>
                <a:cs typeface="Arial"/>
              </a:rPr>
              <a:t> </a:t>
            </a:r>
            <a:r>
              <a:rPr sz="1300" dirty="0">
                <a:solidFill>
                  <a:srgbClr val="415568"/>
                </a:solidFill>
                <a:latin typeface="Arial"/>
                <a:cs typeface="Arial"/>
              </a:rPr>
              <a:t>humid</a:t>
            </a:r>
            <a:r>
              <a:rPr sz="1300" spc="65" dirty="0">
                <a:solidFill>
                  <a:srgbClr val="415568"/>
                </a:solidFill>
                <a:latin typeface="Arial"/>
                <a:cs typeface="Arial"/>
              </a:rPr>
              <a:t> </a:t>
            </a:r>
            <a:r>
              <a:rPr sz="1300" spc="-10" dirty="0">
                <a:solidFill>
                  <a:srgbClr val="415568"/>
                </a:solidFill>
                <a:latin typeface="Arial"/>
                <a:cs typeface="Arial"/>
              </a:rPr>
              <a:t>tropics</a:t>
            </a:r>
            <a:endParaRPr sz="1300" dirty="0">
              <a:solidFill>
                <a:srgbClr val="415568"/>
              </a:solidFill>
              <a:latin typeface="Arial"/>
              <a:cs typeface="Arial"/>
            </a:endParaRPr>
          </a:p>
          <a:p>
            <a:pPr marL="329565" marR="245745" indent="-22225" algn="l">
              <a:lnSpc>
                <a:spcPts val="1400"/>
              </a:lnSpc>
              <a:spcBef>
                <a:spcPts val="1060"/>
              </a:spcBef>
            </a:pPr>
            <a:r>
              <a:rPr sz="1300" dirty="0">
                <a:solidFill>
                  <a:srgbClr val="415568"/>
                </a:solidFill>
                <a:latin typeface="Arial"/>
                <a:cs typeface="Arial"/>
              </a:rPr>
              <a:t>Found</a:t>
            </a:r>
            <a:r>
              <a:rPr sz="1300" spc="60" dirty="0">
                <a:solidFill>
                  <a:srgbClr val="415568"/>
                </a:solidFill>
                <a:latin typeface="Arial"/>
                <a:cs typeface="Arial"/>
              </a:rPr>
              <a:t> </a:t>
            </a:r>
            <a:r>
              <a:rPr sz="1300" dirty="0">
                <a:solidFill>
                  <a:srgbClr val="415568"/>
                </a:solidFill>
                <a:latin typeface="Arial"/>
                <a:cs typeface="Arial"/>
              </a:rPr>
              <a:t>in</a:t>
            </a:r>
            <a:r>
              <a:rPr sz="1300" spc="60" dirty="0">
                <a:solidFill>
                  <a:srgbClr val="415568"/>
                </a:solidFill>
                <a:latin typeface="Arial"/>
                <a:cs typeface="Arial"/>
              </a:rPr>
              <a:t> </a:t>
            </a:r>
            <a:r>
              <a:rPr sz="1300" dirty="0">
                <a:solidFill>
                  <a:srgbClr val="415568"/>
                </a:solidFill>
                <a:latin typeface="Arial"/>
                <a:cs typeface="Arial"/>
              </a:rPr>
              <a:t>numerous</a:t>
            </a:r>
            <a:r>
              <a:rPr sz="1300" spc="60" dirty="0">
                <a:solidFill>
                  <a:srgbClr val="415568"/>
                </a:solidFill>
                <a:latin typeface="Arial"/>
                <a:cs typeface="Arial"/>
              </a:rPr>
              <a:t> </a:t>
            </a:r>
            <a:r>
              <a:rPr sz="1300" spc="-10" dirty="0">
                <a:solidFill>
                  <a:srgbClr val="415568"/>
                </a:solidFill>
                <a:latin typeface="Arial"/>
                <a:cs typeface="Arial"/>
              </a:rPr>
              <a:t>soils </a:t>
            </a:r>
            <a:r>
              <a:rPr sz="1300" dirty="0">
                <a:solidFill>
                  <a:srgbClr val="415568"/>
                </a:solidFill>
                <a:latin typeface="Arial"/>
                <a:cs typeface="Arial"/>
              </a:rPr>
              <a:t>(agricultural,</a:t>
            </a:r>
            <a:r>
              <a:rPr sz="1300" spc="110" dirty="0">
                <a:solidFill>
                  <a:srgbClr val="415568"/>
                </a:solidFill>
                <a:latin typeface="Arial"/>
                <a:cs typeface="Arial"/>
              </a:rPr>
              <a:t> </a:t>
            </a:r>
            <a:r>
              <a:rPr sz="1300" dirty="0">
                <a:solidFill>
                  <a:srgbClr val="415568"/>
                </a:solidFill>
                <a:latin typeface="Arial"/>
                <a:cs typeface="Arial"/>
              </a:rPr>
              <a:t>forest,</a:t>
            </a:r>
            <a:r>
              <a:rPr sz="1300" spc="114" dirty="0">
                <a:solidFill>
                  <a:srgbClr val="415568"/>
                </a:solidFill>
                <a:latin typeface="Arial"/>
                <a:cs typeface="Arial"/>
              </a:rPr>
              <a:t> </a:t>
            </a:r>
            <a:r>
              <a:rPr sz="1300" spc="-10" dirty="0">
                <a:solidFill>
                  <a:srgbClr val="415568"/>
                </a:solidFill>
                <a:latin typeface="Arial"/>
                <a:cs typeface="Arial"/>
              </a:rPr>
              <a:t>natural…)</a:t>
            </a:r>
            <a:endParaRPr sz="1300" dirty="0">
              <a:solidFill>
                <a:srgbClr val="415568"/>
              </a:solidFill>
              <a:latin typeface="Arial"/>
              <a:cs typeface="Arial"/>
            </a:endParaRPr>
          </a:p>
          <a:p>
            <a:pPr marL="330200" marR="5080" indent="-31115" algn="l">
              <a:lnSpc>
                <a:spcPts val="1400"/>
              </a:lnSpc>
              <a:spcBef>
                <a:spcPts val="1040"/>
              </a:spcBef>
            </a:pPr>
            <a:r>
              <a:rPr sz="1300" dirty="0">
                <a:solidFill>
                  <a:srgbClr val="415568"/>
                </a:solidFill>
                <a:latin typeface="Arial"/>
                <a:cs typeface="Arial"/>
              </a:rPr>
              <a:t>Associates</a:t>
            </a:r>
            <a:r>
              <a:rPr sz="1300" spc="65" dirty="0">
                <a:solidFill>
                  <a:srgbClr val="415568"/>
                </a:solidFill>
                <a:latin typeface="Arial"/>
                <a:cs typeface="Arial"/>
              </a:rPr>
              <a:t> </a:t>
            </a:r>
            <a:r>
              <a:rPr sz="1300" dirty="0">
                <a:solidFill>
                  <a:srgbClr val="415568"/>
                </a:solidFill>
                <a:latin typeface="Arial"/>
                <a:cs typeface="Arial"/>
              </a:rPr>
              <a:t>with</a:t>
            </a:r>
            <a:r>
              <a:rPr sz="1300" spc="65" dirty="0">
                <a:solidFill>
                  <a:srgbClr val="415568"/>
                </a:solidFill>
                <a:latin typeface="Arial"/>
                <a:cs typeface="Arial"/>
              </a:rPr>
              <a:t> </a:t>
            </a:r>
            <a:r>
              <a:rPr sz="1300" dirty="0">
                <a:solidFill>
                  <a:srgbClr val="415568"/>
                </a:solidFill>
                <a:latin typeface="Arial"/>
                <a:cs typeface="Arial"/>
              </a:rPr>
              <a:t>an</a:t>
            </a:r>
            <a:r>
              <a:rPr sz="1300" spc="65" dirty="0">
                <a:solidFill>
                  <a:srgbClr val="415568"/>
                </a:solidFill>
                <a:latin typeface="Arial"/>
                <a:cs typeface="Arial"/>
              </a:rPr>
              <a:t> </a:t>
            </a:r>
            <a:r>
              <a:rPr sz="1300" spc="-10" dirty="0">
                <a:solidFill>
                  <a:srgbClr val="415568"/>
                </a:solidFill>
                <a:latin typeface="Arial"/>
                <a:cs typeface="Arial"/>
              </a:rPr>
              <a:t>extraordinarily </a:t>
            </a:r>
            <a:r>
              <a:rPr sz="1300" dirty="0">
                <a:solidFill>
                  <a:srgbClr val="415568"/>
                </a:solidFill>
                <a:latin typeface="Arial"/>
                <a:cs typeface="Arial"/>
              </a:rPr>
              <a:t>wide</a:t>
            </a:r>
            <a:r>
              <a:rPr sz="1300" spc="35" dirty="0">
                <a:solidFill>
                  <a:srgbClr val="415568"/>
                </a:solidFill>
                <a:latin typeface="Arial"/>
                <a:cs typeface="Arial"/>
              </a:rPr>
              <a:t> </a:t>
            </a:r>
            <a:r>
              <a:rPr sz="1300" dirty="0">
                <a:solidFill>
                  <a:srgbClr val="415568"/>
                </a:solidFill>
                <a:latin typeface="Arial"/>
                <a:cs typeface="Arial"/>
              </a:rPr>
              <a:t>array</a:t>
            </a:r>
            <a:r>
              <a:rPr sz="1300" spc="40" dirty="0">
                <a:solidFill>
                  <a:srgbClr val="415568"/>
                </a:solidFill>
                <a:latin typeface="Arial"/>
                <a:cs typeface="Arial"/>
              </a:rPr>
              <a:t> </a:t>
            </a:r>
            <a:r>
              <a:rPr sz="1300" dirty="0">
                <a:solidFill>
                  <a:srgbClr val="415568"/>
                </a:solidFill>
                <a:latin typeface="Arial"/>
                <a:cs typeface="Arial"/>
              </a:rPr>
              <a:t>of</a:t>
            </a:r>
            <a:r>
              <a:rPr sz="1300" spc="35" dirty="0">
                <a:solidFill>
                  <a:srgbClr val="415568"/>
                </a:solidFill>
                <a:latin typeface="Arial"/>
                <a:cs typeface="Arial"/>
              </a:rPr>
              <a:t> </a:t>
            </a:r>
            <a:r>
              <a:rPr sz="1300" dirty="0">
                <a:solidFill>
                  <a:srgbClr val="415568"/>
                </a:solidFill>
                <a:latin typeface="Arial"/>
                <a:cs typeface="Arial"/>
              </a:rPr>
              <a:t>plant</a:t>
            </a:r>
            <a:r>
              <a:rPr sz="1300" spc="40" dirty="0">
                <a:solidFill>
                  <a:srgbClr val="415568"/>
                </a:solidFill>
                <a:latin typeface="Arial"/>
                <a:cs typeface="Arial"/>
              </a:rPr>
              <a:t> </a:t>
            </a:r>
            <a:r>
              <a:rPr sz="1300" spc="-10" dirty="0">
                <a:solidFill>
                  <a:srgbClr val="415568"/>
                </a:solidFill>
                <a:latin typeface="Arial"/>
                <a:cs typeface="Arial"/>
              </a:rPr>
              <a:t>species</a:t>
            </a:r>
            <a:endParaRPr sz="1300" dirty="0">
              <a:solidFill>
                <a:srgbClr val="415568"/>
              </a:solidFill>
              <a:latin typeface="Arial"/>
              <a:cs typeface="Arial"/>
            </a:endParaRPr>
          </a:p>
        </p:txBody>
      </p:sp>
      <p:pic>
        <p:nvPicPr>
          <p:cNvPr id="55" name="object 8">
            <a:extLst>
              <a:ext uri="{FF2B5EF4-FFF2-40B4-BE49-F238E27FC236}">
                <a16:creationId xmlns:a16="http://schemas.microsoft.com/office/drawing/2014/main" id="{8BC24959-A823-535D-4B54-B4B21FA6F884}"/>
              </a:ext>
            </a:extLst>
          </p:cNvPr>
          <p:cNvPicPr/>
          <p:nvPr/>
        </p:nvPicPr>
        <p:blipFill>
          <a:blip r:embed="rId7" cstate="print"/>
          <a:stretch>
            <a:fillRect/>
          </a:stretch>
        </p:blipFill>
        <p:spPr>
          <a:xfrm>
            <a:off x="5945619" y="2151399"/>
            <a:ext cx="201142" cy="201142"/>
          </a:xfrm>
          <a:prstGeom prst="rect">
            <a:avLst/>
          </a:prstGeom>
        </p:spPr>
      </p:pic>
      <p:pic>
        <p:nvPicPr>
          <p:cNvPr id="56" name="object 9">
            <a:extLst>
              <a:ext uri="{FF2B5EF4-FFF2-40B4-BE49-F238E27FC236}">
                <a16:creationId xmlns:a16="http://schemas.microsoft.com/office/drawing/2014/main" id="{AB270DA7-3D79-3C4C-26F5-D56E72F35C33}"/>
              </a:ext>
            </a:extLst>
          </p:cNvPr>
          <p:cNvPicPr/>
          <p:nvPr/>
        </p:nvPicPr>
        <p:blipFill>
          <a:blip r:embed="rId7" cstate="print"/>
          <a:stretch>
            <a:fillRect/>
          </a:stretch>
        </p:blipFill>
        <p:spPr>
          <a:xfrm>
            <a:off x="5945619" y="2461291"/>
            <a:ext cx="201142" cy="201142"/>
          </a:xfrm>
          <a:prstGeom prst="rect">
            <a:avLst/>
          </a:prstGeom>
        </p:spPr>
      </p:pic>
      <p:pic>
        <p:nvPicPr>
          <p:cNvPr id="57" name="object 10">
            <a:extLst>
              <a:ext uri="{FF2B5EF4-FFF2-40B4-BE49-F238E27FC236}">
                <a16:creationId xmlns:a16="http://schemas.microsoft.com/office/drawing/2014/main" id="{97916E56-6F76-D711-738C-41FD46C42AE1}"/>
              </a:ext>
            </a:extLst>
          </p:cNvPr>
          <p:cNvPicPr/>
          <p:nvPr/>
        </p:nvPicPr>
        <p:blipFill>
          <a:blip r:embed="rId7" cstate="print"/>
          <a:stretch>
            <a:fillRect/>
          </a:stretch>
        </p:blipFill>
        <p:spPr>
          <a:xfrm>
            <a:off x="5945619" y="2771181"/>
            <a:ext cx="201142" cy="201142"/>
          </a:xfrm>
          <a:prstGeom prst="rect">
            <a:avLst/>
          </a:prstGeom>
        </p:spPr>
      </p:pic>
      <p:sp>
        <p:nvSpPr>
          <p:cNvPr id="58" name="object 11">
            <a:extLst>
              <a:ext uri="{FF2B5EF4-FFF2-40B4-BE49-F238E27FC236}">
                <a16:creationId xmlns:a16="http://schemas.microsoft.com/office/drawing/2014/main" id="{26DBF316-482F-43D9-DD83-EC40EA978930}"/>
              </a:ext>
            </a:extLst>
          </p:cNvPr>
          <p:cNvSpPr txBox="1"/>
          <p:nvPr/>
        </p:nvSpPr>
        <p:spPr>
          <a:xfrm>
            <a:off x="5933060" y="1824947"/>
            <a:ext cx="2740025" cy="1409425"/>
          </a:xfrm>
          <a:prstGeom prst="rect">
            <a:avLst/>
          </a:prstGeom>
        </p:spPr>
        <p:txBody>
          <a:bodyPr vert="horz" wrap="square" lIns="0" tIns="16510" rIns="0" bIns="0" rtlCol="0">
            <a:spAutoFit/>
          </a:bodyPr>
          <a:lstStyle/>
          <a:p>
            <a:pPr marL="12700" algn="l">
              <a:lnSpc>
                <a:spcPct val="100000"/>
              </a:lnSpc>
              <a:spcBef>
                <a:spcPts val="130"/>
              </a:spcBef>
            </a:pPr>
            <a:r>
              <a:rPr sz="1300" b="1" dirty="0">
                <a:solidFill>
                  <a:srgbClr val="3BA362"/>
                </a:solidFill>
                <a:latin typeface="Arial"/>
                <a:cs typeface="Arial"/>
              </a:rPr>
              <a:t>Selected</a:t>
            </a:r>
            <a:r>
              <a:rPr sz="1300" b="1" spc="-15" dirty="0">
                <a:solidFill>
                  <a:srgbClr val="3BA362"/>
                </a:solidFill>
                <a:latin typeface="Arial"/>
                <a:cs typeface="Arial"/>
              </a:rPr>
              <a:t> </a:t>
            </a:r>
            <a:r>
              <a:rPr sz="1300" b="1" dirty="0">
                <a:solidFill>
                  <a:srgbClr val="3BA362"/>
                </a:solidFill>
                <a:latin typeface="Arial"/>
                <a:cs typeface="Arial"/>
              </a:rPr>
              <a:t>from</a:t>
            </a:r>
            <a:r>
              <a:rPr sz="1300" b="1" spc="-10" dirty="0">
                <a:solidFill>
                  <a:srgbClr val="3BA362"/>
                </a:solidFill>
                <a:latin typeface="Arial"/>
                <a:cs typeface="Arial"/>
              </a:rPr>
              <a:t> </a:t>
            </a:r>
            <a:r>
              <a:rPr sz="1300" b="1" dirty="0">
                <a:solidFill>
                  <a:srgbClr val="3BA362"/>
                </a:solidFill>
                <a:latin typeface="Arial"/>
                <a:cs typeface="Arial"/>
              </a:rPr>
              <a:t>1400</a:t>
            </a:r>
            <a:r>
              <a:rPr sz="1300" b="1" spc="-15" dirty="0">
                <a:solidFill>
                  <a:srgbClr val="3BA362"/>
                </a:solidFill>
                <a:latin typeface="Arial"/>
                <a:cs typeface="Arial"/>
              </a:rPr>
              <a:t> </a:t>
            </a:r>
            <a:r>
              <a:rPr sz="1300" b="1" dirty="0">
                <a:solidFill>
                  <a:srgbClr val="3BA362"/>
                </a:solidFill>
                <a:latin typeface="Arial"/>
                <a:cs typeface="Arial"/>
              </a:rPr>
              <a:t>fungal</a:t>
            </a:r>
            <a:r>
              <a:rPr sz="1300" b="1" spc="-10" dirty="0">
                <a:solidFill>
                  <a:srgbClr val="3BA362"/>
                </a:solidFill>
                <a:latin typeface="Arial"/>
                <a:cs typeface="Arial"/>
              </a:rPr>
              <a:t> isolates</a:t>
            </a:r>
            <a:endParaRPr sz="1300" dirty="0">
              <a:latin typeface="Arial"/>
              <a:cs typeface="Arial"/>
            </a:endParaRPr>
          </a:p>
          <a:p>
            <a:pPr marL="307975" marR="901700" algn="l">
              <a:lnSpc>
                <a:spcPct val="156400"/>
              </a:lnSpc>
              <a:spcBef>
                <a:spcPts val="400"/>
              </a:spcBef>
            </a:pPr>
            <a:r>
              <a:rPr sz="1300" dirty="0">
                <a:solidFill>
                  <a:srgbClr val="415568"/>
                </a:solidFill>
                <a:latin typeface="Arial"/>
                <a:cs typeface="Arial"/>
              </a:rPr>
              <a:t>Rapid</a:t>
            </a:r>
            <a:r>
              <a:rPr sz="1300" spc="290" dirty="0">
                <a:solidFill>
                  <a:srgbClr val="415568"/>
                </a:solidFill>
                <a:latin typeface="Arial"/>
                <a:cs typeface="Arial"/>
              </a:rPr>
              <a:t> </a:t>
            </a:r>
            <a:r>
              <a:rPr sz="1300" spc="-10" dirty="0">
                <a:solidFill>
                  <a:srgbClr val="415568"/>
                </a:solidFill>
                <a:latin typeface="Arial"/>
                <a:cs typeface="Arial"/>
              </a:rPr>
              <a:t>reproduction </a:t>
            </a:r>
            <a:r>
              <a:rPr sz="1300" dirty="0">
                <a:solidFill>
                  <a:srgbClr val="415568"/>
                </a:solidFill>
                <a:latin typeface="Arial"/>
                <a:cs typeface="Arial"/>
              </a:rPr>
              <a:t>Stability</a:t>
            </a:r>
            <a:r>
              <a:rPr sz="1300" spc="265" dirty="0">
                <a:solidFill>
                  <a:srgbClr val="415568"/>
                </a:solidFill>
                <a:latin typeface="Arial"/>
                <a:cs typeface="Arial"/>
              </a:rPr>
              <a:t> </a:t>
            </a:r>
            <a:r>
              <a:rPr sz="1300" dirty="0">
                <a:solidFill>
                  <a:srgbClr val="415568"/>
                </a:solidFill>
                <a:latin typeface="Arial"/>
                <a:cs typeface="Arial"/>
              </a:rPr>
              <a:t>in</a:t>
            </a:r>
            <a:r>
              <a:rPr sz="1300" spc="265" dirty="0">
                <a:solidFill>
                  <a:srgbClr val="415568"/>
                </a:solidFill>
                <a:latin typeface="Arial"/>
                <a:cs typeface="Arial"/>
              </a:rPr>
              <a:t> </a:t>
            </a:r>
            <a:r>
              <a:rPr sz="1300" dirty="0">
                <a:solidFill>
                  <a:srgbClr val="415568"/>
                </a:solidFill>
                <a:latin typeface="Arial"/>
                <a:cs typeface="Arial"/>
              </a:rPr>
              <a:t>the</a:t>
            </a:r>
            <a:r>
              <a:rPr sz="1300" spc="265" dirty="0">
                <a:solidFill>
                  <a:srgbClr val="415568"/>
                </a:solidFill>
                <a:latin typeface="Arial"/>
                <a:cs typeface="Arial"/>
              </a:rPr>
              <a:t> </a:t>
            </a:r>
            <a:r>
              <a:rPr sz="1300" spc="-10" dirty="0">
                <a:solidFill>
                  <a:srgbClr val="415568"/>
                </a:solidFill>
                <a:latin typeface="Arial"/>
                <a:cs typeface="Arial"/>
              </a:rPr>
              <a:t>field </a:t>
            </a:r>
            <a:r>
              <a:rPr sz="1300" dirty="0">
                <a:solidFill>
                  <a:srgbClr val="415568"/>
                </a:solidFill>
                <a:latin typeface="Arial"/>
                <a:cs typeface="Arial"/>
              </a:rPr>
              <a:t>Spore</a:t>
            </a:r>
            <a:r>
              <a:rPr sz="1300" spc="275" dirty="0">
                <a:solidFill>
                  <a:srgbClr val="415568"/>
                </a:solidFill>
                <a:latin typeface="Arial"/>
                <a:cs typeface="Arial"/>
              </a:rPr>
              <a:t> </a:t>
            </a:r>
            <a:r>
              <a:rPr sz="1300" dirty="0">
                <a:solidFill>
                  <a:srgbClr val="415568"/>
                </a:solidFill>
                <a:latin typeface="Arial"/>
                <a:cs typeface="Arial"/>
              </a:rPr>
              <a:t>size</a:t>
            </a:r>
            <a:r>
              <a:rPr sz="1300" spc="275" dirty="0">
                <a:solidFill>
                  <a:srgbClr val="415568"/>
                </a:solidFill>
                <a:latin typeface="Arial"/>
                <a:cs typeface="Arial"/>
              </a:rPr>
              <a:t> </a:t>
            </a:r>
            <a:r>
              <a:rPr sz="1300" spc="-25" dirty="0">
                <a:solidFill>
                  <a:srgbClr val="415568"/>
                </a:solidFill>
                <a:latin typeface="Arial"/>
                <a:cs typeface="Arial"/>
              </a:rPr>
              <a:t>and</a:t>
            </a:r>
            <a:endParaRPr sz="1300" dirty="0">
              <a:solidFill>
                <a:srgbClr val="415568"/>
              </a:solidFill>
              <a:latin typeface="Arial"/>
              <a:cs typeface="Arial"/>
            </a:endParaRPr>
          </a:p>
          <a:p>
            <a:pPr marL="329565" algn="l">
              <a:lnSpc>
                <a:spcPts val="1400"/>
              </a:lnSpc>
            </a:pPr>
            <a:r>
              <a:rPr sz="1300" spc="-10" dirty="0">
                <a:solidFill>
                  <a:srgbClr val="415568"/>
                </a:solidFill>
                <a:latin typeface="Arial"/>
                <a:cs typeface="Arial"/>
              </a:rPr>
              <a:t>commercialization</a:t>
            </a:r>
            <a:endParaRPr sz="1300" dirty="0">
              <a:solidFill>
                <a:srgbClr val="415568"/>
              </a:solidFill>
              <a:latin typeface="Arial"/>
              <a:cs typeface="Arial"/>
            </a:endParaRPr>
          </a:p>
        </p:txBody>
      </p:sp>
      <p:sp>
        <p:nvSpPr>
          <p:cNvPr id="59" name="object 12">
            <a:extLst>
              <a:ext uri="{FF2B5EF4-FFF2-40B4-BE49-F238E27FC236}">
                <a16:creationId xmlns:a16="http://schemas.microsoft.com/office/drawing/2014/main" id="{568766A6-987B-F222-5904-DD92F8022D88}"/>
              </a:ext>
            </a:extLst>
          </p:cNvPr>
          <p:cNvSpPr txBox="1"/>
          <p:nvPr/>
        </p:nvSpPr>
        <p:spPr>
          <a:xfrm>
            <a:off x="651027" y="1808790"/>
            <a:ext cx="1492885" cy="1137920"/>
          </a:xfrm>
          <a:prstGeom prst="rect">
            <a:avLst/>
          </a:prstGeom>
        </p:spPr>
        <p:txBody>
          <a:bodyPr vert="horz" wrap="square" lIns="0" tIns="7620" rIns="0" bIns="0" rtlCol="0">
            <a:spAutoFit/>
          </a:bodyPr>
          <a:lstStyle/>
          <a:p>
            <a:pPr marL="12700" marR="5080">
              <a:lnSpc>
                <a:spcPct val="101800"/>
              </a:lnSpc>
              <a:spcBef>
                <a:spcPts val="60"/>
              </a:spcBef>
            </a:pPr>
            <a:r>
              <a:rPr sz="1800" b="1" dirty="0">
                <a:solidFill>
                  <a:srgbClr val="3BA362"/>
                </a:solidFill>
                <a:latin typeface="Arial"/>
                <a:cs typeface="Arial"/>
              </a:rPr>
              <a:t>A</a:t>
            </a:r>
            <a:r>
              <a:rPr sz="1800" b="1" spc="-5" dirty="0">
                <a:solidFill>
                  <a:srgbClr val="3BA362"/>
                </a:solidFill>
                <a:latin typeface="Arial"/>
                <a:cs typeface="Arial"/>
              </a:rPr>
              <a:t> </a:t>
            </a:r>
            <a:r>
              <a:rPr sz="1800" b="1" dirty="0">
                <a:solidFill>
                  <a:srgbClr val="3BA362"/>
                </a:solidFill>
                <a:latin typeface="Arial"/>
                <a:cs typeface="Arial"/>
              </a:rPr>
              <a:t>unique</a:t>
            </a:r>
            <a:r>
              <a:rPr sz="1800" b="1" spc="80" dirty="0">
                <a:solidFill>
                  <a:srgbClr val="3BA362"/>
                </a:solidFill>
                <a:latin typeface="Arial"/>
                <a:cs typeface="Arial"/>
              </a:rPr>
              <a:t> </a:t>
            </a:r>
            <a:r>
              <a:rPr sz="1800" b="1" spc="-25" dirty="0">
                <a:solidFill>
                  <a:srgbClr val="3BA362"/>
                </a:solidFill>
                <a:latin typeface="Arial"/>
                <a:cs typeface="Arial"/>
              </a:rPr>
              <a:t>and </a:t>
            </a:r>
            <a:r>
              <a:rPr sz="1800" b="1" spc="-10" dirty="0">
                <a:solidFill>
                  <a:srgbClr val="3BA362"/>
                </a:solidFill>
                <a:latin typeface="Arial"/>
                <a:cs typeface="Arial"/>
              </a:rPr>
              <a:t>beneficial endophytic fungus</a:t>
            </a:r>
            <a:endParaRPr sz="1800" dirty="0">
              <a:latin typeface="Arial"/>
              <a:cs typeface="Arial"/>
            </a:endParaRPr>
          </a:p>
        </p:txBody>
      </p:sp>
      <p:pic>
        <p:nvPicPr>
          <p:cNvPr id="60" name="object 13">
            <a:extLst>
              <a:ext uri="{FF2B5EF4-FFF2-40B4-BE49-F238E27FC236}">
                <a16:creationId xmlns:a16="http://schemas.microsoft.com/office/drawing/2014/main" id="{F1EE5BE7-F91D-E701-7613-0C889E894C4B}"/>
              </a:ext>
            </a:extLst>
          </p:cNvPr>
          <p:cNvPicPr/>
          <p:nvPr/>
        </p:nvPicPr>
        <p:blipFill>
          <a:blip r:embed="rId8" cstate="print"/>
          <a:stretch>
            <a:fillRect/>
          </a:stretch>
        </p:blipFill>
        <p:spPr>
          <a:xfrm>
            <a:off x="9126500" y="2151636"/>
            <a:ext cx="201142" cy="201142"/>
          </a:xfrm>
          <a:prstGeom prst="rect">
            <a:avLst/>
          </a:prstGeom>
        </p:spPr>
      </p:pic>
      <p:pic>
        <p:nvPicPr>
          <p:cNvPr id="61" name="object 14">
            <a:extLst>
              <a:ext uri="{FF2B5EF4-FFF2-40B4-BE49-F238E27FC236}">
                <a16:creationId xmlns:a16="http://schemas.microsoft.com/office/drawing/2014/main" id="{70AC235B-4720-37FE-BED4-3DB0677A3AC0}"/>
              </a:ext>
            </a:extLst>
          </p:cNvPr>
          <p:cNvPicPr/>
          <p:nvPr/>
        </p:nvPicPr>
        <p:blipFill>
          <a:blip r:embed="rId8" cstate="print"/>
          <a:stretch>
            <a:fillRect/>
          </a:stretch>
        </p:blipFill>
        <p:spPr>
          <a:xfrm>
            <a:off x="9126500" y="2817128"/>
            <a:ext cx="201142" cy="201142"/>
          </a:xfrm>
          <a:prstGeom prst="rect">
            <a:avLst/>
          </a:prstGeom>
        </p:spPr>
      </p:pic>
      <p:sp>
        <p:nvSpPr>
          <p:cNvPr id="62" name="object 15">
            <a:extLst>
              <a:ext uri="{FF2B5EF4-FFF2-40B4-BE49-F238E27FC236}">
                <a16:creationId xmlns:a16="http://schemas.microsoft.com/office/drawing/2014/main" id="{4A62BEAD-26CF-00BB-4939-7491749E7929}"/>
              </a:ext>
            </a:extLst>
          </p:cNvPr>
          <p:cNvSpPr txBox="1"/>
          <p:nvPr/>
        </p:nvSpPr>
        <p:spPr>
          <a:xfrm>
            <a:off x="9113800" y="1824990"/>
            <a:ext cx="2411095" cy="1395730"/>
          </a:xfrm>
          <a:prstGeom prst="rect">
            <a:avLst/>
          </a:prstGeom>
        </p:spPr>
        <p:txBody>
          <a:bodyPr vert="horz" wrap="square" lIns="0" tIns="16510" rIns="0" bIns="0" rtlCol="0">
            <a:spAutoFit/>
          </a:bodyPr>
          <a:lstStyle/>
          <a:p>
            <a:pPr marL="12700" algn="l">
              <a:lnSpc>
                <a:spcPct val="100000"/>
              </a:lnSpc>
              <a:spcBef>
                <a:spcPts val="130"/>
              </a:spcBef>
            </a:pPr>
            <a:r>
              <a:rPr sz="1300" b="1" spc="-10" dirty="0">
                <a:solidFill>
                  <a:srgbClr val="3BA362"/>
                </a:solidFill>
                <a:latin typeface="Arial"/>
                <a:cs typeface="Arial"/>
              </a:rPr>
              <a:t>Characteristics</a:t>
            </a:r>
            <a:endParaRPr sz="1300" dirty="0">
              <a:latin typeface="Arial"/>
              <a:cs typeface="Arial"/>
            </a:endParaRPr>
          </a:p>
          <a:p>
            <a:pPr marL="329565" marR="5080" indent="-22225" algn="l">
              <a:lnSpc>
                <a:spcPts val="1400"/>
              </a:lnSpc>
              <a:spcBef>
                <a:spcPts val="1100"/>
              </a:spcBef>
            </a:pPr>
            <a:r>
              <a:rPr sz="1300" dirty="0">
                <a:solidFill>
                  <a:srgbClr val="415568"/>
                </a:solidFill>
                <a:latin typeface="Arial"/>
                <a:cs typeface="Arial"/>
              </a:rPr>
              <a:t>Remains</a:t>
            </a:r>
            <a:r>
              <a:rPr sz="1300" spc="75" dirty="0">
                <a:solidFill>
                  <a:srgbClr val="415568"/>
                </a:solidFill>
                <a:latin typeface="Arial"/>
                <a:cs typeface="Arial"/>
              </a:rPr>
              <a:t> </a:t>
            </a:r>
            <a:r>
              <a:rPr sz="1300" dirty="0">
                <a:solidFill>
                  <a:srgbClr val="415568"/>
                </a:solidFill>
                <a:latin typeface="Arial"/>
                <a:cs typeface="Arial"/>
              </a:rPr>
              <a:t>protected</a:t>
            </a:r>
            <a:r>
              <a:rPr sz="1300" spc="75" dirty="0">
                <a:solidFill>
                  <a:srgbClr val="415568"/>
                </a:solidFill>
                <a:latin typeface="Arial"/>
                <a:cs typeface="Arial"/>
              </a:rPr>
              <a:t> </a:t>
            </a:r>
            <a:r>
              <a:rPr sz="1300" spc="-10" dirty="0">
                <a:solidFill>
                  <a:srgbClr val="415568"/>
                </a:solidFill>
                <a:latin typeface="Arial"/>
                <a:cs typeface="Arial"/>
              </a:rPr>
              <a:t>while </a:t>
            </a:r>
            <a:r>
              <a:rPr sz="1300" dirty="0">
                <a:solidFill>
                  <a:srgbClr val="415568"/>
                </a:solidFill>
                <a:latin typeface="Arial"/>
                <a:cs typeface="Arial"/>
              </a:rPr>
              <a:t>inside</a:t>
            </a:r>
            <a:r>
              <a:rPr sz="1300" spc="50" dirty="0">
                <a:solidFill>
                  <a:srgbClr val="415568"/>
                </a:solidFill>
                <a:latin typeface="Arial"/>
                <a:cs typeface="Arial"/>
              </a:rPr>
              <a:t> </a:t>
            </a:r>
            <a:r>
              <a:rPr sz="1300" dirty="0">
                <a:solidFill>
                  <a:srgbClr val="415568"/>
                </a:solidFill>
                <a:latin typeface="Arial"/>
                <a:cs typeface="Arial"/>
              </a:rPr>
              <a:t>the</a:t>
            </a:r>
            <a:r>
              <a:rPr sz="1300" spc="55" dirty="0">
                <a:solidFill>
                  <a:srgbClr val="415568"/>
                </a:solidFill>
                <a:latin typeface="Arial"/>
                <a:cs typeface="Arial"/>
              </a:rPr>
              <a:t> </a:t>
            </a:r>
            <a:r>
              <a:rPr sz="1300" dirty="0">
                <a:solidFill>
                  <a:srgbClr val="415568"/>
                </a:solidFill>
                <a:latin typeface="Arial"/>
                <a:cs typeface="Arial"/>
              </a:rPr>
              <a:t>tissue</a:t>
            </a:r>
            <a:r>
              <a:rPr sz="1300" spc="55" dirty="0">
                <a:solidFill>
                  <a:srgbClr val="415568"/>
                </a:solidFill>
                <a:latin typeface="Arial"/>
                <a:cs typeface="Arial"/>
              </a:rPr>
              <a:t> </a:t>
            </a:r>
            <a:r>
              <a:rPr sz="1300" spc="-10" dirty="0">
                <a:solidFill>
                  <a:srgbClr val="415568"/>
                </a:solidFill>
                <a:latin typeface="Arial"/>
                <a:cs typeface="Arial"/>
              </a:rPr>
              <a:t>throughout </a:t>
            </a:r>
            <a:r>
              <a:rPr sz="1300" dirty="0">
                <a:solidFill>
                  <a:srgbClr val="415568"/>
                </a:solidFill>
                <a:latin typeface="Arial"/>
                <a:cs typeface="Arial"/>
              </a:rPr>
              <a:t>the</a:t>
            </a:r>
            <a:r>
              <a:rPr sz="1300" spc="50" dirty="0">
                <a:solidFill>
                  <a:srgbClr val="415568"/>
                </a:solidFill>
                <a:latin typeface="Arial"/>
                <a:cs typeface="Arial"/>
              </a:rPr>
              <a:t> </a:t>
            </a:r>
            <a:r>
              <a:rPr sz="1300" dirty="0">
                <a:solidFill>
                  <a:srgbClr val="415568"/>
                </a:solidFill>
                <a:latin typeface="Arial"/>
                <a:cs typeface="Arial"/>
              </a:rPr>
              <a:t>growing</a:t>
            </a:r>
            <a:r>
              <a:rPr sz="1300" spc="55" dirty="0">
                <a:solidFill>
                  <a:srgbClr val="415568"/>
                </a:solidFill>
                <a:latin typeface="Arial"/>
                <a:cs typeface="Arial"/>
              </a:rPr>
              <a:t> </a:t>
            </a:r>
            <a:r>
              <a:rPr sz="1300" spc="-10" dirty="0">
                <a:solidFill>
                  <a:srgbClr val="415568"/>
                </a:solidFill>
                <a:latin typeface="Arial"/>
                <a:cs typeface="Arial"/>
              </a:rPr>
              <a:t>season</a:t>
            </a:r>
            <a:endParaRPr sz="1300" dirty="0">
              <a:solidFill>
                <a:srgbClr val="415568"/>
              </a:solidFill>
              <a:latin typeface="Arial"/>
              <a:cs typeface="Arial"/>
            </a:endParaRPr>
          </a:p>
          <a:p>
            <a:pPr marL="329565" marR="644525" indent="-22225" algn="l">
              <a:lnSpc>
                <a:spcPts val="1400"/>
              </a:lnSpc>
              <a:spcBef>
                <a:spcPts val="1040"/>
              </a:spcBef>
            </a:pPr>
            <a:r>
              <a:rPr sz="1300" dirty="0">
                <a:solidFill>
                  <a:srgbClr val="415568"/>
                </a:solidFill>
                <a:latin typeface="Arial"/>
                <a:cs typeface="Arial"/>
              </a:rPr>
              <a:t>Remains</a:t>
            </a:r>
            <a:r>
              <a:rPr sz="1300" spc="75" dirty="0">
                <a:solidFill>
                  <a:srgbClr val="415568"/>
                </a:solidFill>
                <a:latin typeface="Arial"/>
                <a:cs typeface="Arial"/>
              </a:rPr>
              <a:t> </a:t>
            </a:r>
            <a:r>
              <a:rPr sz="1300" dirty="0">
                <a:solidFill>
                  <a:srgbClr val="415568"/>
                </a:solidFill>
                <a:latin typeface="Arial"/>
                <a:cs typeface="Arial"/>
              </a:rPr>
              <a:t>stable</a:t>
            </a:r>
            <a:r>
              <a:rPr sz="1300" spc="75" dirty="0">
                <a:solidFill>
                  <a:srgbClr val="415568"/>
                </a:solidFill>
                <a:latin typeface="Arial"/>
                <a:cs typeface="Arial"/>
              </a:rPr>
              <a:t> </a:t>
            </a:r>
            <a:r>
              <a:rPr sz="1300" spc="-25" dirty="0">
                <a:solidFill>
                  <a:srgbClr val="415568"/>
                </a:solidFill>
                <a:latin typeface="Arial"/>
                <a:cs typeface="Arial"/>
              </a:rPr>
              <a:t>in </a:t>
            </a:r>
            <a:r>
              <a:rPr sz="1300" dirty="0">
                <a:solidFill>
                  <a:srgbClr val="415568"/>
                </a:solidFill>
                <a:latin typeface="Arial"/>
                <a:cs typeface="Arial"/>
              </a:rPr>
              <a:t>temperate</a:t>
            </a:r>
            <a:r>
              <a:rPr sz="1300" spc="120" dirty="0">
                <a:solidFill>
                  <a:srgbClr val="415568"/>
                </a:solidFill>
                <a:latin typeface="Arial"/>
                <a:cs typeface="Arial"/>
              </a:rPr>
              <a:t> </a:t>
            </a:r>
            <a:r>
              <a:rPr sz="1300" spc="-10" dirty="0">
                <a:solidFill>
                  <a:srgbClr val="415568"/>
                </a:solidFill>
                <a:latin typeface="Arial"/>
                <a:cs typeface="Arial"/>
              </a:rPr>
              <a:t>climates</a:t>
            </a:r>
            <a:endParaRPr sz="1300" dirty="0">
              <a:solidFill>
                <a:srgbClr val="415568"/>
              </a:solidFill>
              <a:latin typeface="Arial"/>
              <a:cs typeface="Arial"/>
            </a:endParaRPr>
          </a:p>
        </p:txBody>
      </p:sp>
      <p:grpSp>
        <p:nvGrpSpPr>
          <p:cNvPr id="63" name="object 16">
            <a:extLst>
              <a:ext uri="{FF2B5EF4-FFF2-40B4-BE49-F238E27FC236}">
                <a16:creationId xmlns:a16="http://schemas.microsoft.com/office/drawing/2014/main" id="{3BB247F6-95B6-F4B9-FC1E-68D58F37DF85}"/>
              </a:ext>
            </a:extLst>
          </p:cNvPr>
          <p:cNvGrpSpPr/>
          <p:nvPr/>
        </p:nvGrpSpPr>
        <p:grpSpPr>
          <a:xfrm>
            <a:off x="447979" y="3886200"/>
            <a:ext cx="11296650" cy="2142394"/>
            <a:chOff x="447979" y="3661783"/>
            <a:chExt cx="11296650" cy="2112645"/>
          </a:xfrm>
        </p:grpSpPr>
        <p:pic>
          <p:nvPicPr>
            <p:cNvPr id="25600" name="object 17">
              <a:extLst>
                <a:ext uri="{FF2B5EF4-FFF2-40B4-BE49-F238E27FC236}">
                  <a16:creationId xmlns:a16="http://schemas.microsoft.com/office/drawing/2014/main" id="{75558FA7-5F88-D9AB-96EE-96AE977DA9B8}"/>
                </a:ext>
              </a:extLst>
            </p:cNvPr>
            <p:cNvPicPr/>
            <p:nvPr/>
          </p:nvPicPr>
          <p:blipFill>
            <a:blip r:embed="rId9" cstate="print"/>
            <a:stretch>
              <a:fillRect/>
            </a:stretch>
          </p:blipFill>
          <p:spPr>
            <a:xfrm>
              <a:off x="460692" y="3674491"/>
              <a:ext cx="11271059" cy="2087003"/>
            </a:xfrm>
            <a:prstGeom prst="rect">
              <a:avLst/>
            </a:prstGeom>
          </p:spPr>
        </p:pic>
        <p:sp>
          <p:nvSpPr>
            <p:cNvPr id="25601" name="object 18">
              <a:extLst>
                <a:ext uri="{FF2B5EF4-FFF2-40B4-BE49-F238E27FC236}">
                  <a16:creationId xmlns:a16="http://schemas.microsoft.com/office/drawing/2014/main" id="{838A9101-580B-1893-6B50-C16BB7AA033C}"/>
                </a:ext>
              </a:extLst>
            </p:cNvPr>
            <p:cNvSpPr/>
            <p:nvPr/>
          </p:nvSpPr>
          <p:spPr>
            <a:xfrm>
              <a:off x="454329" y="3668133"/>
              <a:ext cx="11283950" cy="2099945"/>
            </a:xfrm>
            <a:custGeom>
              <a:avLst/>
              <a:gdLst/>
              <a:ahLst/>
              <a:cxnLst/>
              <a:rect l="l" t="t" r="r" b="b"/>
              <a:pathLst>
                <a:path w="11283950" h="2099945">
                  <a:moveTo>
                    <a:pt x="11283772" y="1049858"/>
                  </a:moveTo>
                  <a:lnTo>
                    <a:pt x="11282689" y="1001874"/>
                  </a:lnTo>
                  <a:lnTo>
                    <a:pt x="11279473" y="954437"/>
                  </a:lnTo>
                  <a:lnTo>
                    <a:pt x="11274170" y="907593"/>
                  </a:lnTo>
                  <a:lnTo>
                    <a:pt x="11266826" y="861389"/>
                  </a:lnTo>
                  <a:lnTo>
                    <a:pt x="11257489" y="815871"/>
                  </a:lnTo>
                  <a:lnTo>
                    <a:pt x="11246205" y="771086"/>
                  </a:lnTo>
                  <a:lnTo>
                    <a:pt x="11233021" y="727081"/>
                  </a:lnTo>
                  <a:lnTo>
                    <a:pt x="11217983" y="683903"/>
                  </a:lnTo>
                  <a:lnTo>
                    <a:pt x="11201138" y="641598"/>
                  </a:lnTo>
                  <a:lnTo>
                    <a:pt x="11182533" y="600212"/>
                  </a:lnTo>
                  <a:lnTo>
                    <a:pt x="11162214" y="559793"/>
                  </a:lnTo>
                  <a:lnTo>
                    <a:pt x="11140229" y="520387"/>
                  </a:lnTo>
                  <a:lnTo>
                    <a:pt x="11116623" y="482041"/>
                  </a:lnTo>
                  <a:lnTo>
                    <a:pt x="11091444" y="444802"/>
                  </a:lnTo>
                  <a:lnTo>
                    <a:pt x="11064738" y="408716"/>
                  </a:lnTo>
                  <a:lnTo>
                    <a:pt x="11036552" y="373830"/>
                  </a:lnTo>
                  <a:lnTo>
                    <a:pt x="11006933" y="340190"/>
                  </a:lnTo>
                  <a:lnTo>
                    <a:pt x="10975927" y="307844"/>
                  </a:lnTo>
                  <a:lnTo>
                    <a:pt x="10943581" y="276838"/>
                  </a:lnTo>
                  <a:lnTo>
                    <a:pt x="10909941" y="247219"/>
                  </a:lnTo>
                  <a:lnTo>
                    <a:pt x="10875055" y="219033"/>
                  </a:lnTo>
                  <a:lnTo>
                    <a:pt x="10838969" y="192327"/>
                  </a:lnTo>
                  <a:lnTo>
                    <a:pt x="10801730" y="167148"/>
                  </a:lnTo>
                  <a:lnTo>
                    <a:pt x="10763384" y="143542"/>
                  </a:lnTo>
                  <a:lnTo>
                    <a:pt x="10723978" y="121557"/>
                  </a:lnTo>
                  <a:lnTo>
                    <a:pt x="10683559" y="101238"/>
                  </a:lnTo>
                  <a:lnTo>
                    <a:pt x="10642174" y="82633"/>
                  </a:lnTo>
                  <a:lnTo>
                    <a:pt x="10599868" y="65788"/>
                  </a:lnTo>
                  <a:lnTo>
                    <a:pt x="10556690" y="50750"/>
                  </a:lnTo>
                  <a:lnTo>
                    <a:pt x="10512685" y="37566"/>
                  </a:lnTo>
                  <a:lnTo>
                    <a:pt x="10467900" y="26282"/>
                  </a:lnTo>
                  <a:lnTo>
                    <a:pt x="10422382" y="16945"/>
                  </a:lnTo>
                  <a:lnTo>
                    <a:pt x="10376178" y="9601"/>
                  </a:lnTo>
                  <a:lnTo>
                    <a:pt x="10329334" y="4298"/>
                  </a:lnTo>
                  <a:lnTo>
                    <a:pt x="10281897" y="1082"/>
                  </a:lnTo>
                  <a:lnTo>
                    <a:pt x="10233914" y="0"/>
                  </a:lnTo>
                  <a:lnTo>
                    <a:pt x="1049858" y="0"/>
                  </a:lnTo>
                  <a:lnTo>
                    <a:pt x="1001874" y="1082"/>
                  </a:lnTo>
                  <a:lnTo>
                    <a:pt x="954437" y="4298"/>
                  </a:lnTo>
                  <a:lnTo>
                    <a:pt x="907593" y="9601"/>
                  </a:lnTo>
                  <a:lnTo>
                    <a:pt x="861389" y="16945"/>
                  </a:lnTo>
                  <a:lnTo>
                    <a:pt x="815871" y="26282"/>
                  </a:lnTo>
                  <a:lnTo>
                    <a:pt x="771086" y="37566"/>
                  </a:lnTo>
                  <a:lnTo>
                    <a:pt x="727081" y="50750"/>
                  </a:lnTo>
                  <a:lnTo>
                    <a:pt x="683903" y="65788"/>
                  </a:lnTo>
                  <a:lnTo>
                    <a:pt x="641598" y="82633"/>
                  </a:lnTo>
                  <a:lnTo>
                    <a:pt x="600212" y="101238"/>
                  </a:lnTo>
                  <a:lnTo>
                    <a:pt x="559793" y="121557"/>
                  </a:lnTo>
                  <a:lnTo>
                    <a:pt x="520387" y="143542"/>
                  </a:lnTo>
                  <a:lnTo>
                    <a:pt x="482041" y="167148"/>
                  </a:lnTo>
                  <a:lnTo>
                    <a:pt x="444802" y="192327"/>
                  </a:lnTo>
                  <a:lnTo>
                    <a:pt x="408716" y="219033"/>
                  </a:lnTo>
                  <a:lnTo>
                    <a:pt x="373830" y="247219"/>
                  </a:lnTo>
                  <a:lnTo>
                    <a:pt x="340190" y="276838"/>
                  </a:lnTo>
                  <a:lnTo>
                    <a:pt x="307844" y="307844"/>
                  </a:lnTo>
                  <a:lnTo>
                    <a:pt x="276838" y="340190"/>
                  </a:lnTo>
                  <a:lnTo>
                    <a:pt x="247219" y="373830"/>
                  </a:lnTo>
                  <a:lnTo>
                    <a:pt x="219033" y="408716"/>
                  </a:lnTo>
                  <a:lnTo>
                    <a:pt x="192327" y="444802"/>
                  </a:lnTo>
                  <a:lnTo>
                    <a:pt x="167148" y="482041"/>
                  </a:lnTo>
                  <a:lnTo>
                    <a:pt x="143542" y="520387"/>
                  </a:lnTo>
                  <a:lnTo>
                    <a:pt x="121557" y="559793"/>
                  </a:lnTo>
                  <a:lnTo>
                    <a:pt x="101238" y="600212"/>
                  </a:lnTo>
                  <a:lnTo>
                    <a:pt x="82633" y="641598"/>
                  </a:lnTo>
                  <a:lnTo>
                    <a:pt x="65788" y="683903"/>
                  </a:lnTo>
                  <a:lnTo>
                    <a:pt x="50750" y="727081"/>
                  </a:lnTo>
                  <a:lnTo>
                    <a:pt x="37566" y="771086"/>
                  </a:lnTo>
                  <a:lnTo>
                    <a:pt x="26282" y="815871"/>
                  </a:lnTo>
                  <a:lnTo>
                    <a:pt x="16945" y="861389"/>
                  </a:lnTo>
                  <a:lnTo>
                    <a:pt x="9601" y="907593"/>
                  </a:lnTo>
                  <a:lnTo>
                    <a:pt x="4298" y="954437"/>
                  </a:lnTo>
                  <a:lnTo>
                    <a:pt x="1082" y="1001874"/>
                  </a:lnTo>
                  <a:lnTo>
                    <a:pt x="0" y="1049858"/>
                  </a:lnTo>
                  <a:lnTo>
                    <a:pt x="1082" y="1097841"/>
                  </a:lnTo>
                  <a:lnTo>
                    <a:pt x="4298" y="1145278"/>
                  </a:lnTo>
                  <a:lnTo>
                    <a:pt x="9601" y="1192122"/>
                  </a:lnTo>
                  <a:lnTo>
                    <a:pt x="16945" y="1238326"/>
                  </a:lnTo>
                  <a:lnTo>
                    <a:pt x="26282" y="1283843"/>
                  </a:lnTo>
                  <a:lnTo>
                    <a:pt x="37566" y="1328628"/>
                  </a:lnTo>
                  <a:lnTo>
                    <a:pt x="50750" y="1372633"/>
                  </a:lnTo>
                  <a:lnTo>
                    <a:pt x="65788" y="1415811"/>
                  </a:lnTo>
                  <a:lnTo>
                    <a:pt x="82633" y="1458116"/>
                  </a:lnTo>
                  <a:lnTo>
                    <a:pt x="101238" y="1499501"/>
                  </a:lnTo>
                  <a:lnTo>
                    <a:pt x="121557" y="1539920"/>
                  </a:lnTo>
                  <a:lnTo>
                    <a:pt x="143542" y="1579325"/>
                  </a:lnTo>
                  <a:lnTo>
                    <a:pt x="167148" y="1617670"/>
                  </a:lnTo>
                  <a:lnTo>
                    <a:pt x="192327" y="1654909"/>
                  </a:lnTo>
                  <a:lnTo>
                    <a:pt x="219033" y="1690995"/>
                  </a:lnTo>
                  <a:lnTo>
                    <a:pt x="247219" y="1725880"/>
                  </a:lnTo>
                  <a:lnTo>
                    <a:pt x="276838" y="1759519"/>
                  </a:lnTo>
                  <a:lnTo>
                    <a:pt x="307844" y="1791865"/>
                  </a:lnTo>
                  <a:lnTo>
                    <a:pt x="340190" y="1822870"/>
                  </a:lnTo>
                  <a:lnTo>
                    <a:pt x="373830" y="1852489"/>
                  </a:lnTo>
                  <a:lnTo>
                    <a:pt x="408716" y="1880675"/>
                  </a:lnTo>
                  <a:lnTo>
                    <a:pt x="444802" y="1907380"/>
                  </a:lnTo>
                  <a:lnTo>
                    <a:pt x="482041" y="1932558"/>
                  </a:lnTo>
                  <a:lnTo>
                    <a:pt x="520387" y="1956164"/>
                  </a:lnTo>
                  <a:lnTo>
                    <a:pt x="559793" y="1978149"/>
                  </a:lnTo>
                  <a:lnTo>
                    <a:pt x="600212" y="1998467"/>
                  </a:lnTo>
                  <a:lnTo>
                    <a:pt x="641598" y="2017071"/>
                  </a:lnTo>
                  <a:lnTo>
                    <a:pt x="683903" y="2033916"/>
                  </a:lnTo>
                  <a:lnTo>
                    <a:pt x="727081" y="2048954"/>
                  </a:lnTo>
                  <a:lnTo>
                    <a:pt x="771086" y="2062138"/>
                  </a:lnTo>
                  <a:lnTo>
                    <a:pt x="815871" y="2073422"/>
                  </a:lnTo>
                  <a:lnTo>
                    <a:pt x="861389" y="2082758"/>
                  </a:lnTo>
                  <a:lnTo>
                    <a:pt x="907593" y="2090102"/>
                  </a:lnTo>
                  <a:lnTo>
                    <a:pt x="954437" y="2095405"/>
                  </a:lnTo>
                  <a:lnTo>
                    <a:pt x="1001874" y="2098621"/>
                  </a:lnTo>
                  <a:lnTo>
                    <a:pt x="1049858" y="2099703"/>
                  </a:lnTo>
                  <a:lnTo>
                    <a:pt x="10233914" y="2099703"/>
                  </a:lnTo>
                  <a:lnTo>
                    <a:pt x="10281897" y="2098621"/>
                  </a:lnTo>
                  <a:lnTo>
                    <a:pt x="10329334" y="2095405"/>
                  </a:lnTo>
                  <a:lnTo>
                    <a:pt x="10376178" y="2090102"/>
                  </a:lnTo>
                  <a:lnTo>
                    <a:pt x="10422382" y="2082758"/>
                  </a:lnTo>
                  <a:lnTo>
                    <a:pt x="10467900" y="2073422"/>
                  </a:lnTo>
                  <a:lnTo>
                    <a:pt x="10512685" y="2062138"/>
                  </a:lnTo>
                  <a:lnTo>
                    <a:pt x="10556690" y="2048954"/>
                  </a:lnTo>
                  <a:lnTo>
                    <a:pt x="10599868" y="2033916"/>
                  </a:lnTo>
                  <a:lnTo>
                    <a:pt x="10642174" y="2017071"/>
                  </a:lnTo>
                  <a:lnTo>
                    <a:pt x="10683559" y="1998467"/>
                  </a:lnTo>
                  <a:lnTo>
                    <a:pt x="10723978" y="1978149"/>
                  </a:lnTo>
                  <a:lnTo>
                    <a:pt x="10763384" y="1956164"/>
                  </a:lnTo>
                  <a:lnTo>
                    <a:pt x="10801730" y="1932558"/>
                  </a:lnTo>
                  <a:lnTo>
                    <a:pt x="10838969" y="1907380"/>
                  </a:lnTo>
                  <a:lnTo>
                    <a:pt x="10875055" y="1880675"/>
                  </a:lnTo>
                  <a:lnTo>
                    <a:pt x="10909941" y="1852489"/>
                  </a:lnTo>
                  <a:lnTo>
                    <a:pt x="10943581" y="1822870"/>
                  </a:lnTo>
                  <a:lnTo>
                    <a:pt x="10975927" y="1791865"/>
                  </a:lnTo>
                  <a:lnTo>
                    <a:pt x="11006933" y="1759519"/>
                  </a:lnTo>
                  <a:lnTo>
                    <a:pt x="11036552" y="1725880"/>
                  </a:lnTo>
                  <a:lnTo>
                    <a:pt x="11064738" y="1690995"/>
                  </a:lnTo>
                  <a:lnTo>
                    <a:pt x="11091444" y="1654909"/>
                  </a:lnTo>
                  <a:lnTo>
                    <a:pt x="11116623" y="1617670"/>
                  </a:lnTo>
                  <a:lnTo>
                    <a:pt x="11140229" y="1579325"/>
                  </a:lnTo>
                  <a:lnTo>
                    <a:pt x="11162214" y="1539920"/>
                  </a:lnTo>
                  <a:lnTo>
                    <a:pt x="11182533" y="1499501"/>
                  </a:lnTo>
                  <a:lnTo>
                    <a:pt x="11201138" y="1458116"/>
                  </a:lnTo>
                  <a:lnTo>
                    <a:pt x="11217983" y="1415811"/>
                  </a:lnTo>
                  <a:lnTo>
                    <a:pt x="11233021" y="1372633"/>
                  </a:lnTo>
                  <a:lnTo>
                    <a:pt x="11246205" y="1328628"/>
                  </a:lnTo>
                  <a:lnTo>
                    <a:pt x="11257489" y="1283843"/>
                  </a:lnTo>
                  <a:lnTo>
                    <a:pt x="11266826" y="1238326"/>
                  </a:lnTo>
                  <a:lnTo>
                    <a:pt x="11274170" y="1192122"/>
                  </a:lnTo>
                  <a:lnTo>
                    <a:pt x="11279473" y="1145278"/>
                  </a:lnTo>
                  <a:lnTo>
                    <a:pt x="11282689" y="1097841"/>
                  </a:lnTo>
                  <a:lnTo>
                    <a:pt x="11283772" y="1049858"/>
                  </a:lnTo>
                  <a:close/>
                </a:path>
              </a:pathLst>
            </a:custGeom>
            <a:ln w="12700">
              <a:solidFill>
                <a:srgbClr val="3BA362"/>
              </a:solidFill>
            </a:ln>
          </p:spPr>
          <p:txBody>
            <a:bodyPr wrap="square" lIns="0" tIns="0" rIns="0" bIns="0" rtlCol="0"/>
            <a:lstStyle/>
            <a:p>
              <a:endParaRPr dirty="0"/>
            </a:p>
          </p:txBody>
        </p:sp>
      </p:grpSp>
      <p:sp>
        <p:nvSpPr>
          <p:cNvPr id="25603" name="object 19">
            <a:extLst>
              <a:ext uri="{FF2B5EF4-FFF2-40B4-BE49-F238E27FC236}">
                <a16:creationId xmlns:a16="http://schemas.microsoft.com/office/drawing/2014/main" id="{824D7DED-CAF7-D669-2B03-63EE8B30B4B9}"/>
              </a:ext>
            </a:extLst>
          </p:cNvPr>
          <p:cNvSpPr txBox="1"/>
          <p:nvPr/>
        </p:nvSpPr>
        <p:spPr>
          <a:xfrm>
            <a:off x="1295400" y="4187326"/>
            <a:ext cx="346138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415568"/>
                </a:solidFill>
                <a:latin typeface="Arial"/>
                <a:cs typeface="Arial"/>
              </a:rPr>
              <a:t>Useful</a:t>
            </a:r>
            <a:r>
              <a:rPr sz="1800" b="1" spc="80" dirty="0">
                <a:solidFill>
                  <a:srgbClr val="415568"/>
                </a:solidFill>
                <a:latin typeface="Arial"/>
                <a:cs typeface="Arial"/>
              </a:rPr>
              <a:t> </a:t>
            </a:r>
            <a:r>
              <a:rPr sz="1800" b="1" dirty="0">
                <a:solidFill>
                  <a:srgbClr val="415568"/>
                </a:solidFill>
                <a:latin typeface="Arial"/>
                <a:cs typeface="Arial"/>
              </a:rPr>
              <a:t>tool</a:t>
            </a:r>
            <a:r>
              <a:rPr sz="1800" b="1" spc="85" dirty="0">
                <a:solidFill>
                  <a:srgbClr val="415568"/>
                </a:solidFill>
                <a:latin typeface="Arial"/>
                <a:cs typeface="Arial"/>
              </a:rPr>
              <a:t> </a:t>
            </a:r>
            <a:r>
              <a:rPr sz="1800" b="1" dirty="0">
                <a:solidFill>
                  <a:srgbClr val="415568"/>
                </a:solidFill>
                <a:latin typeface="Arial"/>
                <a:cs typeface="Arial"/>
              </a:rPr>
              <a:t>for</a:t>
            </a:r>
            <a:r>
              <a:rPr sz="1800" b="1" spc="85" dirty="0">
                <a:solidFill>
                  <a:srgbClr val="415568"/>
                </a:solidFill>
                <a:latin typeface="Arial"/>
                <a:cs typeface="Arial"/>
              </a:rPr>
              <a:t> </a:t>
            </a:r>
            <a:r>
              <a:rPr sz="1800" b="1" dirty="0">
                <a:solidFill>
                  <a:srgbClr val="415568"/>
                </a:solidFill>
                <a:latin typeface="Arial"/>
                <a:cs typeface="Arial"/>
              </a:rPr>
              <a:t>crop</a:t>
            </a:r>
            <a:r>
              <a:rPr sz="1800" b="1" spc="85" dirty="0">
                <a:solidFill>
                  <a:srgbClr val="415568"/>
                </a:solidFill>
                <a:latin typeface="Arial"/>
                <a:cs typeface="Arial"/>
              </a:rPr>
              <a:t> </a:t>
            </a:r>
            <a:r>
              <a:rPr sz="1800" b="1" spc="-10" dirty="0">
                <a:solidFill>
                  <a:srgbClr val="415568"/>
                </a:solidFill>
                <a:latin typeface="Arial"/>
                <a:cs typeface="Arial"/>
              </a:rPr>
              <a:t>production</a:t>
            </a:r>
            <a:endParaRPr sz="1800" dirty="0">
              <a:solidFill>
                <a:srgbClr val="415568"/>
              </a:solidFill>
              <a:latin typeface="Arial"/>
              <a:cs typeface="Arial"/>
            </a:endParaRPr>
          </a:p>
        </p:txBody>
      </p:sp>
      <p:sp>
        <p:nvSpPr>
          <p:cNvPr id="25610" name="object 26">
            <a:extLst>
              <a:ext uri="{FF2B5EF4-FFF2-40B4-BE49-F238E27FC236}">
                <a16:creationId xmlns:a16="http://schemas.microsoft.com/office/drawing/2014/main" id="{7CF1F09A-A43F-AE5B-D1D6-495870F19913}"/>
              </a:ext>
            </a:extLst>
          </p:cNvPr>
          <p:cNvSpPr txBox="1"/>
          <p:nvPr/>
        </p:nvSpPr>
        <p:spPr>
          <a:xfrm>
            <a:off x="1988055" y="4616622"/>
            <a:ext cx="1801495" cy="284245"/>
          </a:xfrm>
          <a:prstGeom prst="rect">
            <a:avLst/>
          </a:prstGeom>
        </p:spPr>
        <p:txBody>
          <a:bodyPr vert="horz" wrap="square" lIns="0" tIns="12065" rIns="0" bIns="0" rtlCol="0">
            <a:spAutoFit/>
          </a:bodyPr>
          <a:lstStyle/>
          <a:p>
            <a:pPr marL="12700" marR="474345">
              <a:lnSpc>
                <a:spcPct val="156400"/>
              </a:lnSpc>
              <a:spcBef>
                <a:spcPts val="95"/>
              </a:spcBef>
            </a:pPr>
            <a:r>
              <a:rPr lang="en-US" sz="1300" dirty="0">
                <a:solidFill>
                  <a:srgbClr val="415568"/>
                </a:solidFill>
                <a:latin typeface="Arial"/>
                <a:cs typeface="Arial"/>
              </a:rPr>
              <a:t>Mode of Action:</a:t>
            </a:r>
            <a:endParaRPr sz="1300" dirty="0">
              <a:solidFill>
                <a:srgbClr val="415568"/>
              </a:solidFill>
              <a:latin typeface="Arial"/>
              <a:cs typeface="Arial"/>
            </a:endParaRPr>
          </a:p>
        </p:txBody>
      </p:sp>
      <p:sp>
        <p:nvSpPr>
          <p:cNvPr id="25611" name="object 27">
            <a:extLst>
              <a:ext uri="{FF2B5EF4-FFF2-40B4-BE49-F238E27FC236}">
                <a16:creationId xmlns:a16="http://schemas.microsoft.com/office/drawing/2014/main" id="{99245810-9EA8-E259-D630-3A261A28B3C5}"/>
              </a:ext>
            </a:extLst>
          </p:cNvPr>
          <p:cNvSpPr txBox="1"/>
          <p:nvPr/>
        </p:nvSpPr>
        <p:spPr>
          <a:xfrm>
            <a:off x="4083464" y="4628562"/>
            <a:ext cx="2528616" cy="934038"/>
          </a:xfrm>
          <a:prstGeom prst="rect">
            <a:avLst/>
          </a:prstGeom>
        </p:spPr>
        <p:txBody>
          <a:bodyPr vert="horz" wrap="square" lIns="0" tIns="12065" rIns="0" bIns="0" rtlCol="0">
            <a:spAutoFit/>
          </a:bodyPr>
          <a:lstStyle/>
          <a:p>
            <a:pPr marL="12700" marR="5080">
              <a:lnSpc>
                <a:spcPct val="156400"/>
              </a:lnSpc>
              <a:spcBef>
                <a:spcPts val="95"/>
              </a:spcBef>
            </a:pPr>
            <a:r>
              <a:rPr sz="1300" dirty="0">
                <a:solidFill>
                  <a:srgbClr val="415568"/>
                </a:solidFill>
                <a:latin typeface="Arial"/>
                <a:cs typeface="Arial"/>
              </a:rPr>
              <a:t>Competitive</a:t>
            </a:r>
            <a:r>
              <a:rPr sz="1300" spc="90" dirty="0">
                <a:solidFill>
                  <a:srgbClr val="415568"/>
                </a:solidFill>
                <a:latin typeface="Arial"/>
                <a:cs typeface="Arial"/>
              </a:rPr>
              <a:t> </a:t>
            </a:r>
            <a:r>
              <a:rPr sz="1300" spc="-10" dirty="0">
                <a:solidFill>
                  <a:srgbClr val="415568"/>
                </a:solidFill>
                <a:latin typeface="Arial"/>
                <a:cs typeface="Arial"/>
              </a:rPr>
              <a:t>exclusion </a:t>
            </a:r>
            <a:endParaRPr lang="en-US" sz="1300" spc="-10" dirty="0">
              <a:solidFill>
                <a:srgbClr val="415568"/>
              </a:solidFill>
              <a:latin typeface="Arial"/>
              <a:cs typeface="Arial"/>
            </a:endParaRPr>
          </a:p>
          <a:p>
            <a:pPr marL="12700" marR="5080">
              <a:lnSpc>
                <a:spcPct val="156400"/>
              </a:lnSpc>
              <a:spcBef>
                <a:spcPts val="95"/>
              </a:spcBef>
            </a:pPr>
            <a:r>
              <a:rPr sz="1300" dirty="0">
                <a:solidFill>
                  <a:srgbClr val="415568"/>
                </a:solidFill>
                <a:latin typeface="Arial"/>
                <a:cs typeface="Arial"/>
              </a:rPr>
              <a:t>Plant</a:t>
            </a:r>
            <a:r>
              <a:rPr sz="1300" spc="60" dirty="0">
                <a:solidFill>
                  <a:srgbClr val="415568"/>
                </a:solidFill>
                <a:latin typeface="Arial"/>
                <a:cs typeface="Arial"/>
              </a:rPr>
              <a:t> </a:t>
            </a:r>
            <a:r>
              <a:rPr sz="1300" dirty="0">
                <a:solidFill>
                  <a:srgbClr val="415568"/>
                </a:solidFill>
                <a:latin typeface="Arial"/>
                <a:cs typeface="Arial"/>
              </a:rPr>
              <a:t>growth</a:t>
            </a:r>
            <a:r>
              <a:rPr sz="1300" spc="60" dirty="0">
                <a:solidFill>
                  <a:srgbClr val="415568"/>
                </a:solidFill>
                <a:latin typeface="Arial"/>
                <a:cs typeface="Arial"/>
              </a:rPr>
              <a:t> </a:t>
            </a:r>
            <a:r>
              <a:rPr sz="1300" spc="-10" dirty="0">
                <a:solidFill>
                  <a:srgbClr val="415568"/>
                </a:solidFill>
                <a:latin typeface="Arial"/>
                <a:cs typeface="Arial"/>
              </a:rPr>
              <a:t>promotion</a:t>
            </a:r>
            <a:endParaRPr lang="en-US" sz="1300" spc="-10" dirty="0">
              <a:solidFill>
                <a:srgbClr val="415568"/>
              </a:solidFill>
              <a:latin typeface="Arial"/>
              <a:cs typeface="Arial"/>
            </a:endParaRPr>
          </a:p>
          <a:p>
            <a:pPr marL="12700" marR="5080">
              <a:lnSpc>
                <a:spcPct val="156400"/>
              </a:lnSpc>
              <a:spcBef>
                <a:spcPts val="95"/>
              </a:spcBef>
            </a:pPr>
            <a:r>
              <a:rPr lang="en-US" sz="1300" spc="-10" dirty="0">
                <a:solidFill>
                  <a:srgbClr val="415568"/>
                </a:solidFill>
                <a:latin typeface="Arial"/>
                <a:cs typeface="Arial"/>
              </a:rPr>
              <a:t>Mycoparasitism of pathogens</a:t>
            </a:r>
            <a:endParaRPr sz="1300" dirty="0">
              <a:solidFill>
                <a:srgbClr val="415568"/>
              </a:solidFill>
              <a:latin typeface="Arial"/>
              <a:cs typeface="Arial"/>
            </a:endParaRPr>
          </a:p>
        </p:txBody>
      </p:sp>
      <p:pic>
        <p:nvPicPr>
          <p:cNvPr id="2" name="object 21">
            <a:extLst>
              <a:ext uri="{FF2B5EF4-FFF2-40B4-BE49-F238E27FC236}">
                <a16:creationId xmlns:a16="http://schemas.microsoft.com/office/drawing/2014/main" id="{F6411CD4-FD44-5539-C1EF-18141A478073}"/>
              </a:ext>
            </a:extLst>
          </p:cNvPr>
          <p:cNvPicPr/>
          <p:nvPr/>
        </p:nvPicPr>
        <p:blipFill>
          <a:blip r:embed="rId10" cstate="print"/>
          <a:stretch>
            <a:fillRect/>
          </a:stretch>
        </p:blipFill>
        <p:spPr>
          <a:xfrm>
            <a:off x="3636760" y="4717490"/>
            <a:ext cx="201142" cy="201142"/>
          </a:xfrm>
          <a:prstGeom prst="rect">
            <a:avLst/>
          </a:prstGeom>
        </p:spPr>
      </p:pic>
      <p:pic>
        <p:nvPicPr>
          <p:cNvPr id="3" name="object 21">
            <a:extLst>
              <a:ext uri="{FF2B5EF4-FFF2-40B4-BE49-F238E27FC236}">
                <a16:creationId xmlns:a16="http://schemas.microsoft.com/office/drawing/2014/main" id="{272C3FFD-D729-F563-3614-2F3D47D6C7CA}"/>
              </a:ext>
            </a:extLst>
          </p:cNvPr>
          <p:cNvPicPr/>
          <p:nvPr/>
        </p:nvPicPr>
        <p:blipFill>
          <a:blip r:embed="rId10" cstate="print"/>
          <a:stretch>
            <a:fillRect/>
          </a:stretch>
        </p:blipFill>
        <p:spPr>
          <a:xfrm>
            <a:off x="3636760" y="5010856"/>
            <a:ext cx="201142" cy="201142"/>
          </a:xfrm>
          <a:prstGeom prst="rect">
            <a:avLst/>
          </a:prstGeom>
        </p:spPr>
      </p:pic>
      <p:pic>
        <p:nvPicPr>
          <p:cNvPr id="4" name="object 21">
            <a:extLst>
              <a:ext uri="{FF2B5EF4-FFF2-40B4-BE49-F238E27FC236}">
                <a16:creationId xmlns:a16="http://schemas.microsoft.com/office/drawing/2014/main" id="{46A4210E-5663-8A3D-DBF0-685BC237DE1A}"/>
              </a:ext>
            </a:extLst>
          </p:cNvPr>
          <p:cNvPicPr/>
          <p:nvPr/>
        </p:nvPicPr>
        <p:blipFill>
          <a:blip r:embed="rId10" cstate="print"/>
          <a:stretch>
            <a:fillRect/>
          </a:stretch>
        </p:blipFill>
        <p:spPr>
          <a:xfrm>
            <a:off x="3636760" y="5361458"/>
            <a:ext cx="201142" cy="201142"/>
          </a:xfrm>
          <a:prstGeom prst="rect">
            <a:avLst/>
          </a:prstGeom>
        </p:spPr>
      </p:pic>
    </p:spTree>
    <p:extLst>
      <p:ext uri="{BB962C8B-B14F-4D97-AF65-F5344CB8AC3E}">
        <p14:creationId xmlns:p14="http://schemas.microsoft.com/office/powerpoint/2010/main" val="156789504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bwMode="auto">
          <a:xfrm>
            <a:off x="304801" y="304800"/>
            <a:ext cx="11299238" cy="868363"/>
          </a:xfrm>
        </p:spPr>
        <p:txBody>
          <a:bodyPr wrap="square" numCol="1" anchorCtr="0" compatLnSpc="1">
            <a:prstTxWarp prst="textNoShape">
              <a:avLst/>
            </a:prstTxWarp>
            <a:noAutofit/>
          </a:bodyPr>
          <a:lstStyle/>
          <a:p>
            <a:pPr algn="ctr"/>
            <a:r>
              <a:rPr lang="en-US" altLang="en-US" spc="165" dirty="0">
                <a:solidFill>
                  <a:srgbClr val="0070C0"/>
                </a:solidFill>
                <a:ea typeface="+mn-ea"/>
              </a:rPr>
              <a:t>C</a:t>
            </a:r>
            <a:r>
              <a:rPr lang="en-US" altLang="en-US" spc="165" dirty="0">
                <a:solidFill>
                  <a:srgbClr val="0070C0"/>
                </a:solidFill>
                <a:latin typeface="Arial"/>
                <a:ea typeface="+mn-ea"/>
                <a:cs typeface="Arial"/>
              </a:rPr>
              <a:t>R-7: </a:t>
            </a:r>
            <a:r>
              <a:rPr lang="en-US" altLang="en-US" spc="165" dirty="0">
                <a:solidFill>
                  <a:srgbClr val="0070C0"/>
                </a:solidFill>
                <a:ea typeface="+mn-ea"/>
              </a:rPr>
              <a:t>Useful</a:t>
            </a:r>
            <a:r>
              <a:rPr lang="en-US" altLang="en-US" spc="165" dirty="0">
                <a:solidFill>
                  <a:srgbClr val="0070C0"/>
                </a:solidFill>
                <a:latin typeface="Arial"/>
                <a:ea typeface="+mn-ea"/>
                <a:cs typeface="Arial"/>
              </a:rPr>
              <a:t> Tool for Resistance Management</a:t>
            </a:r>
          </a:p>
        </p:txBody>
      </p:sp>
      <p:sp>
        <p:nvSpPr>
          <p:cNvPr id="24" name="object 3">
            <a:extLst>
              <a:ext uri="{FF2B5EF4-FFF2-40B4-BE49-F238E27FC236}">
                <a16:creationId xmlns:a16="http://schemas.microsoft.com/office/drawing/2014/main" id="{64B8CD53-8FB6-455E-890C-9D81B5B74B74}"/>
              </a:ext>
            </a:extLst>
          </p:cNvPr>
          <p:cNvSpPr/>
          <p:nvPr/>
        </p:nvSpPr>
        <p:spPr>
          <a:xfrm>
            <a:off x="443483" y="6235727"/>
            <a:ext cx="544075" cy="4127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object 2">
            <a:extLst>
              <a:ext uri="{FF2B5EF4-FFF2-40B4-BE49-F238E27FC236}">
                <a16:creationId xmlns:a16="http://schemas.microsoft.com/office/drawing/2014/main" id="{83EBB128-1C3C-465B-8AAC-14929582E0FC}"/>
              </a:ext>
            </a:extLst>
          </p:cNvPr>
          <p:cNvSpPr txBox="1"/>
          <p:nvPr/>
        </p:nvSpPr>
        <p:spPr>
          <a:xfrm>
            <a:off x="1217167" y="6311475"/>
            <a:ext cx="1373633" cy="318677"/>
          </a:xfrm>
          <a:prstGeom prst="rect">
            <a:avLst/>
          </a:prstGeom>
        </p:spPr>
        <p:txBody>
          <a:bodyPr vert="horz" wrap="square" lIns="0" tIns="9525" rIns="0" bIns="0" rtlCol="0">
            <a:spAutoFit/>
          </a:bodyPr>
          <a:lstStyle/>
          <a:p>
            <a:pPr marL="12700" marR="5080" lvl="0" indent="0" algn="l" defTabSz="914400" rtl="0" eaLnBrk="1" fontAlgn="auto" latinLnBrk="0" hangingPunct="1">
              <a:lnSpc>
                <a:spcPct val="103299"/>
              </a:lnSpc>
              <a:spcBef>
                <a:spcPts val="7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cs typeface="Montserrat-Light"/>
              </a:rPr>
              <a:t>Natural</a:t>
            </a:r>
            <a:r>
              <a:rPr kumimoji="0" sz="1000" b="0" i="0" u="none" strike="noStrike" kern="1200" cap="none" spc="-70" normalizeH="0" baseline="0" noProof="0" dirty="0">
                <a:ln>
                  <a:noFill/>
                </a:ln>
                <a:solidFill>
                  <a:srgbClr val="231F20"/>
                </a:solidFill>
                <a:effectLst/>
                <a:uLnTx/>
                <a:uFillTx/>
                <a:latin typeface="Montserrat-Light"/>
                <a:ea typeface="+mn-ea"/>
                <a:cs typeface="Montserrat-Light"/>
              </a:rPr>
              <a:t> </a:t>
            </a:r>
            <a:r>
              <a:rPr kumimoji="0" sz="1000" b="0" i="0" u="none" strike="noStrike" kern="1200" cap="none" spc="0" normalizeH="0" baseline="0" noProof="0" dirty="0">
                <a:ln>
                  <a:noFill/>
                </a:ln>
                <a:solidFill>
                  <a:srgbClr val="231F20"/>
                </a:solidFill>
                <a:effectLst/>
                <a:uLnTx/>
                <a:uFillTx/>
                <a:latin typeface="Montserrat-Light"/>
                <a:ea typeface="+mn-ea"/>
                <a:cs typeface="Montserrat-Light"/>
              </a:rPr>
              <a:t>Precision  Agriculture</a:t>
            </a:r>
            <a:endParaRPr kumimoji="0" sz="1000" b="0" i="0" u="none" strike="noStrike" kern="1200" cap="none" spc="0" normalizeH="0" baseline="0" noProof="0" dirty="0">
              <a:ln>
                <a:noFill/>
              </a:ln>
              <a:solidFill>
                <a:prstClr val="black"/>
              </a:solidFill>
              <a:effectLst/>
              <a:uLnTx/>
              <a:uFillTx/>
              <a:latin typeface="Montserrat-Light"/>
              <a:ea typeface="+mn-ea"/>
              <a:cs typeface="Montserrat-Light"/>
            </a:endParaRPr>
          </a:p>
        </p:txBody>
      </p:sp>
      <p:sp>
        <p:nvSpPr>
          <p:cNvPr id="46" name="object 11">
            <a:extLst>
              <a:ext uri="{FF2B5EF4-FFF2-40B4-BE49-F238E27FC236}">
                <a16:creationId xmlns:a16="http://schemas.microsoft.com/office/drawing/2014/main" id="{364BB4FF-82F8-4168-A83B-8B4EF0F95A2D}"/>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sz="1250" b="1" i="0" u="none" strike="noStrike" kern="1200" cap="none" spc="-5" normalizeH="0" baseline="0" noProof="0" dirty="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26</a:t>
            </a:fld>
            <a:endParaRPr kumimoji="0" sz="1250" b="1" i="0" u="none" strike="noStrike" kern="1200" cap="none" spc="-5" normalizeH="0" baseline="0" noProof="0" dirty="0">
              <a:ln>
                <a:noFill/>
              </a:ln>
              <a:solidFill>
                <a:srgbClr val="8DC63F"/>
              </a:solidFill>
              <a:effectLst/>
              <a:uLnTx/>
              <a:uFillTx/>
              <a:latin typeface="Arial"/>
              <a:ea typeface="+mn-ea"/>
              <a:cs typeface="Arial"/>
            </a:endParaRPr>
          </a:p>
        </p:txBody>
      </p:sp>
      <p:sp>
        <p:nvSpPr>
          <p:cNvPr id="4" name="object 4">
            <a:extLst>
              <a:ext uri="{FF2B5EF4-FFF2-40B4-BE49-F238E27FC236}">
                <a16:creationId xmlns:a16="http://schemas.microsoft.com/office/drawing/2014/main" id="{C0B36707-C907-654E-3C95-73C62B8C1784}"/>
              </a:ext>
            </a:extLst>
          </p:cNvPr>
          <p:cNvSpPr/>
          <p:nvPr/>
        </p:nvSpPr>
        <p:spPr>
          <a:xfrm>
            <a:off x="457200" y="2590800"/>
            <a:ext cx="4942840" cy="0"/>
          </a:xfrm>
          <a:custGeom>
            <a:avLst/>
            <a:gdLst/>
            <a:ahLst/>
            <a:cxnLst/>
            <a:rect l="l" t="t" r="r" b="b"/>
            <a:pathLst>
              <a:path w="4942840">
                <a:moveTo>
                  <a:pt x="0" y="0"/>
                </a:moveTo>
                <a:lnTo>
                  <a:pt x="4942332" y="0"/>
                </a:lnTo>
              </a:path>
            </a:pathLst>
          </a:custGeom>
          <a:ln w="9525">
            <a:solidFill>
              <a:srgbClr val="415568"/>
            </a:solidFill>
          </a:ln>
        </p:spPr>
        <p:txBody>
          <a:bodyPr wrap="square" lIns="0" tIns="0" rIns="0" bIns="0" rtlCol="0"/>
          <a:lstStyle/>
          <a:p>
            <a:endParaRPr dirty="0"/>
          </a:p>
        </p:txBody>
      </p:sp>
      <p:sp>
        <p:nvSpPr>
          <p:cNvPr id="7" name="object 5">
            <a:extLst>
              <a:ext uri="{FF2B5EF4-FFF2-40B4-BE49-F238E27FC236}">
                <a16:creationId xmlns:a16="http://schemas.microsoft.com/office/drawing/2014/main" id="{61F549BB-FAE5-405B-4618-F8AAECD4BE39}"/>
              </a:ext>
            </a:extLst>
          </p:cNvPr>
          <p:cNvSpPr/>
          <p:nvPr/>
        </p:nvSpPr>
        <p:spPr>
          <a:xfrm>
            <a:off x="457200" y="4114800"/>
            <a:ext cx="4942840" cy="0"/>
          </a:xfrm>
          <a:custGeom>
            <a:avLst/>
            <a:gdLst/>
            <a:ahLst/>
            <a:cxnLst/>
            <a:rect l="l" t="t" r="r" b="b"/>
            <a:pathLst>
              <a:path w="4942840">
                <a:moveTo>
                  <a:pt x="0" y="0"/>
                </a:moveTo>
                <a:lnTo>
                  <a:pt x="4942332" y="0"/>
                </a:lnTo>
              </a:path>
            </a:pathLst>
          </a:custGeom>
          <a:ln w="9525">
            <a:solidFill>
              <a:srgbClr val="415568"/>
            </a:solidFill>
          </a:ln>
        </p:spPr>
        <p:txBody>
          <a:bodyPr wrap="square" lIns="0" tIns="0" rIns="0" bIns="0" rtlCol="0"/>
          <a:lstStyle/>
          <a:p>
            <a:endParaRPr dirty="0"/>
          </a:p>
        </p:txBody>
      </p:sp>
      <p:sp>
        <p:nvSpPr>
          <p:cNvPr id="8" name="object 6">
            <a:extLst>
              <a:ext uri="{FF2B5EF4-FFF2-40B4-BE49-F238E27FC236}">
                <a16:creationId xmlns:a16="http://schemas.microsoft.com/office/drawing/2014/main" id="{463589A3-E624-B6F5-76BF-5B570FF16D1D}"/>
              </a:ext>
            </a:extLst>
          </p:cNvPr>
          <p:cNvSpPr/>
          <p:nvPr/>
        </p:nvSpPr>
        <p:spPr>
          <a:xfrm>
            <a:off x="5846086" y="1551148"/>
            <a:ext cx="126364" cy="4156710"/>
          </a:xfrm>
          <a:custGeom>
            <a:avLst/>
            <a:gdLst/>
            <a:ahLst/>
            <a:cxnLst/>
            <a:rect l="l" t="t" r="r" b="b"/>
            <a:pathLst>
              <a:path w="126364" h="4156710">
                <a:moveTo>
                  <a:pt x="0" y="4156151"/>
                </a:moveTo>
                <a:lnTo>
                  <a:pt x="0" y="2312962"/>
                </a:lnTo>
                <a:lnTo>
                  <a:pt x="125996" y="2084603"/>
                </a:lnTo>
                <a:lnTo>
                  <a:pt x="0" y="1846427"/>
                </a:lnTo>
                <a:lnTo>
                  <a:pt x="0" y="0"/>
                </a:lnTo>
              </a:path>
            </a:pathLst>
          </a:custGeom>
          <a:ln w="25400">
            <a:solidFill>
              <a:srgbClr val="3BA362"/>
            </a:solidFill>
          </a:ln>
        </p:spPr>
        <p:txBody>
          <a:bodyPr wrap="square" lIns="0" tIns="0" rIns="0" bIns="0" rtlCol="0"/>
          <a:lstStyle/>
          <a:p>
            <a:endParaRPr dirty="0"/>
          </a:p>
        </p:txBody>
      </p:sp>
      <p:sp>
        <p:nvSpPr>
          <p:cNvPr id="9" name="object 7">
            <a:extLst>
              <a:ext uri="{FF2B5EF4-FFF2-40B4-BE49-F238E27FC236}">
                <a16:creationId xmlns:a16="http://schemas.microsoft.com/office/drawing/2014/main" id="{D55D9FAB-907B-CDF2-F6E7-7B39071E79DC}"/>
              </a:ext>
            </a:extLst>
          </p:cNvPr>
          <p:cNvSpPr txBox="1"/>
          <p:nvPr/>
        </p:nvSpPr>
        <p:spPr>
          <a:xfrm>
            <a:off x="6282944" y="1524000"/>
            <a:ext cx="5123180" cy="464935"/>
          </a:xfrm>
          <a:prstGeom prst="rect">
            <a:avLst/>
          </a:prstGeom>
        </p:spPr>
        <p:txBody>
          <a:bodyPr vert="horz" wrap="square" lIns="0" tIns="11430" rIns="0" bIns="0" rtlCol="0">
            <a:spAutoFit/>
          </a:bodyPr>
          <a:lstStyle>
            <a:defPPr>
              <a:defRPr lang="en-US"/>
            </a:defPPr>
            <a:lvl1pPr marL="12700" marR="5080">
              <a:lnSpc>
                <a:spcPct val="115399"/>
              </a:lnSpc>
              <a:spcBef>
                <a:spcPts val="90"/>
              </a:spcBef>
              <a:defRPr sz="1300" b="1">
                <a:solidFill>
                  <a:srgbClr val="415568"/>
                </a:solidFill>
                <a:latin typeface="Arial"/>
                <a:cs typeface="Arial"/>
              </a:defRPr>
            </a:lvl1pPr>
          </a:lstStyle>
          <a:p>
            <a:pPr algn="ctr"/>
            <a:r>
              <a:rPr lang="en-US" dirty="0"/>
              <a:t>FUNGICIDE RESISTANCE ACTION COMMITTEE (FRAC)</a:t>
            </a:r>
          </a:p>
          <a:p>
            <a:pPr algn="ctr"/>
            <a:r>
              <a:rPr dirty="0"/>
              <a:t>BM: Biologicals with Multiple Modes of Action</a:t>
            </a:r>
          </a:p>
        </p:txBody>
      </p:sp>
      <p:sp>
        <p:nvSpPr>
          <p:cNvPr id="10" name="object 8">
            <a:extLst>
              <a:ext uri="{FF2B5EF4-FFF2-40B4-BE49-F238E27FC236}">
                <a16:creationId xmlns:a16="http://schemas.microsoft.com/office/drawing/2014/main" id="{C778F444-2D2B-4078-6E90-10FC04BD0D89}"/>
              </a:ext>
            </a:extLst>
          </p:cNvPr>
          <p:cNvSpPr/>
          <p:nvPr/>
        </p:nvSpPr>
        <p:spPr>
          <a:xfrm>
            <a:off x="7717341" y="2168227"/>
            <a:ext cx="0" cy="3483610"/>
          </a:xfrm>
          <a:custGeom>
            <a:avLst/>
            <a:gdLst/>
            <a:ahLst/>
            <a:cxnLst/>
            <a:rect l="l" t="t" r="r" b="b"/>
            <a:pathLst>
              <a:path h="3483610">
                <a:moveTo>
                  <a:pt x="0" y="3483292"/>
                </a:moveTo>
                <a:lnTo>
                  <a:pt x="0" y="0"/>
                </a:lnTo>
              </a:path>
            </a:pathLst>
          </a:custGeom>
          <a:ln w="9525">
            <a:solidFill>
              <a:srgbClr val="415568"/>
            </a:solidFill>
          </a:ln>
        </p:spPr>
        <p:txBody>
          <a:bodyPr wrap="square" lIns="0" tIns="0" rIns="0" bIns="0" rtlCol="0"/>
          <a:lstStyle/>
          <a:p>
            <a:endParaRPr dirty="0"/>
          </a:p>
        </p:txBody>
      </p:sp>
      <p:sp>
        <p:nvSpPr>
          <p:cNvPr id="11" name="object 9">
            <a:extLst>
              <a:ext uri="{FF2B5EF4-FFF2-40B4-BE49-F238E27FC236}">
                <a16:creationId xmlns:a16="http://schemas.microsoft.com/office/drawing/2014/main" id="{B065FA7D-137D-40CE-3B28-BA8D9868426C}"/>
              </a:ext>
            </a:extLst>
          </p:cNvPr>
          <p:cNvSpPr txBox="1"/>
          <p:nvPr/>
        </p:nvSpPr>
        <p:spPr>
          <a:xfrm>
            <a:off x="6206901" y="2169616"/>
            <a:ext cx="1232535"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415568"/>
                </a:solidFill>
                <a:latin typeface="Arial"/>
                <a:cs typeface="Arial"/>
              </a:rPr>
              <a:t>BM</a:t>
            </a:r>
            <a:r>
              <a:rPr sz="1000" b="1" spc="-10" dirty="0">
                <a:solidFill>
                  <a:srgbClr val="415568"/>
                </a:solidFill>
                <a:latin typeface="Arial"/>
                <a:cs typeface="Arial"/>
              </a:rPr>
              <a:t> </a:t>
            </a:r>
            <a:r>
              <a:rPr sz="1000" b="1" dirty="0">
                <a:solidFill>
                  <a:srgbClr val="415568"/>
                </a:solidFill>
                <a:latin typeface="Arial"/>
                <a:cs typeface="Arial"/>
              </a:rPr>
              <a:t>01:</a:t>
            </a:r>
            <a:r>
              <a:rPr sz="1000" b="1" spc="-10" dirty="0">
                <a:solidFill>
                  <a:srgbClr val="415568"/>
                </a:solidFill>
                <a:latin typeface="Arial"/>
                <a:cs typeface="Arial"/>
              </a:rPr>
              <a:t> </a:t>
            </a:r>
            <a:r>
              <a:rPr sz="1000" b="1" dirty="0">
                <a:solidFill>
                  <a:srgbClr val="415568"/>
                </a:solidFill>
                <a:latin typeface="Arial"/>
                <a:cs typeface="Arial"/>
              </a:rPr>
              <a:t>plant</a:t>
            </a:r>
            <a:r>
              <a:rPr sz="1000" b="1" spc="-5" dirty="0">
                <a:solidFill>
                  <a:srgbClr val="415568"/>
                </a:solidFill>
                <a:latin typeface="Arial"/>
                <a:cs typeface="Arial"/>
              </a:rPr>
              <a:t> </a:t>
            </a:r>
            <a:r>
              <a:rPr sz="1000" b="1" spc="-10" dirty="0">
                <a:solidFill>
                  <a:srgbClr val="415568"/>
                </a:solidFill>
                <a:latin typeface="Arial"/>
                <a:cs typeface="Arial"/>
              </a:rPr>
              <a:t>extract</a:t>
            </a:r>
            <a:endParaRPr sz="1000" dirty="0">
              <a:latin typeface="Arial"/>
              <a:cs typeface="Arial"/>
            </a:endParaRPr>
          </a:p>
        </p:txBody>
      </p:sp>
      <p:sp>
        <p:nvSpPr>
          <p:cNvPr id="12" name="object 10">
            <a:extLst>
              <a:ext uri="{FF2B5EF4-FFF2-40B4-BE49-F238E27FC236}">
                <a16:creationId xmlns:a16="http://schemas.microsoft.com/office/drawing/2014/main" id="{E9A054D5-BF83-D9BC-2EB2-B0CBA9B06D3C}"/>
              </a:ext>
            </a:extLst>
          </p:cNvPr>
          <p:cNvSpPr txBox="1"/>
          <p:nvPr/>
        </p:nvSpPr>
        <p:spPr>
          <a:xfrm>
            <a:off x="8526683" y="2156409"/>
            <a:ext cx="2781300" cy="356870"/>
          </a:xfrm>
          <a:prstGeom prst="rect">
            <a:avLst/>
          </a:prstGeom>
        </p:spPr>
        <p:txBody>
          <a:bodyPr vert="horz" wrap="square" lIns="0" tIns="25400" rIns="0" bIns="0" rtlCol="0">
            <a:spAutoFit/>
          </a:bodyPr>
          <a:lstStyle/>
          <a:p>
            <a:pPr algn="ctr">
              <a:lnSpc>
                <a:spcPct val="100000"/>
              </a:lnSpc>
              <a:spcBef>
                <a:spcPts val="200"/>
              </a:spcBef>
            </a:pPr>
            <a:r>
              <a:rPr sz="1000" b="1" dirty="0">
                <a:solidFill>
                  <a:srgbClr val="415568"/>
                </a:solidFill>
                <a:latin typeface="Arial"/>
                <a:cs typeface="Arial"/>
              </a:rPr>
              <a:t>BM</a:t>
            </a:r>
            <a:r>
              <a:rPr sz="1000" b="1" spc="-15" dirty="0">
                <a:solidFill>
                  <a:srgbClr val="415568"/>
                </a:solidFill>
                <a:latin typeface="Arial"/>
                <a:cs typeface="Arial"/>
              </a:rPr>
              <a:t> </a:t>
            </a:r>
            <a:r>
              <a:rPr sz="1000" b="1" dirty="0">
                <a:solidFill>
                  <a:srgbClr val="415568"/>
                </a:solidFill>
                <a:latin typeface="Arial"/>
                <a:cs typeface="Arial"/>
              </a:rPr>
              <a:t>02:</a:t>
            </a:r>
            <a:r>
              <a:rPr sz="1000" b="1" spc="-10" dirty="0">
                <a:solidFill>
                  <a:srgbClr val="415568"/>
                </a:solidFill>
                <a:latin typeface="Arial"/>
                <a:cs typeface="Arial"/>
              </a:rPr>
              <a:t> microbial</a:t>
            </a:r>
            <a:endParaRPr sz="1000" dirty="0">
              <a:latin typeface="Arial"/>
              <a:cs typeface="Arial"/>
            </a:endParaRPr>
          </a:p>
          <a:p>
            <a:pPr algn="ctr">
              <a:lnSpc>
                <a:spcPct val="100000"/>
              </a:lnSpc>
              <a:spcBef>
                <a:spcPts val="105"/>
              </a:spcBef>
            </a:pPr>
            <a:r>
              <a:rPr sz="1000" dirty="0">
                <a:solidFill>
                  <a:srgbClr val="415568"/>
                </a:solidFill>
                <a:latin typeface="Arial"/>
                <a:cs typeface="Arial"/>
              </a:rPr>
              <a:t>(strains</a:t>
            </a:r>
            <a:r>
              <a:rPr sz="1000" spc="-25" dirty="0">
                <a:solidFill>
                  <a:srgbClr val="415568"/>
                </a:solidFill>
                <a:latin typeface="Arial"/>
                <a:cs typeface="Arial"/>
              </a:rPr>
              <a:t> </a:t>
            </a:r>
            <a:r>
              <a:rPr sz="1000" dirty="0">
                <a:solidFill>
                  <a:srgbClr val="415568"/>
                </a:solidFill>
                <a:latin typeface="Arial"/>
                <a:cs typeface="Arial"/>
              </a:rPr>
              <a:t>of</a:t>
            </a:r>
            <a:r>
              <a:rPr sz="1000" spc="-15" dirty="0">
                <a:solidFill>
                  <a:srgbClr val="415568"/>
                </a:solidFill>
                <a:latin typeface="Arial"/>
                <a:cs typeface="Arial"/>
              </a:rPr>
              <a:t> </a:t>
            </a:r>
            <a:r>
              <a:rPr sz="1000" dirty="0">
                <a:solidFill>
                  <a:srgbClr val="415568"/>
                </a:solidFill>
                <a:latin typeface="Arial"/>
                <a:cs typeface="Arial"/>
              </a:rPr>
              <a:t>living</a:t>
            </a:r>
            <a:r>
              <a:rPr sz="1000" spc="-15" dirty="0">
                <a:solidFill>
                  <a:srgbClr val="415568"/>
                </a:solidFill>
                <a:latin typeface="Arial"/>
                <a:cs typeface="Arial"/>
              </a:rPr>
              <a:t> </a:t>
            </a:r>
            <a:r>
              <a:rPr sz="1000" dirty="0">
                <a:solidFill>
                  <a:srgbClr val="415568"/>
                </a:solidFill>
                <a:latin typeface="Arial"/>
                <a:cs typeface="Arial"/>
              </a:rPr>
              <a:t>microbes</a:t>
            </a:r>
            <a:r>
              <a:rPr sz="1000" spc="-25" dirty="0">
                <a:solidFill>
                  <a:srgbClr val="415568"/>
                </a:solidFill>
                <a:latin typeface="Arial"/>
                <a:cs typeface="Arial"/>
              </a:rPr>
              <a:t> </a:t>
            </a:r>
            <a:r>
              <a:rPr sz="1000" dirty="0">
                <a:solidFill>
                  <a:srgbClr val="415568"/>
                </a:solidFill>
                <a:latin typeface="Arial"/>
                <a:cs typeface="Arial"/>
              </a:rPr>
              <a:t>or</a:t>
            </a:r>
            <a:r>
              <a:rPr sz="1000" spc="-15" dirty="0">
                <a:solidFill>
                  <a:srgbClr val="415568"/>
                </a:solidFill>
                <a:latin typeface="Arial"/>
                <a:cs typeface="Arial"/>
              </a:rPr>
              <a:t> </a:t>
            </a:r>
            <a:r>
              <a:rPr sz="1000" dirty="0">
                <a:solidFill>
                  <a:srgbClr val="415568"/>
                </a:solidFill>
                <a:latin typeface="Arial"/>
                <a:cs typeface="Arial"/>
              </a:rPr>
              <a:t>extract,</a:t>
            </a:r>
            <a:r>
              <a:rPr sz="1000" spc="-15" dirty="0">
                <a:solidFill>
                  <a:srgbClr val="415568"/>
                </a:solidFill>
                <a:latin typeface="Arial"/>
                <a:cs typeface="Arial"/>
              </a:rPr>
              <a:t> </a:t>
            </a:r>
            <a:r>
              <a:rPr sz="1000" spc="-10" dirty="0">
                <a:solidFill>
                  <a:srgbClr val="415568"/>
                </a:solidFill>
                <a:latin typeface="Arial"/>
                <a:cs typeface="Arial"/>
              </a:rPr>
              <a:t>metabolites)</a:t>
            </a:r>
            <a:endParaRPr sz="1000" dirty="0">
              <a:latin typeface="Arial"/>
              <a:cs typeface="Arial"/>
            </a:endParaRPr>
          </a:p>
        </p:txBody>
      </p:sp>
      <p:grpSp>
        <p:nvGrpSpPr>
          <p:cNvPr id="13" name="object 11">
            <a:extLst>
              <a:ext uri="{FF2B5EF4-FFF2-40B4-BE49-F238E27FC236}">
                <a16:creationId xmlns:a16="http://schemas.microsoft.com/office/drawing/2014/main" id="{40ABE39F-B692-5F8C-337F-5E9B420FAEA8}"/>
              </a:ext>
            </a:extLst>
          </p:cNvPr>
          <p:cNvGrpSpPr/>
          <p:nvPr/>
        </p:nvGrpSpPr>
        <p:grpSpPr>
          <a:xfrm>
            <a:off x="6362194" y="5375114"/>
            <a:ext cx="922019" cy="276860"/>
            <a:chOff x="6362194" y="5411162"/>
            <a:chExt cx="922019" cy="276860"/>
          </a:xfrm>
        </p:grpSpPr>
        <p:sp>
          <p:nvSpPr>
            <p:cNvPr id="14" name="object 12">
              <a:extLst>
                <a:ext uri="{FF2B5EF4-FFF2-40B4-BE49-F238E27FC236}">
                  <a16:creationId xmlns:a16="http://schemas.microsoft.com/office/drawing/2014/main" id="{BD820CA4-0AD2-7238-4B17-D6C019260211}"/>
                </a:ext>
              </a:extLst>
            </p:cNvPr>
            <p:cNvSpPr/>
            <p:nvPr/>
          </p:nvSpPr>
          <p:spPr>
            <a:xfrm>
              <a:off x="6367338" y="5416306"/>
              <a:ext cx="911860" cy="266700"/>
            </a:xfrm>
            <a:custGeom>
              <a:avLst/>
              <a:gdLst/>
              <a:ahLst/>
              <a:cxnLst/>
              <a:rect l="l" t="t" r="r" b="b"/>
              <a:pathLst>
                <a:path w="911859" h="266700">
                  <a:moveTo>
                    <a:pt x="771144" y="0"/>
                  </a:moveTo>
                  <a:lnTo>
                    <a:pt x="140182" y="0"/>
                  </a:lnTo>
                  <a:lnTo>
                    <a:pt x="95923" y="6794"/>
                  </a:lnTo>
                  <a:lnTo>
                    <a:pt x="57448" y="25706"/>
                  </a:lnTo>
                  <a:lnTo>
                    <a:pt x="27084" y="54526"/>
                  </a:lnTo>
                  <a:lnTo>
                    <a:pt x="7158" y="91046"/>
                  </a:lnTo>
                  <a:lnTo>
                    <a:pt x="0" y="133057"/>
                  </a:lnTo>
                  <a:lnTo>
                    <a:pt x="7158" y="175069"/>
                  </a:lnTo>
                  <a:lnTo>
                    <a:pt x="27084" y="211589"/>
                  </a:lnTo>
                  <a:lnTo>
                    <a:pt x="57448" y="240409"/>
                  </a:lnTo>
                  <a:lnTo>
                    <a:pt x="95923" y="259321"/>
                  </a:lnTo>
                  <a:lnTo>
                    <a:pt x="140182" y="266115"/>
                  </a:lnTo>
                  <a:lnTo>
                    <a:pt x="771144" y="266115"/>
                  </a:lnTo>
                  <a:lnTo>
                    <a:pt x="815409" y="259321"/>
                  </a:lnTo>
                  <a:lnTo>
                    <a:pt x="853888" y="240409"/>
                  </a:lnTo>
                  <a:lnTo>
                    <a:pt x="884254" y="211589"/>
                  </a:lnTo>
                  <a:lnTo>
                    <a:pt x="904180" y="175069"/>
                  </a:lnTo>
                  <a:lnTo>
                    <a:pt x="911339" y="133057"/>
                  </a:lnTo>
                  <a:lnTo>
                    <a:pt x="904180" y="91046"/>
                  </a:lnTo>
                  <a:lnTo>
                    <a:pt x="884254" y="54526"/>
                  </a:lnTo>
                  <a:lnTo>
                    <a:pt x="853888" y="25706"/>
                  </a:lnTo>
                  <a:lnTo>
                    <a:pt x="815409" y="6794"/>
                  </a:lnTo>
                  <a:lnTo>
                    <a:pt x="771144" y="0"/>
                  </a:lnTo>
                  <a:close/>
                </a:path>
              </a:pathLst>
            </a:custGeom>
            <a:solidFill>
              <a:srgbClr val="415568"/>
            </a:solidFill>
          </p:spPr>
          <p:txBody>
            <a:bodyPr wrap="square" lIns="0" tIns="0" rIns="0" bIns="0" rtlCol="0"/>
            <a:lstStyle/>
            <a:p>
              <a:endParaRPr dirty="0"/>
            </a:p>
          </p:txBody>
        </p:sp>
        <p:sp>
          <p:nvSpPr>
            <p:cNvPr id="15" name="object 13">
              <a:extLst>
                <a:ext uri="{FF2B5EF4-FFF2-40B4-BE49-F238E27FC236}">
                  <a16:creationId xmlns:a16="http://schemas.microsoft.com/office/drawing/2014/main" id="{39976041-E247-1659-C090-CCF49B21CDBA}"/>
                </a:ext>
              </a:extLst>
            </p:cNvPr>
            <p:cNvSpPr/>
            <p:nvPr/>
          </p:nvSpPr>
          <p:spPr>
            <a:xfrm>
              <a:off x="6367338" y="5416306"/>
              <a:ext cx="911860" cy="266700"/>
            </a:xfrm>
            <a:custGeom>
              <a:avLst/>
              <a:gdLst/>
              <a:ahLst/>
              <a:cxnLst/>
              <a:rect l="l" t="t" r="r" b="b"/>
              <a:pathLst>
                <a:path w="911859" h="266700">
                  <a:moveTo>
                    <a:pt x="911339" y="133057"/>
                  </a:moveTo>
                  <a:lnTo>
                    <a:pt x="904180" y="91046"/>
                  </a:lnTo>
                  <a:lnTo>
                    <a:pt x="884254" y="54526"/>
                  </a:lnTo>
                  <a:lnTo>
                    <a:pt x="853888" y="25706"/>
                  </a:lnTo>
                  <a:lnTo>
                    <a:pt x="815409" y="6794"/>
                  </a:lnTo>
                  <a:lnTo>
                    <a:pt x="771144" y="0"/>
                  </a:lnTo>
                  <a:lnTo>
                    <a:pt x="140182" y="0"/>
                  </a:lnTo>
                  <a:lnTo>
                    <a:pt x="95923" y="6794"/>
                  </a:lnTo>
                  <a:lnTo>
                    <a:pt x="57448" y="25706"/>
                  </a:lnTo>
                  <a:lnTo>
                    <a:pt x="27084" y="54526"/>
                  </a:lnTo>
                  <a:lnTo>
                    <a:pt x="7158" y="91046"/>
                  </a:lnTo>
                  <a:lnTo>
                    <a:pt x="0" y="133057"/>
                  </a:lnTo>
                  <a:lnTo>
                    <a:pt x="7158" y="175069"/>
                  </a:lnTo>
                  <a:lnTo>
                    <a:pt x="27084" y="211589"/>
                  </a:lnTo>
                  <a:lnTo>
                    <a:pt x="57448" y="240409"/>
                  </a:lnTo>
                  <a:lnTo>
                    <a:pt x="95923" y="259321"/>
                  </a:lnTo>
                  <a:lnTo>
                    <a:pt x="140182" y="266115"/>
                  </a:lnTo>
                  <a:lnTo>
                    <a:pt x="771144" y="266115"/>
                  </a:lnTo>
                  <a:lnTo>
                    <a:pt x="815409" y="259321"/>
                  </a:lnTo>
                  <a:lnTo>
                    <a:pt x="853888" y="240409"/>
                  </a:lnTo>
                  <a:lnTo>
                    <a:pt x="884254" y="211589"/>
                  </a:lnTo>
                  <a:lnTo>
                    <a:pt x="904180" y="175069"/>
                  </a:lnTo>
                  <a:lnTo>
                    <a:pt x="911339" y="133057"/>
                  </a:lnTo>
                  <a:close/>
                </a:path>
              </a:pathLst>
            </a:custGeom>
            <a:ln w="10287">
              <a:solidFill>
                <a:srgbClr val="415568"/>
              </a:solidFill>
            </a:ln>
          </p:spPr>
          <p:txBody>
            <a:bodyPr wrap="square" lIns="0" tIns="0" rIns="0" bIns="0" rtlCol="0"/>
            <a:lstStyle/>
            <a:p>
              <a:endParaRPr dirty="0"/>
            </a:p>
          </p:txBody>
        </p:sp>
        <p:sp>
          <p:nvSpPr>
            <p:cNvPr id="16" name="object 14">
              <a:extLst>
                <a:ext uri="{FF2B5EF4-FFF2-40B4-BE49-F238E27FC236}">
                  <a16:creationId xmlns:a16="http://schemas.microsoft.com/office/drawing/2014/main" id="{33028830-0D0B-001A-7C50-5B479488CEF0}"/>
                </a:ext>
              </a:extLst>
            </p:cNvPr>
            <p:cNvSpPr/>
            <p:nvPr/>
          </p:nvSpPr>
          <p:spPr>
            <a:xfrm>
              <a:off x="6372481" y="5421449"/>
              <a:ext cx="466090" cy="255904"/>
            </a:xfrm>
            <a:custGeom>
              <a:avLst/>
              <a:gdLst/>
              <a:ahLst/>
              <a:cxnLst/>
              <a:rect l="l" t="t" r="r" b="b"/>
              <a:pathLst>
                <a:path w="466090" h="255904">
                  <a:moveTo>
                    <a:pt x="330911" y="0"/>
                  </a:moveTo>
                  <a:lnTo>
                    <a:pt x="135039" y="0"/>
                  </a:lnTo>
                  <a:lnTo>
                    <a:pt x="82472" y="10051"/>
                  </a:lnTo>
                  <a:lnTo>
                    <a:pt x="39549" y="37463"/>
                  </a:lnTo>
                  <a:lnTo>
                    <a:pt x="10611" y="78122"/>
                  </a:lnTo>
                  <a:lnTo>
                    <a:pt x="0" y="127914"/>
                  </a:lnTo>
                  <a:lnTo>
                    <a:pt x="10611" y="177706"/>
                  </a:lnTo>
                  <a:lnTo>
                    <a:pt x="39549" y="218365"/>
                  </a:lnTo>
                  <a:lnTo>
                    <a:pt x="82472" y="245777"/>
                  </a:lnTo>
                  <a:lnTo>
                    <a:pt x="135039" y="255828"/>
                  </a:lnTo>
                  <a:lnTo>
                    <a:pt x="330911" y="255828"/>
                  </a:lnTo>
                  <a:lnTo>
                    <a:pt x="383479" y="245777"/>
                  </a:lnTo>
                  <a:lnTo>
                    <a:pt x="426407" y="218365"/>
                  </a:lnTo>
                  <a:lnTo>
                    <a:pt x="455349" y="177706"/>
                  </a:lnTo>
                  <a:lnTo>
                    <a:pt x="465963" y="127914"/>
                  </a:lnTo>
                  <a:lnTo>
                    <a:pt x="455349" y="78122"/>
                  </a:lnTo>
                  <a:lnTo>
                    <a:pt x="426407" y="37463"/>
                  </a:lnTo>
                  <a:lnTo>
                    <a:pt x="383479" y="10051"/>
                  </a:lnTo>
                  <a:lnTo>
                    <a:pt x="330911" y="0"/>
                  </a:lnTo>
                  <a:close/>
                </a:path>
              </a:pathLst>
            </a:custGeom>
            <a:solidFill>
              <a:srgbClr val="FFFFFF"/>
            </a:solidFill>
          </p:spPr>
          <p:txBody>
            <a:bodyPr wrap="square" lIns="0" tIns="0" rIns="0" bIns="0" rtlCol="0"/>
            <a:lstStyle/>
            <a:p>
              <a:endParaRPr dirty="0"/>
            </a:p>
          </p:txBody>
        </p:sp>
      </p:grpSp>
      <p:sp>
        <p:nvSpPr>
          <p:cNvPr id="17" name="object 15">
            <a:extLst>
              <a:ext uri="{FF2B5EF4-FFF2-40B4-BE49-F238E27FC236}">
                <a16:creationId xmlns:a16="http://schemas.microsoft.com/office/drawing/2014/main" id="{2B7A677C-A14C-63D1-DBDB-57C79A652CBC}"/>
              </a:ext>
            </a:extLst>
          </p:cNvPr>
          <p:cNvSpPr txBox="1"/>
          <p:nvPr/>
        </p:nvSpPr>
        <p:spPr>
          <a:xfrm>
            <a:off x="6440570" y="5435192"/>
            <a:ext cx="748030" cy="149225"/>
          </a:xfrm>
          <a:prstGeom prst="rect">
            <a:avLst/>
          </a:prstGeom>
        </p:spPr>
        <p:txBody>
          <a:bodyPr vert="horz" wrap="square" lIns="0" tIns="13970" rIns="0" bIns="0" rtlCol="0">
            <a:spAutoFit/>
          </a:bodyPr>
          <a:lstStyle/>
          <a:p>
            <a:pPr marL="12700">
              <a:lnSpc>
                <a:spcPct val="100000"/>
              </a:lnSpc>
              <a:spcBef>
                <a:spcPts val="110"/>
              </a:spcBef>
              <a:tabLst>
                <a:tab pos="460375" algn="l"/>
              </a:tabLst>
            </a:pPr>
            <a:r>
              <a:rPr sz="800" b="1" spc="-10" dirty="0">
                <a:solidFill>
                  <a:srgbClr val="415568"/>
                </a:solidFill>
                <a:latin typeface="Arial"/>
                <a:cs typeface="Arial"/>
              </a:rPr>
              <a:t>Group</a:t>
            </a:r>
            <a:r>
              <a:rPr sz="800" b="1" dirty="0">
                <a:solidFill>
                  <a:srgbClr val="415568"/>
                </a:solidFill>
                <a:latin typeface="Arial"/>
                <a:cs typeface="Arial"/>
              </a:rPr>
              <a:t>	</a:t>
            </a:r>
            <a:r>
              <a:rPr sz="800" b="1" spc="-20" dirty="0">
                <a:solidFill>
                  <a:srgbClr val="FFFFFF"/>
                </a:solidFill>
                <a:latin typeface="Arial"/>
                <a:cs typeface="Arial"/>
              </a:rPr>
              <a:t>BM01</a:t>
            </a:r>
            <a:endParaRPr sz="800" dirty="0">
              <a:latin typeface="Arial"/>
              <a:cs typeface="Arial"/>
            </a:endParaRPr>
          </a:p>
        </p:txBody>
      </p:sp>
      <p:grpSp>
        <p:nvGrpSpPr>
          <p:cNvPr id="18" name="object 16">
            <a:extLst>
              <a:ext uri="{FF2B5EF4-FFF2-40B4-BE49-F238E27FC236}">
                <a16:creationId xmlns:a16="http://schemas.microsoft.com/office/drawing/2014/main" id="{587B90EA-D565-E505-CEB4-FA1D548BD0DC}"/>
              </a:ext>
            </a:extLst>
          </p:cNvPr>
          <p:cNvGrpSpPr/>
          <p:nvPr/>
        </p:nvGrpSpPr>
        <p:grpSpPr>
          <a:xfrm>
            <a:off x="9456415" y="5375114"/>
            <a:ext cx="922019" cy="276860"/>
            <a:chOff x="9456415" y="5411162"/>
            <a:chExt cx="922019" cy="276860"/>
          </a:xfrm>
        </p:grpSpPr>
        <p:sp>
          <p:nvSpPr>
            <p:cNvPr id="19" name="object 17">
              <a:extLst>
                <a:ext uri="{FF2B5EF4-FFF2-40B4-BE49-F238E27FC236}">
                  <a16:creationId xmlns:a16="http://schemas.microsoft.com/office/drawing/2014/main" id="{FE3562A0-E263-CF16-A71B-D6E878823F24}"/>
                </a:ext>
              </a:extLst>
            </p:cNvPr>
            <p:cNvSpPr/>
            <p:nvPr/>
          </p:nvSpPr>
          <p:spPr>
            <a:xfrm>
              <a:off x="9461558" y="5416306"/>
              <a:ext cx="911860" cy="266700"/>
            </a:xfrm>
            <a:custGeom>
              <a:avLst/>
              <a:gdLst/>
              <a:ahLst/>
              <a:cxnLst/>
              <a:rect l="l" t="t" r="r" b="b"/>
              <a:pathLst>
                <a:path w="911859" h="266700">
                  <a:moveTo>
                    <a:pt x="771144" y="0"/>
                  </a:moveTo>
                  <a:lnTo>
                    <a:pt x="140182" y="0"/>
                  </a:lnTo>
                  <a:lnTo>
                    <a:pt x="95923" y="6794"/>
                  </a:lnTo>
                  <a:lnTo>
                    <a:pt x="57448" y="25706"/>
                  </a:lnTo>
                  <a:lnTo>
                    <a:pt x="27084" y="54526"/>
                  </a:lnTo>
                  <a:lnTo>
                    <a:pt x="7158" y="91046"/>
                  </a:lnTo>
                  <a:lnTo>
                    <a:pt x="0" y="133057"/>
                  </a:lnTo>
                  <a:lnTo>
                    <a:pt x="7158" y="175069"/>
                  </a:lnTo>
                  <a:lnTo>
                    <a:pt x="27084" y="211589"/>
                  </a:lnTo>
                  <a:lnTo>
                    <a:pt x="57448" y="240409"/>
                  </a:lnTo>
                  <a:lnTo>
                    <a:pt x="95923" y="259321"/>
                  </a:lnTo>
                  <a:lnTo>
                    <a:pt x="140182" y="266115"/>
                  </a:lnTo>
                  <a:lnTo>
                    <a:pt x="771144" y="266115"/>
                  </a:lnTo>
                  <a:lnTo>
                    <a:pt x="815409" y="259321"/>
                  </a:lnTo>
                  <a:lnTo>
                    <a:pt x="853888" y="240409"/>
                  </a:lnTo>
                  <a:lnTo>
                    <a:pt x="884254" y="211589"/>
                  </a:lnTo>
                  <a:lnTo>
                    <a:pt x="904180" y="175069"/>
                  </a:lnTo>
                  <a:lnTo>
                    <a:pt x="911339" y="133057"/>
                  </a:lnTo>
                  <a:lnTo>
                    <a:pt x="904180" y="91046"/>
                  </a:lnTo>
                  <a:lnTo>
                    <a:pt x="884254" y="54526"/>
                  </a:lnTo>
                  <a:lnTo>
                    <a:pt x="853888" y="25706"/>
                  </a:lnTo>
                  <a:lnTo>
                    <a:pt x="815409" y="6794"/>
                  </a:lnTo>
                  <a:lnTo>
                    <a:pt x="771144" y="0"/>
                  </a:lnTo>
                  <a:close/>
                </a:path>
              </a:pathLst>
            </a:custGeom>
            <a:solidFill>
              <a:srgbClr val="415568"/>
            </a:solidFill>
          </p:spPr>
          <p:txBody>
            <a:bodyPr wrap="square" lIns="0" tIns="0" rIns="0" bIns="0" rtlCol="0"/>
            <a:lstStyle/>
            <a:p>
              <a:endParaRPr dirty="0"/>
            </a:p>
          </p:txBody>
        </p:sp>
        <p:sp>
          <p:nvSpPr>
            <p:cNvPr id="20" name="object 18">
              <a:extLst>
                <a:ext uri="{FF2B5EF4-FFF2-40B4-BE49-F238E27FC236}">
                  <a16:creationId xmlns:a16="http://schemas.microsoft.com/office/drawing/2014/main" id="{81544D32-E483-2A8B-ED44-C0694D4EF5AC}"/>
                </a:ext>
              </a:extLst>
            </p:cNvPr>
            <p:cNvSpPr/>
            <p:nvPr/>
          </p:nvSpPr>
          <p:spPr>
            <a:xfrm>
              <a:off x="9461558" y="5416306"/>
              <a:ext cx="911860" cy="266700"/>
            </a:xfrm>
            <a:custGeom>
              <a:avLst/>
              <a:gdLst/>
              <a:ahLst/>
              <a:cxnLst/>
              <a:rect l="l" t="t" r="r" b="b"/>
              <a:pathLst>
                <a:path w="911859" h="266700">
                  <a:moveTo>
                    <a:pt x="911339" y="133057"/>
                  </a:moveTo>
                  <a:lnTo>
                    <a:pt x="904180" y="91046"/>
                  </a:lnTo>
                  <a:lnTo>
                    <a:pt x="884254" y="54526"/>
                  </a:lnTo>
                  <a:lnTo>
                    <a:pt x="853888" y="25706"/>
                  </a:lnTo>
                  <a:lnTo>
                    <a:pt x="815409" y="6794"/>
                  </a:lnTo>
                  <a:lnTo>
                    <a:pt x="771144" y="0"/>
                  </a:lnTo>
                  <a:lnTo>
                    <a:pt x="140182" y="0"/>
                  </a:lnTo>
                  <a:lnTo>
                    <a:pt x="95923" y="6794"/>
                  </a:lnTo>
                  <a:lnTo>
                    <a:pt x="57448" y="25706"/>
                  </a:lnTo>
                  <a:lnTo>
                    <a:pt x="27084" y="54526"/>
                  </a:lnTo>
                  <a:lnTo>
                    <a:pt x="7158" y="91046"/>
                  </a:lnTo>
                  <a:lnTo>
                    <a:pt x="0" y="133057"/>
                  </a:lnTo>
                  <a:lnTo>
                    <a:pt x="7158" y="175069"/>
                  </a:lnTo>
                  <a:lnTo>
                    <a:pt x="27084" y="211589"/>
                  </a:lnTo>
                  <a:lnTo>
                    <a:pt x="57448" y="240409"/>
                  </a:lnTo>
                  <a:lnTo>
                    <a:pt x="95923" y="259321"/>
                  </a:lnTo>
                  <a:lnTo>
                    <a:pt x="140182" y="266115"/>
                  </a:lnTo>
                  <a:lnTo>
                    <a:pt x="771144" y="266115"/>
                  </a:lnTo>
                  <a:lnTo>
                    <a:pt x="815409" y="259321"/>
                  </a:lnTo>
                  <a:lnTo>
                    <a:pt x="853888" y="240409"/>
                  </a:lnTo>
                  <a:lnTo>
                    <a:pt x="884254" y="211589"/>
                  </a:lnTo>
                  <a:lnTo>
                    <a:pt x="904180" y="175069"/>
                  </a:lnTo>
                  <a:lnTo>
                    <a:pt x="911339" y="133057"/>
                  </a:lnTo>
                  <a:close/>
                </a:path>
              </a:pathLst>
            </a:custGeom>
            <a:ln w="10287">
              <a:solidFill>
                <a:srgbClr val="415568"/>
              </a:solidFill>
            </a:ln>
          </p:spPr>
          <p:txBody>
            <a:bodyPr wrap="square" lIns="0" tIns="0" rIns="0" bIns="0" rtlCol="0"/>
            <a:lstStyle/>
            <a:p>
              <a:endParaRPr dirty="0"/>
            </a:p>
          </p:txBody>
        </p:sp>
        <p:sp>
          <p:nvSpPr>
            <p:cNvPr id="21" name="object 19">
              <a:extLst>
                <a:ext uri="{FF2B5EF4-FFF2-40B4-BE49-F238E27FC236}">
                  <a16:creationId xmlns:a16="http://schemas.microsoft.com/office/drawing/2014/main" id="{203B267E-ECC4-DC5B-27CF-0A7153643E82}"/>
                </a:ext>
              </a:extLst>
            </p:cNvPr>
            <p:cNvSpPr/>
            <p:nvPr/>
          </p:nvSpPr>
          <p:spPr>
            <a:xfrm>
              <a:off x="9466702" y="5421449"/>
              <a:ext cx="466090" cy="255904"/>
            </a:xfrm>
            <a:custGeom>
              <a:avLst/>
              <a:gdLst/>
              <a:ahLst/>
              <a:cxnLst/>
              <a:rect l="l" t="t" r="r" b="b"/>
              <a:pathLst>
                <a:path w="466090" h="255904">
                  <a:moveTo>
                    <a:pt x="330911" y="0"/>
                  </a:moveTo>
                  <a:lnTo>
                    <a:pt x="135039" y="0"/>
                  </a:lnTo>
                  <a:lnTo>
                    <a:pt x="82472" y="10051"/>
                  </a:lnTo>
                  <a:lnTo>
                    <a:pt x="39549" y="37463"/>
                  </a:lnTo>
                  <a:lnTo>
                    <a:pt x="10611" y="78122"/>
                  </a:lnTo>
                  <a:lnTo>
                    <a:pt x="0" y="127914"/>
                  </a:lnTo>
                  <a:lnTo>
                    <a:pt x="10611" y="177706"/>
                  </a:lnTo>
                  <a:lnTo>
                    <a:pt x="39549" y="218365"/>
                  </a:lnTo>
                  <a:lnTo>
                    <a:pt x="82472" y="245777"/>
                  </a:lnTo>
                  <a:lnTo>
                    <a:pt x="135039" y="255828"/>
                  </a:lnTo>
                  <a:lnTo>
                    <a:pt x="330911" y="255828"/>
                  </a:lnTo>
                  <a:lnTo>
                    <a:pt x="383479" y="245777"/>
                  </a:lnTo>
                  <a:lnTo>
                    <a:pt x="426407" y="218365"/>
                  </a:lnTo>
                  <a:lnTo>
                    <a:pt x="455349" y="177706"/>
                  </a:lnTo>
                  <a:lnTo>
                    <a:pt x="465963" y="127914"/>
                  </a:lnTo>
                  <a:lnTo>
                    <a:pt x="455349" y="78122"/>
                  </a:lnTo>
                  <a:lnTo>
                    <a:pt x="426407" y="37463"/>
                  </a:lnTo>
                  <a:lnTo>
                    <a:pt x="383479" y="10051"/>
                  </a:lnTo>
                  <a:lnTo>
                    <a:pt x="330911" y="0"/>
                  </a:lnTo>
                  <a:close/>
                </a:path>
              </a:pathLst>
            </a:custGeom>
            <a:solidFill>
              <a:srgbClr val="FFFFFF"/>
            </a:solidFill>
          </p:spPr>
          <p:txBody>
            <a:bodyPr wrap="square" lIns="0" tIns="0" rIns="0" bIns="0" rtlCol="0"/>
            <a:lstStyle/>
            <a:p>
              <a:endParaRPr dirty="0"/>
            </a:p>
          </p:txBody>
        </p:sp>
      </p:grpSp>
      <p:sp>
        <p:nvSpPr>
          <p:cNvPr id="22" name="object 20">
            <a:extLst>
              <a:ext uri="{FF2B5EF4-FFF2-40B4-BE49-F238E27FC236}">
                <a16:creationId xmlns:a16="http://schemas.microsoft.com/office/drawing/2014/main" id="{8DE5E952-F3E3-05E1-A750-B2A1159FED0B}"/>
              </a:ext>
            </a:extLst>
          </p:cNvPr>
          <p:cNvSpPr txBox="1"/>
          <p:nvPr/>
        </p:nvSpPr>
        <p:spPr>
          <a:xfrm>
            <a:off x="9534789" y="5435192"/>
            <a:ext cx="748030" cy="149225"/>
          </a:xfrm>
          <a:prstGeom prst="rect">
            <a:avLst/>
          </a:prstGeom>
        </p:spPr>
        <p:txBody>
          <a:bodyPr vert="horz" wrap="square" lIns="0" tIns="13970" rIns="0" bIns="0" rtlCol="0">
            <a:spAutoFit/>
          </a:bodyPr>
          <a:lstStyle/>
          <a:p>
            <a:pPr marL="12700">
              <a:lnSpc>
                <a:spcPct val="100000"/>
              </a:lnSpc>
              <a:spcBef>
                <a:spcPts val="110"/>
              </a:spcBef>
              <a:tabLst>
                <a:tab pos="460375" algn="l"/>
              </a:tabLst>
            </a:pPr>
            <a:r>
              <a:rPr sz="800" b="1" spc="-10" dirty="0">
                <a:solidFill>
                  <a:srgbClr val="415568"/>
                </a:solidFill>
                <a:latin typeface="Arial"/>
                <a:cs typeface="Arial"/>
              </a:rPr>
              <a:t>Group</a:t>
            </a:r>
            <a:r>
              <a:rPr sz="800" b="1" dirty="0">
                <a:solidFill>
                  <a:srgbClr val="415568"/>
                </a:solidFill>
                <a:latin typeface="Arial"/>
                <a:cs typeface="Arial"/>
              </a:rPr>
              <a:t>	</a:t>
            </a:r>
            <a:r>
              <a:rPr sz="800" b="1" spc="-20" dirty="0">
                <a:solidFill>
                  <a:srgbClr val="FFFFFF"/>
                </a:solidFill>
                <a:latin typeface="Arial"/>
                <a:cs typeface="Arial"/>
              </a:rPr>
              <a:t>BM02</a:t>
            </a:r>
            <a:endParaRPr sz="800" dirty="0">
              <a:latin typeface="Arial"/>
              <a:cs typeface="Arial"/>
            </a:endParaRPr>
          </a:p>
        </p:txBody>
      </p:sp>
      <p:sp>
        <p:nvSpPr>
          <p:cNvPr id="23" name="object 21">
            <a:extLst>
              <a:ext uri="{FF2B5EF4-FFF2-40B4-BE49-F238E27FC236}">
                <a16:creationId xmlns:a16="http://schemas.microsoft.com/office/drawing/2014/main" id="{914E3E3C-B729-AE1E-BDF1-812E3AF93314}"/>
              </a:ext>
            </a:extLst>
          </p:cNvPr>
          <p:cNvSpPr txBox="1"/>
          <p:nvPr/>
        </p:nvSpPr>
        <p:spPr>
          <a:xfrm>
            <a:off x="8605520" y="5750560"/>
            <a:ext cx="3053080" cy="193040"/>
          </a:xfrm>
          <a:prstGeom prst="rect">
            <a:avLst/>
          </a:prstGeom>
        </p:spPr>
        <p:txBody>
          <a:bodyPr vert="horz" wrap="square" lIns="0" tIns="12700" rIns="0" bIns="0" rtlCol="0">
            <a:spAutoFit/>
          </a:bodyPr>
          <a:lstStyle/>
          <a:p>
            <a:pPr marL="12700">
              <a:lnSpc>
                <a:spcPct val="100000"/>
              </a:lnSpc>
              <a:spcBef>
                <a:spcPts val="100"/>
              </a:spcBef>
            </a:pPr>
            <a:r>
              <a:rPr sz="1100" i="1" dirty="0">
                <a:solidFill>
                  <a:srgbClr val="415568"/>
                </a:solidFill>
                <a:latin typeface="Arial"/>
                <a:cs typeface="Arial"/>
              </a:rPr>
              <a:t>Common</a:t>
            </a:r>
            <a:r>
              <a:rPr sz="1100" i="1" spc="-30" dirty="0">
                <a:solidFill>
                  <a:srgbClr val="415568"/>
                </a:solidFill>
                <a:latin typeface="Arial"/>
                <a:cs typeface="Arial"/>
              </a:rPr>
              <a:t> </a:t>
            </a:r>
            <a:r>
              <a:rPr sz="1100" i="1" dirty="0">
                <a:solidFill>
                  <a:srgbClr val="415568"/>
                </a:solidFill>
                <a:latin typeface="Arial"/>
                <a:cs typeface="Arial"/>
              </a:rPr>
              <a:t>names</a:t>
            </a:r>
            <a:r>
              <a:rPr sz="1100" i="1" spc="-20" dirty="0">
                <a:solidFill>
                  <a:srgbClr val="415568"/>
                </a:solidFill>
                <a:latin typeface="Arial"/>
                <a:cs typeface="Arial"/>
              </a:rPr>
              <a:t> </a:t>
            </a:r>
            <a:r>
              <a:rPr sz="1100" i="1" dirty="0">
                <a:solidFill>
                  <a:srgbClr val="415568"/>
                </a:solidFill>
                <a:latin typeface="Arial"/>
                <a:cs typeface="Arial"/>
              </a:rPr>
              <a:t>are</a:t>
            </a:r>
            <a:r>
              <a:rPr sz="1100" i="1" spc="-20" dirty="0">
                <a:solidFill>
                  <a:srgbClr val="415568"/>
                </a:solidFill>
                <a:latin typeface="Arial"/>
                <a:cs typeface="Arial"/>
              </a:rPr>
              <a:t> </a:t>
            </a:r>
            <a:r>
              <a:rPr sz="1100" i="1" dirty="0">
                <a:solidFill>
                  <a:srgbClr val="415568"/>
                </a:solidFill>
                <a:latin typeface="Arial"/>
                <a:cs typeface="Arial"/>
              </a:rPr>
              <a:t>described</a:t>
            </a:r>
            <a:r>
              <a:rPr sz="1100" i="1" spc="-20" dirty="0">
                <a:solidFill>
                  <a:srgbClr val="415568"/>
                </a:solidFill>
                <a:latin typeface="Arial"/>
                <a:cs typeface="Arial"/>
              </a:rPr>
              <a:t> </a:t>
            </a:r>
            <a:r>
              <a:rPr sz="1100" i="1" dirty="0">
                <a:solidFill>
                  <a:srgbClr val="415568"/>
                </a:solidFill>
                <a:latin typeface="Arial"/>
                <a:cs typeface="Arial"/>
              </a:rPr>
              <a:t>in</a:t>
            </a:r>
            <a:r>
              <a:rPr sz="1100" i="1" spc="-20" dirty="0">
                <a:solidFill>
                  <a:srgbClr val="415568"/>
                </a:solidFill>
                <a:latin typeface="Arial"/>
                <a:cs typeface="Arial"/>
              </a:rPr>
              <a:t> </a:t>
            </a:r>
            <a:r>
              <a:rPr sz="1100" i="1" dirty="0">
                <a:solidFill>
                  <a:srgbClr val="415568"/>
                </a:solidFill>
                <a:latin typeface="Arial"/>
                <a:cs typeface="Arial"/>
              </a:rPr>
              <a:t>FRAC</a:t>
            </a:r>
            <a:r>
              <a:rPr sz="1100" i="1" spc="-15" dirty="0">
                <a:solidFill>
                  <a:srgbClr val="415568"/>
                </a:solidFill>
                <a:latin typeface="Arial"/>
                <a:cs typeface="Arial"/>
              </a:rPr>
              <a:t> </a:t>
            </a:r>
            <a:r>
              <a:rPr sz="1100" i="1" dirty="0">
                <a:solidFill>
                  <a:srgbClr val="415568"/>
                </a:solidFill>
                <a:latin typeface="Arial"/>
                <a:cs typeface="Arial"/>
              </a:rPr>
              <a:t>code</a:t>
            </a:r>
            <a:r>
              <a:rPr sz="1100" i="1" spc="-10" dirty="0">
                <a:solidFill>
                  <a:srgbClr val="415568"/>
                </a:solidFill>
                <a:latin typeface="Arial"/>
                <a:cs typeface="Arial"/>
              </a:rPr>
              <a:t> </a:t>
            </a:r>
            <a:r>
              <a:rPr sz="1100" i="1" spc="-20" dirty="0">
                <a:solidFill>
                  <a:srgbClr val="415568"/>
                </a:solidFill>
                <a:latin typeface="Arial"/>
                <a:cs typeface="Arial"/>
              </a:rPr>
              <a:t>list</a:t>
            </a:r>
            <a:endParaRPr sz="1100" dirty="0">
              <a:latin typeface="Arial"/>
              <a:cs typeface="Arial"/>
            </a:endParaRPr>
          </a:p>
        </p:txBody>
      </p:sp>
      <p:sp>
        <p:nvSpPr>
          <p:cNvPr id="25" name="object 22">
            <a:extLst>
              <a:ext uri="{FF2B5EF4-FFF2-40B4-BE49-F238E27FC236}">
                <a16:creationId xmlns:a16="http://schemas.microsoft.com/office/drawing/2014/main" id="{DA981542-4460-51BD-938C-B557FCFBF7A6}"/>
              </a:ext>
            </a:extLst>
          </p:cNvPr>
          <p:cNvSpPr/>
          <p:nvPr/>
        </p:nvSpPr>
        <p:spPr>
          <a:xfrm>
            <a:off x="6314021" y="2597144"/>
            <a:ext cx="1018540" cy="2688590"/>
          </a:xfrm>
          <a:custGeom>
            <a:avLst/>
            <a:gdLst/>
            <a:ahLst/>
            <a:cxnLst/>
            <a:rect l="l" t="t" r="r" b="b"/>
            <a:pathLst>
              <a:path w="1018540" h="2688590">
                <a:moveTo>
                  <a:pt x="1017968" y="2247544"/>
                </a:moveTo>
                <a:lnTo>
                  <a:pt x="763473" y="1806752"/>
                </a:lnTo>
                <a:lnTo>
                  <a:pt x="254495" y="1806752"/>
                </a:lnTo>
                <a:lnTo>
                  <a:pt x="0" y="2247544"/>
                </a:lnTo>
                <a:lnTo>
                  <a:pt x="254495" y="2688336"/>
                </a:lnTo>
                <a:lnTo>
                  <a:pt x="763473" y="2688336"/>
                </a:lnTo>
                <a:lnTo>
                  <a:pt x="1017968" y="2247544"/>
                </a:lnTo>
                <a:close/>
              </a:path>
              <a:path w="1018540" h="2688590">
                <a:moveTo>
                  <a:pt x="1017968" y="1344168"/>
                </a:moveTo>
                <a:lnTo>
                  <a:pt x="763473" y="903376"/>
                </a:lnTo>
                <a:lnTo>
                  <a:pt x="254495" y="903376"/>
                </a:lnTo>
                <a:lnTo>
                  <a:pt x="0" y="1344168"/>
                </a:lnTo>
                <a:lnTo>
                  <a:pt x="254495" y="1784959"/>
                </a:lnTo>
                <a:lnTo>
                  <a:pt x="763473" y="1784959"/>
                </a:lnTo>
                <a:lnTo>
                  <a:pt x="1017968" y="1344168"/>
                </a:lnTo>
                <a:close/>
              </a:path>
              <a:path w="1018540" h="2688590">
                <a:moveTo>
                  <a:pt x="1017968" y="440791"/>
                </a:moveTo>
                <a:lnTo>
                  <a:pt x="763473" y="0"/>
                </a:lnTo>
                <a:lnTo>
                  <a:pt x="254495" y="0"/>
                </a:lnTo>
                <a:lnTo>
                  <a:pt x="0" y="440791"/>
                </a:lnTo>
                <a:lnTo>
                  <a:pt x="254495" y="881583"/>
                </a:lnTo>
                <a:lnTo>
                  <a:pt x="763473" y="881583"/>
                </a:lnTo>
                <a:lnTo>
                  <a:pt x="1017968" y="440791"/>
                </a:lnTo>
                <a:close/>
              </a:path>
            </a:pathLst>
          </a:custGeom>
          <a:solidFill>
            <a:srgbClr val="3BA362"/>
          </a:solidFill>
        </p:spPr>
        <p:txBody>
          <a:bodyPr wrap="square" lIns="0" tIns="0" rIns="0" bIns="0" rtlCol="0"/>
          <a:lstStyle/>
          <a:p>
            <a:endParaRPr dirty="0"/>
          </a:p>
        </p:txBody>
      </p:sp>
      <p:sp>
        <p:nvSpPr>
          <p:cNvPr id="26" name="object 23">
            <a:extLst>
              <a:ext uri="{FF2B5EF4-FFF2-40B4-BE49-F238E27FC236}">
                <a16:creationId xmlns:a16="http://schemas.microsoft.com/office/drawing/2014/main" id="{29B7323C-B6BF-E307-4DBD-3E4E3A9265AE}"/>
              </a:ext>
            </a:extLst>
          </p:cNvPr>
          <p:cNvSpPr/>
          <p:nvPr/>
        </p:nvSpPr>
        <p:spPr>
          <a:xfrm>
            <a:off x="8102689" y="2597144"/>
            <a:ext cx="3629660" cy="2688590"/>
          </a:xfrm>
          <a:custGeom>
            <a:avLst/>
            <a:gdLst/>
            <a:ahLst/>
            <a:cxnLst/>
            <a:rect l="l" t="t" r="r" b="b"/>
            <a:pathLst>
              <a:path w="3629659" h="2688590">
                <a:moveTo>
                  <a:pt x="1017968" y="2247544"/>
                </a:moveTo>
                <a:lnTo>
                  <a:pt x="763473" y="1806752"/>
                </a:lnTo>
                <a:lnTo>
                  <a:pt x="254495" y="1806752"/>
                </a:lnTo>
                <a:lnTo>
                  <a:pt x="0" y="2247544"/>
                </a:lnTo>
                <a:lnTo>
                  <a:pt x="254495" y="2688336"/>
                </a:lnTo>
                <a:lnTo>
                  <a:pt x="763473" y="2688336"/>
                </a:lnTo>
                <a:lnTo>
                  <a:pt x="1017968" y="2247544"/>
                </a:lnTo>
                <a:close/>
              </a:path>
              <a:path w="3629659" h="2688590">
                <a:moveTo>
                  <a:pt x="1017968" y="1344168"/>
                </a:moveTo>
                <a:lnTo>
                  <a:pt x="763473" y="903376"/>
                </a:lnTo>
                <a:lnTo>
                  <a:pt x="254495" y="903376"/>
                </a:lnTo>
                <a:lnTo>
                  <a:pt x="0" y="1344168"/>
                </a:lnTo>
                <a:lnTo>
                  <a:pt x="254495" y="1784959"/>
                </a:lnTo>
                <a:lnTo>
                  <a:pt x="763473" y="1784959"/>
                </a:lnTo>
                <a:lnTo>
                  <a:pt x="1017968" y="1344168"/>
                </a:lnTo>
                <a:close/>
              </a:path>
              <a:path w="3629659" h="2688590">
                <a:moveTo>
                  <a:pt x="1017968" y="440791"/>
                </a:moveTo>
                <a:lnTo>
                  <a:pt x="763473" y="0"/>
                </a:lnTo>
                <a:lnTo>
                  <a:pt x="254495" y="0"/>
                </a:lnTo>
                <a:lnTo>
                  <a:pt x="0" y="440791"/>
                </a:lnTo>
                <a:lnTo>
                  <a:pt x="254495" y="881583"/>
                </a:lnTo>
                <a:lnTo>
                  <a:pt x="763473" y="881583"/>
                </a:lnTo>
                <a:lnTo>
                  <a:pt x="1017968" y="440791"/>
                </a:lnTo>
                <a:close/>
              </a:path>
              <a:path w="3629659" h="2688590">
                <a:moveTo>
                  <a:pt x="2053932" y="2247544"/>
                </a:moveTo>
                <a:lnTo>
                  <a:pt x="1799437" y="1806752"/>
                </a:lnTo>
                <a:lnTo>
                  <a:pt x="1290459" y="1806752"/>
                </a:lnTo>
                <a:lnTo>
                  <a:pt x="1035964" y="2247544"/>
                </a:lnTo>
                <a:lnTo>
                  <a:pt x="1290459" y="2688336"/>
                </a:lnTo>
                <a:lnTo>
                  <a:pt x="1799437" y="2688336"/>
                </a:lnTo>
                <a:lnTo>
                  <a:pt x="2053932" y="2247544"/>
                </a:lnTo>
                <a:close/>
              </a:path>
              <a:path w="3629659" h="2688590">
                <a:moveTo>
                  <a:pt x="2053932" y="1344168"/>
                </a:moveTo>
                <a:lnTo>
                  <a:pt x="1799437" y="903376"/>
                </a:lnTo>
                <a:lnTo>
                  <a:pt x="1290459" y="903376"/>
                </a:lnTo>
                <a:lnTo>
                  <a:pt x="1035964" y="1344168"/>
                </a:lnTo>
                <a:lnTo>
                  <a:pt x="1290459" y="1784959"/>
                </a:lnTo>
                <a:lnTo>
                  <a:pt x="1799437" y="1784959"/>
                </a:lnTo>
                <a:lnTo>
                  <a:pt x="2053932" y="1344168"/>
                </a:lnTo>
                <a:close/>
              </a:path>
              <a:path w="3629659" h="2688590">
                <a:moveTo>
                  <a:pt x="2053932" y="440791"/>
                </a:moveTo>
                <a:lnTo>
                  <a:pt x="1799437" y="0"/>
                </a:lnTo>
                <a:lnTo>
                  <a:pt x="1290459" y="0"/>
                </a:lnTo>
                <a:lnTo>
                  <a:pt x="1035964" y="440791"/>
                </a:lnTo>
                <a:lnTo>
                  <a:pt x="1290459" y="881583"/>
                </a:lnTo>
                <a:lnTo>
                  <a:pt x="1799437" y="881583"/>
                </a:lnTo>
                <a:lnTo>
                  <a:pt x="2053932" y="440791"/>
                </a:lnTo>
                <a:close/>
              </a:path>
              <a:path w="3629659" h="2688590">
                <a:moveTo>
                  <a:pt x="2841498" y="1795856"/>
                </a:moveTo>
                <a:lnTo>
                  <a:pt x="2587002" y="1355064"/>
                </a:lnTo>
                <a:lnTo>
                  <a:pt x="2078024" y="1355064"/>
                </a:lnTo>
                <a:lnTo>
                  <a:pt x="1823529" y="1795856"/>
                </a:lnTo>
                <a:lnTo>
                  <a:pt x="2078024" y="2236647"/>
                </a:lnTo>
                <a:lnTo>
                  <a:pt x="2587002" y="2236647"/>
                </a:lnTo>
                <a:lnTo>
                  <a:pt x="2841498" y="1795856"/>
                </a:lnTo>
                <a:close/>
              </a:path>
              <a:path w="3629659" h="2688590">
                <a:moveTo>
                  <a:pt x="2841498" y="892479"/>
                </a:moveTo>
                <a:lnTo>
                  <a:pt x="2587002" y="451688"/>
                </a:lnTo>
                <a:lnTo>
                  <a:pt x="2078024" y="451688"/>
                </a:lnTo>
                <a:lnTo>
                  <a:pt x="1823529" y="892479"/>
                </a:lnTo>
                <a:lnTo>
                  <a:pt x="2078024" y="1333271"/>
                </a:lnTo>
                <a:lnTo>
                  <a:pt x="2587002" y="1333271"/>
                </a:lnTo>
                <a:lnTo>
                  <a:pt x="2841498" y="892479"/>
                </a:lnTo>
                <a:close/>
              </a:path>
              <a:path w="3629659" h="2688590">
                <a:moveTo>
                  <a:pt x="3629063" y="2247544"/>
                </a:moveTo>
                <a:lnTo>
                  <a:pt x="3374567" y="1806752"/>
                </a:lnTo>
                <a:lnTo>
                  <a:pt x="2865590" y="1806752"/>
                </a:lnTo>
                <a:lnTo>
                  <a:pt x="2611094" y="2247544"/>
                </a:lnTo>
                <a:lnTo>
                  <a:pt x="2865590" y="2688336"/>
                </a:lnTo>
                <a:lnTo>
                  <a:pt x="3374567" y="2688336"/>
                </a:lnTo>
                <a:lnTo>
                  <a:pt x="3629063" y="2247544"/>
                </a:lnTo>
                <a:close/>
              </a:path>
              <a:path w="3629659" h="2688590">
                <a:moveTo>
                  <a:pt x="3629063" y="1344168"/>
                </a:moveTo>
                <a:lnTo>
                  <a:pt x="3374567" y="903376"/>
                </a:lnTo>
                <a:lnTo>
                  <a:pt x="2865590" y="903376"/>
                </a:lnTo>
                <a:lnTo>
                  <a:pt x="2611094" y="1344168"/>
                </a:lnTo>
                <a:lnTo>
                  <a:pt x="2865590" y="1784959"/>
                </a:lnTo>
                <a:lnTo>
                  <a:pt x="3374567" y="1784959"/>
                </a:lnTo>
                <a:lnTo>
                  <a:pt x="3629063" y="1344168"/>
                </a:lnTo>
                <a:close/>
              </a:path>
              <a:path w="3629659" h="2688590">
                <a:moveTo>
                  <a:pt x="3629063" y="440791"/>
                </a:moveTo>
                <a:lnTo>
                  <a:pt x="3374567" y="0"/>
                </a:lnTo>
                <a:lnTo>
                  <a:pt x="2865590" y="0"/>
                </a:lnTo>
                <a:lnTo>
                  <a:pt x="2611094" y="440791"/>
                </a:lnTo>
                <a:lnTo>
                  <a:pt x="2865590" y="881583"/>
                </a:lnTo>
                <a:lnTo>
                  <a:pt x="3374567" y="881583"/>
                </a:lnTo>
                <a:lnTo>
                  <a:pt x="3629063" y="440791"/>
                </a:lnTo>
                <a:close/>
              </a:path>
            </a:pathLst>
          </a:custGeom>
          <a:solidFill>
            <a:srgbClr val="3BA362"/>
          </a:solidFill>
        </p:spPr>
        <p:txBody>
          <a:bodyPr wrap="square" lIns="0" tIns="0" rIns="0" bIns="0" rtlCol="0"/>
          <a:lstStyle/>
          <a:p>
            <a:endParaRPr dirty="0"/>
          </a:p>
        </p:txBody>
      </p:sp>
      <p:sp>
        <p:nvSpPr>
          <p:cNvPr id="27" name="object 24">
            <a:extLst>
              <a:ext uri="{FF2B5EF4-FFF2-40B4-BE49-F238E27FC236}">
                <a16:creationId xmlns:a16="http://schemas.microsoft.com/office/drawing/2014/main" id="{2B11DC85-A3EB-7125-A4C0-0A3486CF5139}"/>
              </a:ext>
            </a:extLst>
          </p:cNvPr>
          <p:cNvSpPr txBox="1"/>
          <p:nvPr/>
        </p:nvSpPr>
        <p:spPr>
          <a:xfrm>
            <a:off x="6378149" y="4501430"/>
            <a:ext cx="889635" cy="670560"/>
          </a:xfrm>
          <a:prstGeom prst="rect">
            <a:avLst/>
          </a:prstGeom>
        </p:spPr>
        <p:txBody>
          <a:bodyPr vert="horz" wrap="square" lIns="0" tIns="25400" rIns="0" bIns="0" rtlCol="0">
            <a:spAutoFit/>
          </a:bodyPr>
          <a:lstStyle/>
          <a:p>
            <a:pPr marL="12700" marR="5080" algn="ctr">
              <a:lnSpc>
                <a:spcPts val="1000"/>
              </a:lnSpc>
              <a:spcBef>
                <a:spcPts val="200"/>
              </a:spcBef>
            </a:pPr>
            <a:r>
              <a:rPr sz="900" spc="-10" dirty="0">
                <a:solidFill>
                  <a:srgbClr val="FFFFFF"/>
                </a:solidFill>
                <a:latin typeface="Arial"/>
                <a:cs typeface="Arial"/>
              </a:rPr>
              <a:t>Terpene Hydrocarbons</a:t>
            </a:r>
            <a:r>
              <a:rPr lang="en-US" sz="900" spc="-10" dirty="0">
                <a:solidFill>
                  <a:srgbClr val="FFFFFF"/>
                </a:solidFill>
                <a:latin typeface="Arial"/>
                <a:cs typeface="Arial"/>
              </a:rPr>
              <a:t>,</a:t>
            </a:r>
            <a:r>
              <a:rPr sz="900" spc="-10" dirty="0">
                <a:solidFill>
                  <a:srgbClr val="FFFFFF"/>
                </a:solidFill>
                <a:latin typeface="Arial"/>
                <a:cs typeface="Arial"/>
              </a:rPr>
              <a:t> </a:t>
            </a:r>
            <a:r>
              <a:rPr sz="900" spc="-20" dirty="0">
                <a:solidFill>
                  <a:srgbClr val="FFFFFF"/>
                </a:solidFill>
                <a:latin typeface="Arial"/>
                <a:cs typeface="Arial"/>
              </a:rPr>
              <a:t>Terpene</a:t>
            </a:r>
            <a:r>
              <a:rPr sz="900" spc="10" dirty="0">
                <a:solidFill>
                  <a:srgbClr val="FFFFFF"/>
                </a:solidFill>
                <a:latin typeface="Arial"/>
                <a:cs typeface="Arial"/>
              </a:rPr>
              <a:t> </a:t>
            </a:r>
            <a:r>
              <a:rPr sz="900" spc="-10" dirty="0">
                <a:solidFill>
                  <a:srgbClr val="FFFFFF"/>
                </a:solidFill>
                <a:latin typeface="Arial"/>
                <a:cs typeface="Arial"/>
              </a:rPr>
              <a:t>alcohols </a:t>
            </a:r>
            <a:r>
              <a:rPr sz="900" dirty="0">
                <a:solidFill>
                  <a:srgbClr val="FFFFFF"/>
                </a:solidFill>
                <a:latin typeface="Arial"/>
                <a:cs typeface="Arial"/>
              </a:rPr>
              <a:t>and</a:t>
            </a:r>
            <a:r>
              <a:rPr sz="900" spc="-25" dirty="0">
                <a:solidFill>
                  <a:srgbClr val="FFFFFF"/>
                </a:solidFill>
                <a:latin typeface="Arial"/>
                <a:cs typeface="Arial"/>
              </a:rPr>
              <a:t> </a:t>
            </a:r>
            <a:r>
              <a:rPr sz="900" spc="-10" dirty="0">
                <a:solidFill>
                  <a:srgbClr val="FFFFFF"/>
                </a:solidFill>
                <a:latin typeface="Arial"/>
                <a:cs typeface="Arial"/>
              </a:rPr>
              <a:t>Terpene phenols</a:t>
            </a:r>
            <a:endParaRPr sz="900" dirty="0">
              <a:latin typeface="Arial"/>
              <a:cs typeface="Arial"/>
            </a:endParaRPr>
          </a:p>
        </p:txBody>
      </p:sp>
      <p:sp>
        <p:nvSpPr>
          <p:cNvPr id="28" name="object 25">
            <a:extLst>
              <a:ext uri="{FF2B5EF4-FFF2-40B4-BE49-F238E27FC236}">
                <a16:creationId xmlns:a16="http://schemas.microsoft.com/office/drawing/2014/main" id="{F4CCFFF6-7B81-B94B-0F6F-4573669A0882}"/>
              </a:ext>
            </a:extLst>
          </p:cNvPr>
          <p:cNvSpPr txBox="1"/>
          <p:nvPr/>
        </p:nvSpPr>
        <p:spPr>
          <a:xfrm>
            <a:off x="8192433" y="4632190"/>
            <a:ext cx="838835" cy="416559"/>
          </a:xfrm>
          <a:prstGeom prst="rect">
            <a:avLst/>
          </a:prstGeom>
        </p:spPr>
        <p:txBody>
          <a:bodyPr vert="horz" wrap="square" lIns="0" tIns="25400" rIns="0" bIns="0" rtlCol="0">
            <a:spAutoFit/>
          </a:bodyPr>
          <a:lstStyle/>
          <a:p>
            <a:pPr marL="12700" marR="5080" algn="ctr">
              <a:lnSpc>
                <a:spcPts val="1000"/>
              </a:lnSpc>
              <a:spcBef>
                <a:spcPts val="200"/>
              </a:spcBef>
            </a:pPr>
            <a:r>
              <a:rPr sz="900" spc="-10" dirty="0">
                <a:solidFill>
                  <a:srgbClr val="FFFFFF"/>
                </a:solidFill>
                <a:latin typeface="Arial"/>
                <a:cs typeface="Arial"/>
              </a:rPr>
              <a:t>Fungal </a:t>
            </a:r>
            <a:r>
              <a:rPr sz="900" i="1" spc="-10" dirty="0">
                <a:solidFill>
                  <a:srgbClr val="FFFFFF"/>
                </a:solidFill>
                <a:latin typeface="Arial"/>
                <a:cs typeface="Arial"/>
              </a:rPr>
              <a:t>Saccharomyces</a:t>
            </a:r>
            <a:r>
              <a:rPr sz="900" spc="-10" dirty="0">
                <a:solidFill>
                  <a:srgbClr val="FFFFFF"/>
                </a:solidFill>
                <a:latin typeface="Arial"/>
                <a:cs typeface="Arial"/>
              </a:rPr>
              <a:t> </a:t>
            </a:r>
            <a:r>
              <a:rPr sz="900" spc="-20" dirty="0">
                <a:solidFill>
                  <a:srgbClr val="FFFFFF"/>
                </a:solidFill>
                <a:latin typeface="Arial"/>
                <a:cs typeface="Arial"/>
              </a:rPr>
              <a:t>spp.</a:t>
            </a:r>
            <a:endParaRPr sz="900" dirty="0">
              <a:latin typeface="Arial"/>
              <a:cs typeface="Arial"/>
            </a:endParaRPr>
          </a:p>
        </p:txBody>
      </p:sp>
      <p:sp>
        <p:nvSpPr>
          <p:cNvPr id="29" name="object 26">
            <a:extLst>
              <a:ext uri="{FF2B5EF4-FFF2-40B4-BE49-F238E27FC236}">
                <a16:creationId xmlns:a16="http://schemas.microsoft.com/office/drawing/2014/main" id="{725F94DF-75D0-2501-CD6E-424E89E47210}"/>
              </a:ext>
            </a:extLst>
          </p:cNvPr>
          <p:cNvSpPr txBox="1"/>
          <p:nvPr/>
        </p:nvSpPr>
        <p:spPr>
          <a:xfrm>
            <a:off x="9315088" y="4632190"/>
            <a:ext cx="666750" cy="416559"/>
          </a:xfrm>
          <a:prstGeom prst="rect">
            <a:avLst/>
          </a:prstGeom>
        </p:spPr>
        <p:txBody>
          <a:bodyPr vert="horz" wrap="square" lIns="0" tIns="25400" rIns="0" bIns="0" rtlCol="0">
            <a:spAutoFit/>
          </a:bodyPr>
          <a:lstStyle/>
          <a:p>
            <a:pPr marL="12065" marR="5080" algn="ctr">
              <a:lnSpc>
                <a:spcPts val="1000"/>
              </a:lnSpc>
              <a:spcBef>
                <a:spcPts val="200"/>
              </a:spcBef>
            </a:pPr>
            <a:r>
              <a:rPr sz="900" spc="-10" dirty="0">
                <a:solidFill>
                  <a:srgbClr val="FFFFFF"/>
                </a:solidFill>
                <a:latin typeface="Arial"/>
                <a:cs typeface="Arial"/>
              </a:rPr>
              <a:t>Fungal </a:t>
            </a:r>
            <a:r>
              <a:rPr sz="900" i="1" spc="-20" dirty="0">
                <a:solidFill>
                  <a:srgbClr val="FFFFFF"/>
                </a:solidFill>
                <a:latin typeface="Arial"/>
                <a:cs typeface="Arial"/>
              </a:rPr>
              <a:t>Talaromyces</a:t>
            </a:r>
            <a:r>
              <a:rPr sz="900" spc="-20" dirty="0">
                <a:solidFill>
                  <a:srgbClr val="FFFFFF"/>
                </a:solidFill>
                <a:latin typeface="Arial"/>
                <a:cs typeface="Arial"/>
              </a:rPr>
              <a:t> spp.</a:t>
            </a:r>
            <a:endParaRPr sz="900" dirty="0">
              <a:latin typeface="Arial"/>
              <a:cs typeface="Arial"/>
            </a:endParaRPr>
          </a:p>
        </p:txBody>
      </p:sp>
      <p:sp>
        <p:nvSpPr>
          <p:cNvPr id="30" name="object 27">
            <a:extLst>
              <a:ext uri="{FF2B5EF4-FFF2-40B4-BE49-F238E27FC236}">
                <a16:creationId xmlns:a16="http://schemas.microsoft.com/office/drawing/2014/main" id="{86B43C9E-DA2D-38DE-BE7E-DD61E06C9B7C}"/>
              </a:ext>
            </a:extLst>
          </p:cNvPr>
          <p:cNvSpPr txBox="1"/>
          <p:nvPr/>
        </p:nvSpPr>
        <p:spPr>
          <a:xfrm>
            <a:off x="10860995" y="4632190"/>
            <a:ext cx="724535" cy="416559"/>
          </a:xfrm>
          <a:prstGeom prst="rect">
            <a:avLst/>
          </a:prstGeom>
        </p:spPr>
        <p:txBody>
          <a:bodyPr vert="horz" wrap="square" lIns="0" tIns="25400" rIns="0" bIns="0" rtlCol="0">
            <a:spAutoFit/>
          </a:bodyPr>
          <a:lstStyle/>
          <a:p>
            <a:pPr marL="12700" marR="5080" indent="-635" algn="ctr">
              <a:lnSpc>
                <a:spcPts val="1000"/>
              </a:lnSpc>
              <a:spcBef>
                <a:spcPts val="200"/>
              </a:spcBef>
            </a:pPr>
            <a:r>
              <a:rPr sz="900" spc="-10" dirty="0">
                <a:solidFill>
                  <a:srgbClr val="FFFFFF"/>
                </a:solidFill>
                <a:latin typeface="Arial"/>
                <a:cs typeface="Arial"/>
              </a:rPr>
              <a:t>Bacterial </a:t>
            </a:r>
            <a:r>
              <a:rPr sz="900" i="1" spc="-10" dirty="0">
                <a:solidFill>
                  <a:srgbClr val="FFFFFF"/>
                </a:solidFill>
                <a:latin typeface="Arial"/>
                <a:cs typeface="Arial"/>
              </a:rPr>
              <a:t>Streptomyces</a:t>
            </a:r>
            <a:r>
              <a:rPr sz="900" spc="-10" dirty="0">
                <a:solidFill>
                  <a:srgbClr val="FFFFFF"/>
                </a:solidFill>
                <a:latin typeface="Arial"/>
                <a:cs typeface="Arial"/>
              </a:rPr>
              <a:t> </a:t>
            </a:r>
            <a:r>
              <a:rPr sz="900" spc="-20" dirty="0">
                <a:solidFill>
                  <a:srgbClr val="FFFFFF"/>
                </a:solidFill>
                <a:latin typeface="Arial"/>
                <a:cs typeface="Arial"/>
              </a:rPr>
              <a:t>spp.</a:t>
            </a:r>
            <a:endParaRPr sz="900" dirty="0">
              <a:latin typeface="Arial"/>
              <a:cs typeface="Arial"/>
            </a:endParaRPr>
          </a:p>
        </p:txBody>
      </p:sp>
      <p:sp>
        <p:nvSpPr>
          <p:cNvPr id="31" name="object 28">
            <a:extLst>
              <a:ext uri="{FF2B5EF4-FFF2-40B4-BE49-F238E27FC236}">
                <a16:creationId xmlns:a16="http://schemas.microsoft.com/office/drawing/2014/main" id="{E477E1CC-CE02-46A4-4744-DC4EB764584F}"/>
              </a:ext>
            </a:extLst>
          </p:cNvPr>
          <p:cNvSpPr txBox="1"/>
          <p:nvPr/>
        </p:nvSpPr>
        <p:spPr>
          <a:xfrm>
            <a:off x="6397580" y="3665326"/>
            <a:ext cx="851535" cy="543560"/>
          </a:xfrm>
          <a:prstGeom prst="rect">
            <a:avLst/>
          </a:prstGeom>
        </p:spPr>
        <p:txBody>
          <a:bodyPr vert="horz" wrap="square" lIns="0" tIns="25400" rIns="0" bIns="0" rtlCol="0">
            <a:spAutoFit/>
          </a:bodyPr>
          <a:lstStyle/>
          <a:p>
            <a:pPr marL="12700" marR="5080" algn="ctr">
              <a:lnSpc>
                <a:spcPts val="1000"/>
              </a:lnSpc>
              <a:spcBef>
                <a:spcPts val="200"/>
              </a:spcBef>
            </a:pPr>
            <a:r>
              <a:rPr sz="900" spc="-10" dirty="0">
                <a:solidFill>
                  <a:srgbClr val="FFFFFF"/>
                </a:solidFill>
                <a:latin typeface="Arial"/>
                <a:cs typeface="Arial"/>
              </a:rPr>
              <a:t>Phenols, Sesquiterpenes, Triterpenoids, Coumarins</a:t>
            </a:r>
            <a:endParaRPr sz="900" dirty="0">
              <a:latin typeface="Arial"/>
              <a:cs typeface="Arial"/>
            </a:endParaRPr>
          </a:p>
        </p:txBody>
      </p:sp>
      <p:sp>
        <p:nvSpPr>
          <p:cNvPr id="32" name="object 29">
            <a:extLst>
              <a:ext uri="{FF2B5EF4-FFF2-40B4-BE49-F238E27FC236}">
                <a16:creationId xmlns:a16="http://schemas.microsoft.com/office/drawing/2014/main" id="{BB1FADB1-7D4D-AB85-429A-D1847C1B91E0}"/>
              </a:ext>
            </a:extLst>
          </p:cNvPr>
          <p:cNvSpPr txBox="1"/>
          <p:nvPr/>
        </p:nvSpPr>
        <p:spPr>
          <a:xfrm>
            <a:off x="8262728" y="3728762"/>
            <a:ext cx="698500" cy="416559"/>
          </a:xfrm>
          <a:prstGeom prst="rect">
            <a:avLst/>
          </a:prstGeom>
        </p:spPr>
        <p:txBody>
          <a:bodyPr vert="horz" wrap="square" lIns="0" tIns="25400" rIns="0" bIns="0" rtlCol="0">
            <a:spAutoFit/>
          </a:bodyPr>
          <a:lstStyle/>
          <a:p>
            <a:pPr marL="12700" marR="5080" algn="ctr">
              <a:lnSpc>
                <a:spcPts val="1000"/>
              </a:lnSpc>
              <a:spcBef>
                <a:spcPts val="200"/>
              </a:spcBef>
            </a:pPr>
            <a:r>
              <a:rPr sz="900" spc="-10" dirty="0">
                <a:solidFill>
                  <a:srgbClr val="FFFFFF"/>
                </a:solidFill>
                <a:latin typeface="Arial"/>
                <a:cs typeface="Arial"/>
              </a:rPr>
              <a:t>Fungal </a:t>
            </a:r>
            <a:r>
              <a:rPr sz="900" i="1" spc="-10" dirty="0">
                <a:solidFill>
                  <a:srgbClr val="FFFFFF"/>
                </a:solidFill>
                <a:latin typeface="Arial"/>
                <a:cs typeface="Arial"/>
              </a:rPr>
              <a:t>Coniothyrium</a:t>
            </a:r>
            <a:r>
              <a:rPr sz="900" spc="-10" dirty="0">
                <a:solidFill>
                  <a:srgbClr val="FFFFFF"/>
                </a:solidFill>
                <a:latin typeface="Arial"/>
                <a:cs typeface="Arial"/>
              </a:rPr>
              <a:t> </a:t>
            </a:r>
            <a:r>
              <a:rPr sz="900" spc="-20" dirty="0">
                <a:solidFill>
                  <a:srgbClr val="FFFFFF"/>
                </a:solidFill>
                <a:latin typeface="Arial"/>
                <a:cs typeface="Arial"/>
              </a:rPr>
              <a:t>spp.</a:t>
            </a:r>
            <a:endParaRPr sz="900" dirty="0">
              <a:latin typeface="Arial"/>
              <a:cs typeface="Arial"/>
            </a:endParaRPr>
          </a:p>
        </p:txBody>
      </p:sp>
      <p:sp>
        <p:nvSpPr>
          <p:cNvPr id="33" name="object 30">
            <a:extLst>
              <a:ext uri="{FF2B5EF4-FFF2-40B4-BE49-F238E27FC236}">
                <a16:creationId xmlns:a16="http://schemas.microsoft.com/office/drawing/2014/main" id="{0B3B1B19-EF0C-A515-6E3E-408C5F8A8564}"/>
              </a:ext>
            </a:extLst>
          </p:cNvPr>
          <p:cNvSpPr txBox="1"/>
          <p:nvPr/>
        </p:nvSpPr>
        <p:spPr>
          <a:xfrm>
            <a:off x="9251880" y="3728762"/>
            <a:ext cx="793750" cy="416559"/>
          </a:xfrm>
          <a:prstGeom prst="rect">
            <a:avLst/>
          </a:prstGeom>
        </p:spPr>
        <p:txBody>
          <a:bodyPr vert="horz" wrap="square" lIns="0" tIns="25400" rIns="0" bIns="0" rtlCol="0">
            <a:spAutoFit/>
          </a:bodyPr>
          <a:lstStyle/>
          <a:p>
            <a:pPr marL="12700" marR="5080" algn="ctr">
              <a:lnSpc>
                <a:spcPts val="1000"/>
              </a:lnSpc>
              <a:spcBef>
                <a:spcPts val="200"/>
              </a:spcBef>
            </a:pPr>
            <a:r>
              <a:rPr sz="900" spc="-10" dirty="0">
                <a:solidFill>
                  <a:srgbClr val="FFFFFF"/>
                </a:solidFill>
                <a:latin typeface="Arial"/>
                <a:cs typeface="Arial"/>
              </a:rPr>
              <a:t>Fungal </a:t>
            </a:r>
            <a:r>
              <a:rPr sz="900" i="1" spc="-10" dirty="0">
                <a:solidFill>
                  <a:srgbClr val="FFFFFF"/>
                </a:solidFill>
                <a:latin typeface="Arial"/>
                <a:cs typeface="Arial"/>
              </a:rPr>
              <a:t>Hanseniaspora</a:t>
            </a:r>
            <a:r>
              <a:rPr sz="900" spc="-10" dirty="0">
                <a:solidFill>
                  <a:srgbClr val="FFFFFF"/>
                </a:solidFill>
                <a:latin typeface="Arial"/>
                <a:cs typeface="Arial"/>
              </a:rPr>
              <a:t> </a:t>
            </a:r>
            <a:r>
              <a:rPr sz="900" spc="-20" dirty="0">
                <a:solidFill>
                  <a:srgbClr val="FFFFFF"/>
                </a:solidFill>
                <a:latin typeface="Arial"/>
                <a:cs typeface="Arial"/>
              </a:rPr>
              <a:t>spp.</a:t>
            </a:r>
            <a:endParaRPr sz="900" dirty="0">
              <a:latin typeface="Arial"/>
              <a:cs typeface="Arial"/>
            </a:endParaRPr>
          </a:p>
        </p:txBody>
      </p:sp>
      <p:sp>
        <p:nvSpPr>
          <p:cNvPr id="34" name="object 31">
            <a:extLst>
              <a:ext uri="{FF2B5EF4-FFF2-40B4-BE49-F238E27FC236}">
                <a16:creationId xmlns:a16="http://schemas.microsoft.com/office/drawing/2014/main" id="{B0B3635F-795E-5F04-E715-D4456627B8D5}"/>
              </a:ext>
            </a:extLst>
          </p:cNvPr>
          <p:cNvSpPr txBox="1"/>
          <p:nvPr/>
        </p:nvSpPr>
        <p:spPr>
          <a:xfrm>
            <a:off x="10111644" y="3277849"/>
            <a:ext cx="648335" cy="416559"/>
          </a:xfrm>
          <a:prstGeom prst="rect">
            <a:avLst/>
          </a:prstGeom>
        </p:spPr>
        <p:txBody>
          <a:bodyPr vert="horz" wrap="square" lIns="0" tIns="25400" rIns="0" bIns="0" rtlCol="0">
            <a:spAutoFit/>
          </a:bodyPr>
          <a:lstStyle/>
          <a:p>
            <a:pPr marL="12700" marR="5080" indent="-635" algn="ctr">
              <a:lnSpc>
                <a:spcPts val="1000"/>
              </a:lnSpc>
              <a:spcBef>
                <a:spcPts val="200"/>
              </a:spcBef>
            </a:pPr>
            <a:r>
              <a:rPr sz="900" spc="-10" dirty="0">
                <a:solidFill>
                  <a:srgbClr val="FFFFFF"/>
                </a:solidFill>
                <a:latin typeface="Arial"/>
                <a:cs typeface="Arial"/>
              </a:rPr>
              <a:t>Bacterial </a:t>
            </a:r>
            <a:r>
              <a:rPr sz="900" i="1" dirty="0">
                <a:solidFill>
                  <a:srgbClr val="FFFFFF"/>
                </a:solidFill>
                <a:latin typeface="Arial"/>
                <a:cs typeface="Arial"/>
              </a:rPr>
              <a:t>Erwinia</a:t>
            </a:r>
            <a:r>
              <a:rPr sz="900" dirty="0">
                <a:solidFill>
                  <a:srgbClr val="FFFFFF"/>
                </a:solidFill>
                <a:latin typeface="Arial"/>
                <a:cs typeface="Arial"/>
              </a:rPr>
              <a:t> </a:t>
            </a:r>
            <a:r>
              <a:rPr sz="900" spc="-20" dirty="0">
                <a:solidFill>
                  <a:srgbClr val="FFFFFF"/>
                </a:solidFill>
                <a:latin typeface="Arial"/>
                <a:cs typeface="Arial"/>
              </a:rPr>
              <a:t>spp. </a:t>
            </a:r>
            <a:r>
              <a:rPr sz="900" spc="-10" dirty="0">
                <a:solidFill>
                  <a:srgbClr val="FFFFFF"/>
                </a:solidFill>
                <a:latin typeface="Arial"/>
                <a:cs typeface="Arial"/>
              </a:rPr>
              <a:t>(peptide)</a:t>
            </a:r>
            <a:endParaRPr sz="900" dirty="0">
              <a:latin typeface="Arial"/>
              <a:cs typeface="Arial"/>
            </a:endParaRPr>
          </a:p>
        </p:txBody>
      </p:sp>
      <p:sp>
        <p:nvSpPr>
          <p:cNvPr id="35" name="object 32">
            <a:extLst>
              <a:ext uri="{FF2B5EF4-FFF2-40B4-BE49-F238E27FC236}">
                <a16:creationId xmlns:a16="http://schemas.microsoft.com/office/drawing/2014/main" id="{1929F387-77CF-E57C-2135-CD813CF9FA74}"/>
              </a:ext>
            </a:extLst>
          </p:cNvPr>
          <p:cNvSpPr txBox="1"/>
          <p:nvPr/>
        </p:nvSpPr>
        <p:spPr>
          <a:xfrm>
            <a:off x="9927278" y="4183230"/>
            <a:ext cx="1017269" cy="385405"/>
          </a:xfrm>
          <a:prstGeom prst="rect">
            <a:avLst/>
          </a:prstGeom>
        </p:spPr>
        <p:txBody>
          <a:bodyPr vert="horz" wrap="square" lIns="0" tIns="25400" rIns="0" bIns="0" rtlCol="0">
            <a:spAutoFit/>
          </a:bodyPr>
          <a:lstStyle/>
          <a:p>
            <a:pPr marL="12700" marR="5080" indent="273050">
              <a:lnSpc>
                <a:spcPts val="1000"/>
              </a:lnSpc>
              <a:spcBef>
                <a:spcPts val="200"/>
              </a:spcBef>
            </a:pPr>
            <a:r>
              <a:rPr sz="900" spc="-10" dirty="0">
                <a:solidFill>
                  <a:srgbClr val="FFFFFF"/>
                </a:solidFill>
                <a:latin typeface="Arial"/>
                <a:cs typeface="Arial"/>
              </a:rPr>
              <a:t>Bacterial </a:t>
            </a:r>
            <a:r>
              <a:rPr sz="900" i="1" dirty="0">
                <a:solidFill>
                  <a:srgbClr val="FFFFFF"/>
                </a:solidFill>
                <a:latin typeface="Arial"/>
                <a:cs typeface="Arial"/>
              </a:rPr>
              <a:t>Gluconobacter</a:t>
            </a:r>
            <a:r>
              <a:rPr sz="900" dirty="0">
                <a:solidFill>
                  <a:srgbClr val="FFFFFF"/>
                </a:solidFill>
                <a:latin typeface="Arial"/>
                <a:cs typeface="Arial"/>
              </a:rPr>
              <a:t> </a:t>
            </a:r>
            <a:r>
              <a:rPr sz="900" spc="-20" dirty="0">
                <a:solidFill>
                  <a:srgbClr val="FFFFFF"/>
                </a:solidFill>
                <a:latin typeface="Arial"/>
                <a:cs typeface="Arial"/>
              </a:rPr>
              <a:t>spp.</a:t>
            </a:r>
            <a:endParaRPr sz="900" dirty="0">
              <a:latin typeface="Arial"/>
              <a:cs typeface="Arial"/>
            </a:endParaRPr>
          </a:p>
        </p:txBody>
      </p:sp>
      <p:sp>
        <p:nvSpPr>
          <p:cNvPr id="36" name="object 33">
            <a:extLst>
              <a:ext uri="{FF2B5EF4-FFF2-40B4-BE49-F238E27FC236}">
                <a16:creationId xmlns:a16="http://schemas.microsoft.com/office/drawing/2014/main" id="{0EF3E744-F530-12DE-A4EB-FEB359F0D27B}"/>
              </a:ext>
            </a:extLst>
          </p:cNvPr>
          <p:cNvSpPr txBox="1"/>
          <p:nvPr/>
        </p:nvSpPr>
        <p:spPr>
          <a:xfrm>
            <a:off x="10845222" y="3728762"/>
            <a:ext cx="756285" cy="416559"/>
          </a:xfrm>
          <a:prstGeom prst="rect">
            <a:avLst/>
          </a:prstGeom>
        </p:spPr>
        <p:txBody>
          <a:bodyPr vert="horz" wrap="square" lIns="0" tIns="25400" rIns="0" bIns="0" rtlCol="0">
            <a:spAutoFit/>
          </a:bodyPr>
          <a:lstStyle/>
          <a:p>
            <a:pPr marL="12700" marR="5080" indent="-635" algn="ctr">
              <a:lnSpc>
                <a:spcPts val="1000"/>
              </a:lnSpc>
              <a:spcBef>
                <a:spcPts val="200"/>
              </a:spcBef>
            </a:pPr>
            <a:r>
              <a:rPr sz="900" spc="-10" dirty="0">
                <a:solidFill>
                  <a:srgbClr val="FFFFFF"/>
                </a:solidFill>
                <a:latin typeface="Arial"/>
                <a:cs typeface="Arial"/>
              </a:rPr>
              <a:t>Bacterial </a:t>
            </a:r>
            <a:r>
              <a:rPr sz="900" i="1" spc="-10" dirty="0">
                <a:solidFill>
                  <a:srgbClr val="FFFFFF"/>
                </a:solidFill>
                <a:latin typeface="Arial"/>
                <a:cs typeface="Arial"/>
              </a:rPr>
              <a:t>Pseudomonas</a:t>
            </a:r>
            <a:r>
              <a:rPr sz="900" spc="-10" dirty="0">
                <a:solidFill>
                  <a:srgbClr val="FFFFFF"/>
                </a:solidFill>
                <a:latin typeface="Arial"/>
                <a:cs typeface="Arial"/>
              </a:rPr>
              <a:t> </a:t>
            </a:r>
            <a:r>
              <a:rPr sz="900" spc="-20" dirty="0">
                <a:solidFill>
                  <a:srgbClr val="FFFFFF"/>
                </a:solidFill>
                <a:latin typeface="Arial"/>
                <a:cs typeface="Arial"/>
              </a:rPr>
              <a:t>spp.</a:t>
            </a:r>
            <a:endParaRPr sz="900" dirty="0">
              <a:latin typeface="Arial"/>
              <a:cs typeface="Arial"/>
            </a:endParaRPr>
          </a:p>
        </p:txBody>
      </p:sp>
      <p:sp>
        <p:nvSpPr>
          <p:cNvPr id="37" name="object 34">
            <a:extLst>
              <a:ext uri="{FF2B5EF4-FFF2-40B4-BE49-F238E27FC236}">
                <a16:creationId xmlns:a16="http://schemas.microsoft.com/office/drawing/2014/main" id="{88AC89B3-C8B8-4C23-CF62-3AC372DDF852}"/>
              </a:ext>
            </a:extLst>
          </p:cNvPr>
          <p:cNvSpPr txBox="1"/>
          <p:nvPr/>
        </p:nvSpPr>
        <p:spPr>
          <a:xfrm>
            <a:off x="6512223" y="2888886"/>
            <a:ext cx="622935" cy="289560"/>
          </a:xfrm>
          <a:prstGeom prst="rect">
            <a:avLst/>
          </a:prstGeom>
        </p:spPr>
        <p:txBody>
          <a:bodyPr vert="horz" wrap="square" lIns="0" tIns="25400" rIns="0" bIns="0" rtlCol="0">
            <a:spAutoFit/>
          </a:bodyPr>
          <a:lstStyle/>
          <a:p>
            <a:pPr marL="139700" marR="5080" indent="-127635">
              <a:lnSpc>
                <a:spcPts val="1000"/>
              </a:lnSpc>
              <a:spcBef>
                <a:spcPts val="200"/>
              </a:spcBef>
            </a:pPr>
            <a:r>
              <a:rPr sz="900" spc="-10" dirty="0">
                <a:solidFill>
                  <a:srgbClr val="FFFFFF"/>
                </a:solidFill>
                <a:latin typeface="Arial"/>
                <a:cs typeface="Arial"/>
              </a:rPr>
              <a:t>Polypeptide (lectin)</a:t>
            </a:r>
            <a:endParaRPr sz="900" dirty="0">
              <a:latin typeface="Arial"/>
              <a:cs typeface="Arial"/>
            </a:endParaRPr>
          </a:p>
        </p:txBody>
      </p:sp>
      <p:sp>
        <p:nvSpPr>
          <p:cNvPr id="38" name="object 35">
            <a:extLst>
              <a:ext uri="{FF2B5EF4-FFF2-40B4-BE49-F238E27FC236}">
                <a16:creationId xmlns:a16="http://schemas.microsoft.com/office/drawing/2014/main" id="{C2BE96EE-85F4-1933-F916-77E42CBE5D89}"/>
              </a:ext>
            </a:extLst>
          </p:cNvPr>
          <p:cNvSpPr txBox="1"/>
          <p:nvPr/>
        </p:nvSpPr>
        <p:spPr>
          <a:xfrm>
            <a:off x="8280901" y="2825335"/>
            <a:ext cx="662940" cy="416559"/>
          </a:xfrm>
          <a:prstGeom prst="rect">
            <a:avLst/>
          </a:prstGeom>
        </p:spPr>
        <p:txBody>
          <a:bodyPr vert="horz" wrap="square" lIns="0" tIns="25400" rIns="0" bIns="0" rtlCol="0">
            <a:spAutoFit/>
          </a:bodyPr>
          <a:lstStyle/>
          <a:p>
            <a:pPr marL="12700" marR="5080" algn="ctr">
              <a:lnSpc>
                <a:spcPts val="1000"/>
              </a:lnSpc>
              <a:spcBef>
                <a:spcPts val="200"/>
              </a:spcBef>
            </a:pPr>
            <a:r>
              <a:rPr sz="900" spc="-10" dirty="0">
                <a:solidFill>
                  <a:srgbClr val="FFFFFF"/>
                </a:solidFill>
                <a:latin typeface="Arial"/>
                <a:cs typeface="Arial"/>
              </a:rPr>
              <a:t>Fungal </a:t>
            </a:r>
            <a:r>
              <a:rPr sz="900" i="1" spc="-10" dirty="0">
                <a:solidFill>
                  <a:srgbClr val="FFFFFF"/>
                </a:solidFill>
                <a:latin typeface="Arial"/>
                <a:cs typeface="Arial"/>
              </a:rPr>
              <a:t>Trichoderma</a:t>
            </a:r>
            <a:r>
              <a:rPr sz="900" spc="-10" dirty="0">
                <a:solidFill>
                  <a:srgbClr val="FFFFFF"/>
                </a:solidFill>
                <a:latin typeface="Arial"/>
                <a:cs typeface="Arial"/>
              </a:rPr>
              <a:t> </a:t>
            </a:r>
            <a:r>
              <a:rPr sz="900" spc="-20" dirty="0">
                <a:solidFill>
                  <a:srgbClr val="FFFFFF"/>
                </a:solidFill>
                <a:latin typeface="Arial"/>
                <a:cs typeface="Arial"/>
              </a:rPr>
              <a:t>spp.</a:t>
            </a:r>
            <a:endParaRPr sz="900" dirty="0">
              <a:latin typeface="Arial"/>
              <a:cs typeface="Arial"/>
            </a:endParaRPr>
          </a:p>
        </p:txBody>
      </p:sp>
      <p:sp>
        <p:nvSpPr>
          <p:cNvPr id="39" name="object 36">
            <a:extLst>
              <a:ext uri="{FF2B5EF4-FFF2-40B4-BE49-F238E27FC236}">
                <a16:creationId xmlns:a16="http://schemas.microsoft.com/office/drawing/2014/main" id="{45EE861D-5B20-2B29-46FB-8388D6379F09}"/>
              </a:ext>
            </a:extLst>
          </p:cNvPr>
          <p:cNvSpPr txBox="1"/>
          <p:nvPr/>
        </p:nvSpPr>
        <p:spPr>
          <a:xfrm>
            <a:off x="9293256" y="2825335"/>
            <a:ext cx="711200" cy="416559"/>
          </a:xfrm>
          <a:prstGeom prst="rect">
            <a:avLst/>
          </a:prstGeom>
        </p:spPr>
        <p:txBody>
          <a:bodyPr vert="horz" wrap="square" lIns="0" tIns="25400" rIns="0" bIns="0" rtlCol="0">
            <a:spAutoFit/>
          </a:bodyPr>
          <a:lstStyle/>
          <a:p>
            <a:pPr marL="12700" marR="5080" indent="635" algn="ctr">
              <a:lnSpc>
                <a:spcPts val="1000"/>
              </a:lnSpc>
              <a:spcBef>
                <a:spcPts val="200"/>
              </a:spcBef>
            </a:pPr>
            <a:r>
              <a:rPr sz="900" spc="-10" dirty="0">
                <a:solidFill>
                  <a:srgbClr val="FFFFFF"/>
                </a:solidFill>
                <a:latin typeface="Arial"/>
                <a:cs typeface="Arial"/>
              </a:rPr>
              <a:t>Fungal </a:t>
            </a:r>
            <a:r>
              <a:rPr sz="900" i="1" spc="-10" dirty="0">
                <a:solidFill>
                  <a:srgbClr val="FFFFFF"/>
                </a:solidFill>
                <a:latin typeface="Arial"/>
                <a:cs typeface="Arial"/>
              </a:rPr>
              <a:t>Clonostachys</a:t>
            </a:r>
            <a:r>
              <a:rPr sz="900" spc="-10" dirty="0">
                <a:solidFill>
                  <a:srgbClr val="FFFFFF"/>
                </a:solidFill>
                <a:latin typeface="Arial"/>
                <a:cs typeface="Arial"/>
              </a:rPr>
              <a:t> </a:t>
            </a:r>
            <a:r>
              <a:rPr sz="900" spc="-20" dirty="0">
                <a:solidFill>
                  <a:srgbClr val="FFFFFF"/>
                </a:solidFill>
                <a:latin typeface="Arial"/>
                <a:cs typeface="Arial"/>
              </a:rPr>
              <a:t>spp.</a:t>
            </a:r>
            <a:endParaRPr sz="900" dirty="0">
              <a:latin typeface="Arial"/>
              <a:cs typeface="Arial"/>
            </a:endParaRPr>
          </a:p>
        </p:txBody>
      </p:sp>
      <p:sp>
        <p:nvSpPr>
          <p:cNvPr id="40" name="object 37">
            <a:extLst>
              <a:ext uri="{FF2B5EF4-FFF2-40B4-BE49-F238E27FC236}">
                <a16:creationId xmlns:a16="http://schemas.microsoft.com/office/drawing/2014/main" id="{B4B7B6AC-4504-00D8-8017-B0BC7026CFB4}"/>
              </a:ext>
            </a:extLst>
          </p:cNvPr>
          <p:cNvSpPr txBox="1"/>
          <p:nvPr/>
        </p:nvSpPr>
        <p:spPr>
          <a:xfrm>
            <a:off x="10988440" y="2825335"/>
            <a:ext cx="470534" cy="416559"/>
          </a:xfrm>
          <a:prstGeom prst="rect">
            <a:avLst/>
          </a:prstGeom>
        </p:spPr>
        <p:txBody>
          <a:bodyPr vert="horz" wrap="square" lIns="0" tIns="25400" rIns="0" bIns="0" rtlCol="0">
            <a:spAutoFit/>
          </a:bodyPr>
          <a:lstStyle/>
          <a:p>
            <a:pPr marL="12700" marR="5080" algn="ctr">
              <a:lnSpc>
                <a:spcPts val="1000"/>
              </a:lnSpc>
              <a:spcBef>
                <a:spcPts val="200"/>
              </a:spcBef>
            </a:pPr>
            <a:r>
              <a:rPr sz="900" spc="-10" dirty="0">
                <a:solidFill>
                  <a:srgbClr val="FFFFFF"/>
                </a:solidFill>
                <a:latin typeface="Arial"/>
                <a:cs typeface="Arial"/>
              </a:rPr>
              <a:t>Bacterial </a:t>
            </a:r>
            <a:r>
              <a:rPr sz="900" i="1" spc="-10" dirty="0">
                <a:solidFill>
                  <a:srgbClr val="FFFFFF"/>
                </a:solidFill>
                <a:latin typeface="Arial"/>
                <a:cs typeface="Arial"/>
              </a:rPr>
              <a:t>Bacillus</a:t>
            </a:r>
            <a:r>
              <a:rPr sz="900" spc="-10" dirty="0">
                <a:solidFill>
                  <a:srgbClr val="FFFFFF"/>
                </a:solidFill>
                <a:latin typeface="Arial"/>
                <a:cs typeface="Arial"/>
              </a:rPr>
              <a:t> </a:t>
            </a:r>
            <a:r>
              <a:rPr sz="900" spc="-20" dirty="0">
                <a:solidFill>
                  <a:srgbClr val="FFFFFF"/>
                </a:solidFill>
                <a:latin typeface="Arial"/>
                <a:cs typeface="Arial"/>
              </a:rPr>
              <a:t>spp.</a:t>
            </a:r>
            <a:endParaRPr sz="900" dirty="0">
              <a:latin typeface="Arial"/>
              <a:cs typeface="Arial"/>
            </a:endParaRPr>
          </a:p>
        </p:txBody>
      </p:sp>
      <p:pic>
        <p:nvPicPr>
          <p:cNvPr id="41" name="object 38">
            <a:extLst>
              <a:ext uri="{FF2B5EF4-FFF2-40B4-BE49-F238E27FC236}">
                <a16:creationId xmlns:a16="http://schemas.microsoft.com/office/drawing/2014/main" id="{6B39A8E1-550A-2903-76CE-F87A4F49ED10}"/>
              </a:ext>
            </a:extLst>
          </p:cNvPr>
          <p:cNvPicPr/>
          <p:nvPr/>
        </p:nvPicPr>
        <p:blipFill>
          <a:blip r:embed="rId4" cstate="print"/>
          <a:stretch>
            <a:fillRect/>
          </a:stretch>
        </p:blipFill>
        <p:spPr>
          <a:xfrm>
            <a:off x="1517905" y="1921224"/>
            <a:ext cx="201142" cy="201142"/>
          </a:xfrm>
          <a:prstGeom prst="rect">
            <a:avLst/>
          </a:prstGeom>
        </p:spPr>
      </p:pic>
      <p:sp>
        <p:nvSpPr>
          <p:cNvPr id="42" name="object 39">
            <a:extLst>
              <a:ext uri="{FF2B5EF4-FFF2-40B4-BE49-F238E27FC236}">
                <a16:creationId xmlns:a16="http://schemas.microsoft.com/office/drawing/2014/main" id="{A2D2864B-744B-7D09-DB89-91C277913FE2}"/>
              </a:ext>
            </a:extLst>
          </p:cNvPr>
          <p:cNvSpPr txBox="1"/>
          <p:nvPr/>
        </p:nvSpPr>
        <p:spPr>
          <a:xfrm>
            <a:off x="1505203" y="1564379"/>
            <a:ext cx="3770629" cy="755650"/>
          </a:xfrm>
          <a:prstGeom prst="rect">
            <a:avLst/>
          </a:prstGeom>
        </p:spPr>
        <p:txBody>
          <a:bodyPr vert="horz" wrap="square" lIns="0" tIns="16510" rIns="0" bIns="0" rtlCol="0">
            <a:spAutoFit/>
          </a:bodyPr>
          <a:lstStyle/>
          <a:p>
            <a:pPr marL="12700">
              <a:lnSpc>
                <a:spcPct val="100000"/>
              </a:lnSpc>
              <a:spcBef>
                <a:spcPts val="130"/>
              </a:spcBef>
            </a:pPr>
            <a:r>
              <a:rPr sz="1300" b="1" spc="50" dirty="0">
                <a:solidFill>
                  <a:srgbClr val="3BA362"/>
                </a:solidFill>
                <a:latin typeface="Arial"/>
                <a:cs typeface="Arial"/>
              </a:rPr>
              <a:t>Pathogens</a:t>
            </a:r>
            <a:r>
              <a:rPr sz="1300" b="1" spc="215" dirty="0">
                <a:solidFill>
                  <a:srgbClr val="3BA362"/>
                </a:solidFill>
                <a:latin typeface="Arial"/>
                <a:cs typeface="Arial"/>
              </a:rPr>
              <a:t> </a:t>
            </a:r>
            <a:r>
              <a:rPr sz="1300" b="1" spc="45" dirty="0">
                <a:solidFill>
                  <a:srgbClr val="3BA362"/>
                </a:solidFill>
                <a:latin typeface="Arial"/>
                <a:cs typeface="Arial"/>
              </a:rPr>
              <a:t>develop</a:t>
            </a:r>
            <a:r>
              <a:rPr sz="1300" b="1" spc="215" dirty="0">
                <a:solidFill>
                  <a:srgbClr val="3BA362"/>
                </a:solidFill>
                <a:latin typeface="Arial"/>
                <a:cs typeface="Arial"/>
              </a:rPr>
              <a:t> </a:t>
            </a:r>
            <a:r>
              <a:rPr sz="1300" b="1" dirty="0">
                <a:solidFill>
                  <a:srgbClr val="3BA362"/>
                </a:solidFill>
                <a:latin typeface="Arial"/>
                <a:cs typeface="Arial"/>
              </a:rPr>
              <a:t>resistance</a:t>
            </a:r>
            <a:r>
              <a:rPr sz="1300" b="1" spc="220" dirty="0">
                <a:solidFill>
                  <a:srgbClr val="3BA362"/>
                </a:solidFill>
                <a:latin typeface="Arial"/>
                <a:cs typeface="Arial"/>
              </a:rPr>
              <a:t> </a:t>
            </a:r>
            <a:r>
              <a:rPr sz="1300" b="1" dirty="0">
                <a:solidFill>
                  <a:srgbClr val="3BA362"/>
                </a:solidFill>
                <a:latin typeface="Arial"/>
                <a:cs typeface="Arial"/>
              </a:rPr>
              <a:t>to</a:t>
            </a:r>
            <a:r>
              <a:rPr sz="1300" b="1" spc="215" dirty="0">
                <a:solidFill>
                  <a:srgbClr val="3BA362"/>
                </a:solidFill>
                <a:latin typeface="Arial"/>
                <a:cs typeface="Arial"/>
              </a:rPr>
              <a:t> </a:t>
            </a:r>
            <a:r>
              <a:rPr sz="1300" b="1" spc="-10" dirty="0">
                <a:solidFill>
                  <a:srgbClr val="3BA362"/>
                </a:solidFill>
                <a:latin typeface="Arial"/>
                <a:cs typeface="Arial"/>
              </a:rPr>
              <a:t>fungicides</a:t>
            </a:r>
            <a:endParaRPr sz="1300" dirty="0">
              <a:solidFill>
                <a:srgbClr val="3BA362"/>
              </a:solidFill>
              <a:latin typeface="Arial"/>
              <a:cs typeface="Arial"/>
            </a:endParaRPr>
          </a:p>
          <a:p>
            <a:pPr>
              <a:lnSpc>
                <a:spcPct val="100000"/>
              </a:lnSpc>
              <a:spcBef>
                <a:spcPts val="45"/>
              </a:spcBef>
            </a:pPr>
            <a:endParaRPr sz="1150" dirty="0">
              <a:latin typeface="Arial"/>
              <a:cs typeface="Arial"/>
            </a:endParaRPr>
          </a:p>
          <a:p>
            <a:pPr marL="330200" marR="419100" indent="-22225">
              <a:lnSpc>
                <a:spcPts val="1400"/>
              </a:lnSpc>
            </a:pPr>
            <a:r>
              <a:rPr sz="1300" dirty="0">
                <a:solidFill>
                  <a:srgbClr val="415568"/>
                </a:solidFill>
                <a:latin typeface="Arial"/>
                <a:cs typeface="Arial"/>
              </a:rPr>
              <a:t>Similar</a:t>
            </a:r>
            <a:r>
              <a:rPr sz="1300" spc="60" dirty="0">
                <a:solidFill>
                  <a:srgbClr val="415568"/>
                </a:solidFill>
                <a:latin typeface="Arial"/>
                <a:cs typeface="Arial"/>
              </a:rPr>
              <a:t> </a:t>
            </a:r>
            <a:r>
              <a:rPr sz="1300" dirty="0">
                <a:solidFill>
                  <a:srgbClr val="415568"/>
                </a:solidFill>
                <a:latin typeface="Arial"/>
                <a:cs typeface="Arial"/>
              </a:rPr>
              <a:t>to</a:t>
            </a:r>
            <a:r>
              <a:rPr sz="1300" spc="65" dirty="0">
                <a:solidFill>
                  <a:srgbClr val="415568"/>
                </a:solidFill>
                <a:latin typeface="Arial"/>
                <a:cs typeface="Arial"/>
              </a:rPr>
              <a:t> </a:t>
            </a:r>
            <a:r>
              <a:rPr sz="1300" dirty="0">
                <a:solidFill>
                  <a:srgbClr val="415568"/>
                </a:solidFill>
                <a:latin typeface="Arial"/>
                <a:cs typeface="Arial"/>
              </a:rPr>
              <a:t>bacteria</a:t>
            </a:r>
            <a:r>
              <a:rPr sz="1300" spc="65" dirty="0">
                <a:solidFill>
                  <a:srgbClr val="415568"/>
                </a:solidFill>
                <a:latin typeface="Arial"/>
                <a:cs typeface="Arial"/>
              </a:rPr>
              <a:t> </a:t>
            </a:r>
            <a:r>
              <a:rPr sz="1300" dirty="0">
                <a:solidFill>
                  <a:srgbClr val="415568"/>
                </a:solidFill>
                <a:latin typeface="Arial"/>
                <a:cs typeface="Arial"/>
              </a:rPr>
              <a:t>developing</a:t>
            </a:r>
            <a:r>
              <a:rPr sz="1300" spc="65" dirty="0">
                <a:solidFill>
                  <a:srgbClr val="415568"/>
                </a:solidFill>
                <a:latin typeface="Arial"/>
                <a:cs typeface="Arial"/>
              </a:rPr>
              <a:t> </a:t>
            </a:r>
            <a:r>
              <a:rPr sz="1300" spc="-10" dirty="0">
                <a:solidFill>
                  <a:srgbClr val="415568"/>
                </a:solidFill>
                <a:latin typeface="Arial"/>
                <a:cs typeface="Arial"/>
              </a:rPr>
              <a:t>resistance </a:t>
            </a:r>
            <a:r>
              <a:rPr sz="1300" dirty="0">
                <a:solidFill>
                  <a:srgbClr val="415568"/>
                </a:solidFill>
                <a:latin typeface="Arial"/>
                <a:cs typeface="Arial"/>
              </a:rPr>
              <a:t>to</a:t>
            </a:r>
            <a:r>
              <a:rPr sz="1300" spc="50" dirty="0">
                <a:solidFill>
                  <a:srgbClr val="415568"/>
                </a:solidFill>
                <a:latin typeface="Arial"/>
                <a:cs typeface="Arial"/>
              </a:rPr>
              <a:t> </a:t>
            </a:r>
            <a:r>
              <a:rPr sz="1300" dirty="0">
                <a:solidFill>
                  <a:srgbClr val="415568"/>
                </a:solidFill>
                <a:latin typeface="Arial"/>
                <a:cs typeface="Arial"/>
              </a:rPr>
              <a:t>certain</a:t>
            </a:r>
            <a:r>
              <a:rPr sz="1300" spc="55" dirty="0">
                <a:solidFill>
                  <a:srgbClr val="415568"/>
                </a:solidFill>
                <a:latin typeface="Arial"/>
                <a:cs typeface="Arial"/>
              </a:rPr>
              <a:t> </a:t>
            </a:r>
            <a:r>
              <a:rPr sz="1300" spc="-10" dirty="0">
                <a:solidFill>
                  <a:srgbClr val="415568"/>
                </a:solidFill>
                <a:latin typeface="Arial"/>
                <a:cs typeface="Arial"/>
              </a:rPr>
              <a:t>antibiotics</a:t>
            </a:r>
            <a:endParaRPr sz="1300" dirty="0">
              <a:latin typeface="Arial"/>
              <a:cs typeface="Arial"/>
            </a:endParaRPr>
          </a:p>
        </p:txBody>
      </p:sp>
      <p:grpSp>
        <p:nvGrpSpPr>
          <p:cNvPr id="43" name="object 40">
            <a:extLst>
              <a:ext uri="{FF2B5EF4-FFF2-40B4-BE49-F238E27FC236}">
                <a16:creationId xmlns:a16="http://schemas.microsoft.com/office/drawing/2014/main" id="{403783C0-CFBD-5432-824E-30ED99A7F61F}"/>
              </a:ext>
            </a:extLst>
          </p:cNvPr>
          <p:cNvGrpSpPr/>
          <p:nvPr/>
        </p:nvGrpSpPr>
        <p:grpSpPr>
          <a:xfrm>
            <a:off x="457200" y="1598875"/>
            <a:ext cx="732790" cy="732790"/>
            <a:chOff x="457200" y="1840593"/>
            <a:chExt cx="732790" cy="732790"/>
          </a:xfrm>
        </p:grpSpPr>
        <p:sp>
          <p:nvSpPr>
            <p:cNvPr id="44" name="object 41">
              <a:extLst>
                <a:ext uri="{FF2B5EF4-FFF2-40B4-BE49-F238E27FC236}">
                  <a16:creationId xmlns:a16="http://schemas.microsoft.com/office/drawing/2014/main" id="{CABED068-7EBC-3467-9E99-61FB16FC95AD}"/>
                </a:ext>
              </a:extLst>
            </p:cNvPr>
            <p:cNvSpPr/>
            <p:nvPr/>
          </p:nvSpPr>
          <p:spPr>
            <a:xfrm>
              <a:off x="466725" y="1850118"/>
              <a:ext cx="713740" cy="713740"/>
            </a:xfrm>
            <a:custGeom>
              <a:avLst/>
              <a:gdLst/>
              <a:ahLst/>
              <a:cxnLst/>
              <a:rect l="l" t="t" r="r" b="b"/>
              <a:pathLst>
                <a:path w="713740" h="713739">
                  <a:moveTo>
                    <a:pt x="356616" y="713232"/>
                  </a:moveTo>
                  <a:lnTo>
                    <a:pt x="405006" y="709976"/>
                  </a:lnTo>
                  <a:lnTo>
                    <a:pt x="451417" y="700493"/>
                  </a:lnTo>
                  <a:lnTo>
                    <a:pt x="495426" y="685207"/>
                  </a:lnTo>
                  <a:lnTo>
                    <a:pt x="536606" y="664543"/>
                  </a:lnTo>
                  <a:lnTo>
                    <a:pt x="574532" y="638925"/>
                  </a:lnTo>
                  <a:lnTo>
                    <a:pt x="608780" y="608780"/>
                  </a:lnTo>
                  <a:lnTo>
                    <a:pt x="638925" y="574532"/>
                  </a:lnTo>
                  <a:lnTo>
                    <a:pt x="664543" y="536606"/>
                  </a:lnTo>
                  <a:lnTo>
                    <a:pt x="685207" y="495426"/>
                  </a:lnTo>
                  <a:lnTo>
                    <a:pt x="700493" y="451417"/>
                  </a:lnTo>
                  <a:lnTo>
                    <a:pt x="709976" y="405006"/>
                  </a:lnTo>
                  <a:lnTo>
                    <a:pt x="713232" y="356616"/>
                  </a:lnTo>
                  <a:lnTo>
                    <a:pt x="709976" y="308225"/>
                  </a:lnTo>
                  <a:lnTo>
                    <a:pt x="700493" y="261814"/>
                  </a:lnTo>
                  <a:lnTo>
                    <a:pt x="685207" y="217805"/>
                  </a:lnTo>
                  <a:lnTo>
                    <a:pt x="664543" y="176625"/>
                  </a:lnTo>
                  <a:lnTo>
                    <a:pt x="638925" y="138699"/>
                  </a:lnTo>
                  <a:lnTo>
                    <a:pt x="608780" y="104451"/>
                  </a:lnTo>
                  <a:lnTo>
                    <a:pt x="574532" y="74306"/>
                  </a:lnTo>
                  <a:lnTo>
                    <a:pt x="536606" y="48688"/>
                  </a:lnTo>
                  <a:lnTo>
                    <a:pt x="495426" y="28024"/>
                  </a:lnTo>
                  <a:lnTo>
                    <a:pt x="451417" y="12738"/>
                  </a:lnTo>
                  <a:lnTo>
                    <a:pt x="405006" y="3255"/>
                  </a:lnTo>
                  <a:lnTo>
                    <a:pt x="356616" y="0"/>
                  </a:lnTo>
                  <a:lnTo>
                    <a:pt x="308225" y="3255"/>
                  </a:lnTo>
                  <a:lnTo>
                    <a:pt x="261814" y="12738"/>
                  </a:lnTo>
                  <a:lnTo>
                    <a:pt x="217805" y="28024"/>
                  </a:lnTo>
                  <a:lnTo>
                    <a:pt x="176625" y="48688"/>
                  </a:lnTo>
                  <a:lnTo>
                    <a:pt x="138699" y="74306"/>
                  </a:lnTo>
                  <a:lnTo>
                    <a:pt x="104451" y="104451"/>
                  </a:lnTo>
                  <a:lnTo>
                    <a:pt x="74306" y="138699"/>
                  </a:lnTo>
                  <a:lnTo>
                    <a:pt x="48688" y="176625"/>
                  </a:lnTo>
                  <a:lnTo>
                    <a:pt x="28024" y="217805"/>
                  </a:lnTo>
                  <a:lnTo>
                    <a:pt x="12738" y="261814"/>
                  </a:lnTo>
                  <a:lnTo>
                    <a:pt x="3255" y="308225"/>
                  </a:lnTo>
                  <a:lnTo>
                    <a:pt x="0" y="356616"/>
                  </a:lnTo>
                  <a:lnTo>
                    <a:pt x="3255" y="405006"/>
                  </a:lnTo>
                  <a:lnTo>
                    <a:pt x="12738" y="451417"/>
                  </a:lnTo>
                  <a:lnTo>
                    <a:pt x="28024" y="495426"/>
                  </a:lnTo>
                  <a:lnTo>
                    <a:pt x="48688" y="536606"/>
                  </a:lnTo>
                  <a:lnTo>
                    <a:pt x="74306" y="574532"/>
                  </a:lnTo>
                  <a:lnTo>
                    <a:pt x="104451" y="608780"/>
                  </a:lnTo>
                  <a:lnTo>
                    <a:pt x="138699" y="638925"/>
                  </a:lnTo>
                  <a:lnTo>
                    <a:pt x="176625" y="664543"/>
                  </a:lnTo>
                  <a:lnTo>
                    <a:pt x="217805" y="685207"/>
                  </a:lnTo>
                  <a:lnTo>
                    <a:pt x="261814" y="700493"/>
                  </a:lnTo>
                  <a:lnTo>
                    <a:pt x="308225" y="709976"/>
                  </a:lnTo>
                  <a:lnTo>
                    <a:pt x="356616" y="713232"/>
                  </a:lnTo>
                  <a:close/>
                </a:path>
              </a:pathLst>
            </a:custGeom>
            <a:ln w="19050">
              <a:solidFill>
                <a:srgbClr val="3BA362"/>
              </a:solidFill>
            </a:ln>
          </p:spPr>
          <p:txBody>
            <a:bodyPr wrap="square" lIns="0" tIns="0" rIns="0" bIns="0" rtlCol="0"/>
            <a:lstStyle/>
            <a:p>
              <a:endParaRPr dirty="0"/>
            </a:p>
          </p:txBody>
        </p:sp>
        <p:sp>
          <p:nvSpPr>
            <p:cNvPr id="47" name="object 42">
              <a:extLst>
                <a:ext uri="{FF2B5EF4-FFF2-40B4-BE49-F238E27FC236}">
                  <a16:creationId xmlns:a16="http://schemas.microsoft.com/office/drawing/2014/main" id="{09AF9BE5-F85B-D4D7-7EE5-171FA06F31F1}"/>
                </a:ext>
              </a:extLst>
            </p:cNvPr>
            <p:cNvSpPr/>
            <p:nvPr/>
          </p:nvSpPr>
          <p:spPr>
            <a:xfrm>
              <a:off x="616375" y="1993701"/>
              <a:ext cx="390525" cy="429259"/>
            </a:xfrm>
            <a:custGeom>
              <a:avLst/>
              <a:gdLst/>
              <a:ahLst/>
              <a:cxnLst/>
              <a:rect l="l" t="t" r="r" b="b"/>
              <a:pathLst>
                <a:path w="390525" h="429260">
                  <a:moveTo>
                    <a:pt x="153936" y="375919"/>
                  </a:moveTo>
                  <a:lnTo>
                    <a:pt x="126911" y="375919"/>
                  </a:lnTo>
                  <a:lnTo>
                    <a:pt x="127558" y="377189"/>
                  </a:lnTo>
                  <a:lnTo>
                    <a:pt x="128041" y="378459"/>
                  </a:lnTo>
                  <a:lnTo>
                    <a:pt x="148370" y="414019"/>
                  </a:lnTo>
                  <a:lnTo>
                    <a:pt x="183972" y="429259"/>
                  </a:lnTo>
                  <a:lnTo>
                    <a:pt x="204431" y="429259"/>
                  </a:lnTo>
                  <a:lnTo>
                    <a:pt x="208686" y="427989"/>
                  </a:lnTo>
                  <a:lnTo>
                    <a:pt x="212788" y="426719"/>
                  </a:lnTo>
                  <a:lnTo>
                    <a:pt x="231901" y="417829"/>
                  </a:lnTo>
                  <a:lnTo>
                    <a:pt x="245195" y="405129"/>
                  </a:lnTo>
                  <a:lnTo>
                    <a:pt x="198907" y="405129"/>
                  </a:lnTo>
                  <a:lnTo>
                    <a:pt x="183454" y="403859"/>
                  </a:lnTo>
                  <a:lnTo>
                    <a:pt x="169818" y="397509"/>
                  </a:lnTo>
                  <a:lnTo>
                    <a:pt x="159191" y="387349"/>
                  </a:lnTo>
                  <a:lnTo>
                    <a:pt x="153936" y="375919"/>
                  </a:lnTo>
                  <a:close/>
                </a:path>
                <a:path w="390525" h="429260">
                  <a:moveTo>
                    <a:pt x="86880" y="66039"/>
                  </a:moveTo>
                  <a:lnTo>
                    <a:pt x="75309" y="66039"/>
                  </a:lnTo>
                  <a:lnTo>
                    <a:pt x="64358" y="68579"/>
                  </a:lnTo>
                  <a:lnTo>
                    <a:pt x="54896" y="74929"/>
                  </a:lnTo>
                  <a:lnTo>
                    <a:pt x="47790" y="83819"/>
                  </a:lnTo>
                  <a:lnTo>
                    <a:pt x="43805" y="95249"/>
                  </a:lnTo>
                  <a:lnTo>
                    <a:pt x="43329" y="106679"/>
                  </a:lnTo>
                  <a:lnTo>
                    <a:pt x="46286" y="118109"/>
                  </a:lnTo>
                  <a:lnTo>
                    <a:pt x="52603" y="128269"/>
                  </a:lnTo>
                  <a:lnTo>
                    <a:pt x="57313" y="132079"/>
                  </a:lnTo>
                  <a:lnTo>
                    <a:pt x="62110" y="137159"/>
                  </a:lnTo>
                  <a:lnTo>
                    <a:pt x="66967" y="142239"/>
                  </a:lnTo>
                  <a:lnTo>
                    <a:pt x="75831" y="151129"/>
                  </a:lnTo>
                  <a:lnTo>
                    <a:pt x="77965" y="154939"/>
                  </a:lnTo>
                  <a:lnTo>
                    <a:pt x="73367" y="165099"/>
                  </a:lnTo>
                  <a:lnTo>
                    <a:pt x="69037" y="166369"/>
                  </a:lnTo>
                  <a:lnTo>
                    <a:pt x="63855" y="166369"/>
                  </a:lnTo>
                  <a:lnTo>
                    <a:pt x="56495" y="167639"/>
                  </a:lnTo>
                  <a:lnTo>
                    <a:pt x="41809" y="167639"/>
                  </a:lnTo>
                  <a:lnTo>
                    <a:pt x="34607" y="168909"/>
                  </a:lnTo>
                  <a:lnTo>
                    <a:pt x="19997" y="173989"/>
                  </a:lnTo>
                  <a:lnTo>
                    <a:pt x="8945" y="184149"/>
                  </a:lnTo>
                  <a:lnTo>
                    <a:pt x="2073" y="198119"/>
                  </a:lnTo>
                  <a:lnTo>
                    <a:pt x="0" y="214629"/>
                  </a:lnTo>
                  <a:lnTo>
                    <a:pt x="3091" y="229869"/>
                  </a:lnTo>
                  <a:lnTo>
                    <a:pt x="10845" y="242569"/>
                  </a:lnTo>
                  <a:lnTo>
                    <a:pt x="22524" y="252729"/>
                  </a:lnTo>
                  <a:lnTo>
                    <a:pt x="37388" y="257809"/>
                  </a:lnTo>
                  <a:lnTo>
                    <a:pt x="48158" y="257809"/>
                  </a:lnTo>
                  <a:lnTo>
                    <a:pt x="54140" y="259079"/>
                  </a:lnTo>
                  <a:lnTo>
                    <a:pt x="52908" y="260349"/>
                  </a:lnTo>
                  <a:lnTo>
                    <a:pt x="51955" y="261619"/>
                  </a:lnTo>
                  <a:lnTo>
                    <a:pt x="43107" y="270509"/>
                  </a:lnTo>
                  <a:lnTo>
                    <a:pt x="27479" y="285749"/>
                  </a:lnTo>
                  <a:lnTo>
                    <a:pt x="19824" y="293369"/>
                  </a:lnTo>
                  <a:lnTo>
                    <a:pt x="3484" y="323849"/>
                  </a:lnTo>
                  <a:lnTo>
                    <a:pt x="4230" y="356869"/>
                  </a:lnTo>
                  <a:lnTo>
                    <a:pt x="20276" y="386079"/>
                  </a:lnTo>
                  <a:lnTo>
                    <a:pt x="49834" y="402589"/>
                  </a:lnTo>
                  <a:lnTo>
                    <a:pt x="68166" y="406399"/>
                  </a:lnTo>
                  <a:lnTo>
                    <a:pt x="85442" y="403859"/>
                  </a:lnTo>
                  <a:lnTo>
                    <a:pt x="101551" y="397509"/>
                  </a:lnTo>
                  <a:lnTo>
                    <a:pt x="116382" y="386079"/>
                  </a:lnTo>
                  <a:lnTo>
                    <a:pt x="119773" y="382269"/>
                  </a:lnTo>
                  <a:lnTo>
                    <a:pt x="121418" y="380999"/>
                  </a:lnTo>
                  <a:lnTo>
                    <a:pt x="68664" y="380999"/>
                  </a:lnTo>
                  <a:lnTo>
                    <a:pt x="57086" y="379729"/>
                  </a:lnTo>
                  <a:lnTo>
                    <a:pt x="27622" y="345439"/>
                  </a:lnTo>
                  <a:lnTo>
                    <a:pt x="27006" y="335279"/>
                  </a:lnTo>
                  <a:lnTo>
                    <a:pt x="29211" y="325119"/>
                  </a:lnTo>
                  <a:lnTo>
                    <a:pt x="33885" y="316229"/>
                  </a:lnTo>
                  <a:lnTo>
                    <a:pt x="40678" y="308609"/>
                  </a:lnTo>
                  <a:lnTo>
                    <a:pt x="81343" y="267969"/>
                  </a:lnTo>
                  <a:lnTo>
                    <a:pt x="85945" y="260349"/>
                  </a:lnTo>
                  <a:lnTo>
                    <a:pt x="87622" y="253999"/>
                  </a:lnTo>
                  <a:lnTo>
                    <a:pt x="86381" y="246379"/>
                  </a:lnTo>
                  <a:lnTo>
                    <a:pt x="82232" y="240029"/>
                  </a:lnTo>
                  <a:lnTo>
                    <a:pt x="78333" y="234949"/>
                  </a:lnTo>
                  <a:lnTo>
                    <a:pt x="73405" y="233679"/>
                  </a:lnTo>
                  <a:lnTo>
                    <a:pt x="44564" y="233679"/>
                  </a:lnTo>
                  <a:lnTo>
                    <a:pt x="37338" y="231139"/>
                  </a:lnTo>
                  <a:lnTo>
                    <a:pt x="31456" y="227329"/>
                  </a:lnTo>
                  <a:lnTo>
                    <a:pt x="27296" y="222249"/>
                  </a:lnTo>
                  <a:lnTo>
                    <a:pt x="25234" y="215899"/>
                  </a:lnTo>
                  <a:lnTo>
                    <a:pt x="25510" y="208279"/>
                  </a:lnTo>
                  <a:lnTo>
                    <a:pt x="28051" y="201929"/>
                  </a:lnTo>
                  <a:lnTo>
                    <a:pt x="32625" y="196849"/>
                  </a:lnTo>
                  <a:lnTo>
                    <a:pt x="39001" y="193039"/>
                  </a:lnTo>
                  <a:lnTo>
                    <a:pt x="41909" y="193039"/>
                  </a:lnTo>
                  <a:lnTo>
                    <a:pt x="45059" y="191769"/>
                  </a:lnTo>
                  <a:lnTo>
                    <a:pt x="71602" y="191769"/>
                  </a:lnTo>
                  <a:lnTo>
                    <a:pt x="81225" y="189229"/>
                  </a:lnTo>
                  <a:lnTo>
                    <a:pt x="89146" y="184149"/>
                  </a:lnTo>
                  <a:lnTo>
                    <a:pt x="95321" y="176529"/>
                  </a:lnTo>
                  <a:lnTo>
                    <a:pt x="99707" y="167639"/>
                  </a:lnTo>
                  <a:lnTo>
                    <a:pt x="101852" y="158749"/>
                  </a:lnTo>
                  <a:lnTo>
                    <a:pt x="101266" y="148589"/>
                  </a:lnTo>
                  <a:lnTo>
                    <a:pt x="97989" y="139699"/>
                  </a:lnTo>
                  <a:lnTo>
                    <a:pt x="92062" y="132079"/>
                  </a:lnTo>
                  <a:lnTo>
                    <a:pt x="87135" y="126999"/>
                  </a:lnTo>
                  <a:lnTo>
                    <a:pt x="71983" y="111759"/>
                  </a:lnTo>
                  <a:lnTo>
                    <a:pt x="67868" y="106679"/>
                  </a:lnTo>
                  <a:lnTo>
                    <a:pt x="67182" y="101599"/>
                  </a:lnTo>
                  <a:lnTo>
                    <a:pt x="72148" y="92709"/>
                  </a:lnTo>
                  <a:lnTo>
                    <a:pt x="77292" y="88899"/>
                  </a:lnTo>
                  <a:lnTo>
                    <a:pt x="145115" y="88899"/>
                  </a:lnTo>
                  <a:lnTo>
                    <a:pt x="146227" y="87629"/>
                  </a:lnTo>
                  <a:lnTo>
                    <a:pt x="149605" y="80009"/>
                  </a:lnTo>
                  <a:lnTo>
                    <a:pt x="111429" y="80009"/>
                  </a:lnTo>
                  <a:lnTo>
                    <a:pt x="101968" y="71119"/>
                  </a:lnTo>
                  <a:lnTo>
                    <a:pt x="95021" y="67309"/>
                  </a:lnTo>
                  <a:lnTo>
                    <a:pt x="86880" y="66039"/>
                  </a:lnTo>
                  <a:close/>
                </a:path>
                <a:path w="390525" h="429260">
                  <a:moveTo>
                    <a:pt x="276885" y="325119"/>
                  </a:moveTo>
                  <a:lnTo>
                    <a:pt x="266711" y="325119"/>
                  </a:lnTo>
                  <a:lnTo>
                    <a:pt x="256070" y="328929"/>
                  </a:lnTo>
                  <a:lnTo>
                    <a:pt x="246523" y="334009"/>
                  </a:lnTo>
                  <a:lnTo>
                    <a:pt x="239829" y="341629"/>
                  </a:lnTo>
                  <a:lnTo>
                    <a:pt x="235903" y="351789"/>
                  </a:lnTo>
                  <a:lnTo>
                    <a:pt x="234657" y="363219"/>
                  </a:lnTo>
                  <a:lnTo>
                    <a:pt x="231977" y="378459"/>
                  </a:lnTo>
                  <a:lnTo>
                    <a:pt x="224445" y="391159"/>
                  </a:lnTo>
                  <a:lnTo>
                    <a:pt x="213081" y="400049"/>
                  </a:lnTo>
                  <a:lnTo>
                    <a:pt x="198907" y="405129"/>
                  </a:lnTo>
                  <a:lnTo>
                    <a:pt x="245195" y="405129"/>
                  </a:lnTo>
                  <a:lnTo>
                    <a:pt x="246524" y="403859"/>
                  </a:lnTo>
                  <a:lnTo>
                    <a:pt x="256049" y="386079"/>
                  </a:lnTo>
                  <a:lnTo>
                    <a:pt x="259867" y="365759"/>
                  </a:lnTo>
                  <a:lnTo>
                    <a:pt x="259867" y="356869"/>
                  </a:lnTo>
                  <a:lnTo>
                    <a:pt x="261721" y="353059"/>
                  </a:lnTo>
                  <a:lnTo>
                    <a:pt x="270840" y="349249"/>
                  </a:lnTo>
                  <a:lnTo>
                    <a:pt x="335036" y="349249"/>
                  </a:lnTo>
                  <a:lnTo>
                    <a:pt x="339732" y="340359"/>
                  </a:lnTo>
                  <a:lnTo>
                    <a:pt x="301561" y="340359"/>
                  </a:lnTo>
                  <a:lnTo>
                    <a:pt x="295643" y="335279"/>
                  </a:lnTo>
                  <a:lnTo>
                    <a:pt x="286545" y="328929"/>
                  </a:lnTo>
                  <a:lnTo>
                    <a:pt x="276885" y="325119"/>
                  </a:lnTo>
                  <a:close/>
                </a:path>
                <a:path w="390525" h="429260">
                  <a:moveTo>
                    <a:pt x="131152" y="341629"/>
                  </a:moveTo>
                  <a:lnTo>
                    <a:pt x="123748" y="342899"/>
                  </a:lnTo>
                  <a:lnTo>
                    <a:pt x="117500" y="349249"/>
                  </a:lnTo>
                  <a:lnTo>
                    <a:pt x="112772" y="354329"/>
                  </a:lnTo>
                  <a:lnTo>
                    <a:pt x="103454" y="363219"/>
                  </a:lnTo>
                  <a:lnTo>
                    <a:pt x="98704" y="368299"/>
                  </a:lnTo>
                  <a:lnTo>
                    <a:pt x="89454" y="374649"/>
                  </a:lnTo>
                  <a:lnTo>
                    <a:pt x="79448" y="379729"/>
                  </a:lnTo>
                  <a:lnTo>
                    <a:pt x="68664" y="380999"/>
                  </a:lnTo>
                  <a:lnTo>
                    <a:pt x="121418" y="380999"/>
                  </a:lnTo>
                  <a:lnTo>
                    <a:pt x="123062" y="379729"/>
                  </a:lnTo>
                  <a:lnTo>
                    <a:pt x="126911" y="375919"/>
                  </a:lnTo>
                  <a:lnTo>
                    <a:pt x="153936" y="375919"/>
                  </a:lnTo>
                  <a:lnTo>
                    <a:pt x="152768" y="373379"/>
                  </a:lnTo>
                  <a:lnTo>
                    <a:pt x="151930" y="369569"/>
                  </a:lnTo>
                  <a:lnTo>
                    <a:pt x="151714" y="367029"/>
                  </a:lnTo>
                  <a:lnTo>
                    <a:pt x="150863" y="354329"/>
                  </a:lnTo>
                  <a:lnTo>
                    <a:pt x="147040" y="347979"/>
                  </a:lnTo>
                  <a:lnTo>
                    <a:pt x="131152" y="341629"/>
                  </a:lnTo>
                  <a:close/>
                </a:path>
                <a:path w="390525" h="429260">
                  <a:moveTo>
                    <a:pt x="335036" y="349249"/>
                  </a:moveTo>
                  <a:lnTo>
                    <a:pt x="270840" y="349249"/>
                  </a:lnTo>
                  <a:lnTo>
                    <a:pt x="274840" y="350519"/>
                  </a:lnTo>
                  <a:lnTo>
                    <a:pt x="278485" y="354329"/>
                  </a:lnTo>
                  <a:lnTo>
                    <a:pt x="287185" y="360679"/>
                  </a:lnTo>
                  <a:lnTo>
                    <a:pt x="296532" y="363219"/>
                  </a:lnTo>
                  <a:lnTo>
                    <a:pt x="306489" y="364489"/>
                  </a:lnTo>
                  <a:lnTo>
                    <a:pt x="317017" y="363219"/>
                  </a:lnTo>
                  <a:lnTo>
                    <a:pt x="333023" y="353059"/>
                  </a:lnTo>
                  <a:lnTo>
                    <a:pt x="335036" y="349249"/>
                  </a:lnTo>
                  <a:close/>
                </a:path>
                <a:path w="390525" h="429260">
                  <a:moveTo>
                    <a:pt x="371913" y="44449"/>
                  </a:moveTo>
                  <a:lnTo>
                    <a:pt x="327529" y="44449"/>
                  </a:lnTo>
                  <a:lnTo>
                    <a:pt x="339458" y="48259"/>
                  </a:lnTo>
                  <a:lnTo>
                    <a:pt x="349725" y="55879"/>
                  </a:lnTo>
                  <a:lnTo>
                    <a:pt x="357378" y="64769"/>
                  </a:lnTo>
                  <a:lnTo>
                    <a:pt x="362011" y="76199"/>
                  </a:lnTo>
                  <a:lnTo>
                    <a:pt x="363220" y="88899"/>
                  </a:lnTo>
                  <a:lnTo>
                    <a:pt x="362092" y="96519"/>
                  </a:lnTo>
                  <a:lnTo>
                    <a:pt x="359559" y="104139"/>
                  </a:lnTo>
                  <a:lnTo>
                    <a:pt x="355669" y="110489"/>
                  </a:lnTo>
                  <a:lnTo>
                    <a:pt x="350469" y="116839"/>
                  </a:lnTo>
                  <a:lnTo>
                    <a:pt x="324053" y="142239"/>
                  </a:lnTo>
                  <a:lnTo>
                    <a:pt x="319182" y="149859"/>
                  </a:lnTo>
                  <a:lnTo>
                    <a:pt x="316445" y="156209"/>
                  </a:lnTo>
                  <a:lnTo>
                    <a:pt x="315823" y="163829"/>
                  </a:lnTo>
                  <a:lnTo>
                    <a:pt x="317296" y="171449"/>
                  </a:lnTo>
                  <a:lnTo>
                    <a:pt x="320608" y="179069"/>
                  </a:lnTo>
                  <a:lnTo>
                    <a:pt x="325423" y="184149"/>
                  </a:lnTo>
                  <a:lnTo>
                    <a:pt x="331721" y="189229"/>
                  </a:lnTo>
                  <a:lnTo>
                    <a:pt x="339483" y="191769"/>
                  </a:lnTo>
                  <a:lnTo>
                    <a:pt x="345617" y="191769"/>
                  </a:lnTo>
                  <a:lnTo>
                    <a:pt x="348640" y="193039"/>
                  </a:lnTo>
                  <a:lnTo>
                    <a:pt x="355947" y="195579"/>
                  </a:lnTo>
                  <a:lnTo>
                    <a:pt x="361359" y="200659"/>
                  </a:lnTo>
                  <a:lnTo>
                    <a:pt x="364570" y="207009"/>
                  </a:lnTo>
                  <a:lnTo>
                    <a:pt x="365277" y="214629"/>
                  </a:lnTo>
                  <a:lnTo>
                    <a:pt x="363393" y="222249"/>
                  </a:lnTo>
                  <a:lnTo>
                    <a:pt x="359260" y="227329"/>
                  </a:lnTo>
                  <a:lnTo>
                    <a:pt x="353247" y="231139"/>
                  </a:lnTo>
                  <a:lnTo>
                    <a:pt x="345719" y="233679"/>
                  </a:lnTo>
                  <a:lnTo>
                    <a:pt x="312127" y="233679"/>
                  </a:lnTo>
                  <a:lnTo>
                    <a:pt x="302082" y="236219"/>
                  </a:lnTo>
                  <a:lnTo>
                    <a:pt x="293762" y="241299"/>
                  </a:lnTo>
                  <a:lnTo>
                    <a:pt x="287230" y="247649"/>
                  </a:lnTo>
                  <a:lnTo>
                    <a:pt x="282549" y="257809"/>
                  </a:lnTo>
                  <a:lnTo>
                    <a:pt x="280264" y="267969"/>
                  </a:lnTo>
                  <a:lnTo>
                    <a:pt x="280862" y="276859"/>
                  </a:lnTo>
                  <a:lnTo>
                    <a:pt x="284262" y="285749"/>
                  </a:lnTo>
                  <a:lnTo>
                    <a:pt x="290385" y="294639"/>
                  </a:lnTo>
                  <a:lnTo>
                    <a:pt x="295994" y="299719"/>
                  </a:lnTo>
                  <a:lnTo>
                    <a:pt x="301709" y="306069"/>
                  </a:lnTo>
                  <a:lnTo>
                    <a:pt x="307464" y="311149"/>
                  </a:lnTo>
                  <a:lnTo>
                    <a:pt x="313194" y="317499"/>
                  </a:lnTo>
                  <a:lnTo>
                    <a:pt x="318884" y="322579"/>
                  </a:lnTo>
                  <a:lnTo>
                    <a:pt x="319354" y="330199"/>
                  </a:lnTo>
                  <a:lnTo>
                    <a:pt x="309537" y="340359"/>
                  </a:lnTo>
                  <a:lnTo>
                    <a:pt x="339732" y="340359"/>
                  </a:lnTo>
                  <a:lnTo>
                    <a:pt x="341745" y="336549"/>
                  </a:lnTo>
                  <a:lnTo>
                    <a:pt x="342222" y="318769"/>
                  </a:lnTo>
                  <a:lnTo>
                    <a:pt x="333489" y="302259"/>
                  </a:lnTo>
                  <a:lnTo>
                    <a:pt x="327792" y="295909"/>
                  </a:lnTo>
                  <a:lnTo>
                    <a:pt x="321949" y="289559"/>
                  </a:lnTo>
                  <a:lnTo>
                    <a:pt x="310095" y="278129"/>
                  </a:lnTo>
                  <a:lnTo>
                    <a:pt x="306438" y="274319"/>
                  </a:lnTo>
                  <a:lnTo>
                    <a:pt x="304253" y="270509"/>
                  </a:lnTo>
                  <a:lnTo>
                    <a:pt x="308254" y="260349"/>
                  </a:lnTo>
                  <a:lnTo>
                    <a:pt x="312521" y="259079"/>
                  </a:lnTo>
                  <a:lnTo>
                    <a:pt x="339388" y="259079"/>
                  </a:lnTo>
                  <a:lnTo>
                    <a:pt x="346621" y="257809"/>
                  </a:lnTo>
                  <a:lnTo>
                    <a:pt x="386346" y="232409"/>
                  </a:lnTo>
                  <a:lnTo>
                    <a:pt x="390385" y="207009"/>
                  </a:lnTo>
                  <a:lnTo>
                    <a:pt x="386989" y="194309"/>
                  </a:lnTo>
                  <a:lnTo>
                    <a:pt x="356328" y="168909"/>
                  </a:lnTo>
                  <a:lnTo>
                    <a:pt x="346849" y="166369"/>
                  </a:lnTo>
                  <a:lnTo>
                    <a:pt x="345008" y="166369"/>
                  </a:lnTo>
                  <a:lnTo>
                    <a:pt x="342023" y="165099"/>
                  </a:lnTo>
                  <a:lnTo>
                    <a:pt x="341414" y="162559"/>
                  </a:lnTo>
                  <a:lnTo>
                    <a:pt x="342531" y="160019"/>
                  </a:lnTo>
                  <a:lnTo>
                    <a:pt x="343865" y="158749"/>
                  </a:lnTo>
                  <a:lnTo>
                    <a:pt x="349820" y="152399"/>
                  </a:lnTo>
                  <a:lnTo>
                    <a:pt x="361874" y="140969"/>
                  </a:lnTo>
                  <a:lnTo>
                    <a:pt x="367830" y="134619"/>
                  </a:lnTo>
                  <a:lnTo>
                    <a:pt x="387406" y="99059"/>
                  </a:lnTo>
                  <a:lnTo>
                    <a:pt x="385370" y="64769"/>
                  </a:lnTo>
                  <a:lnTo>
                    <a:pt x="371913" y="44449"/>
                  </a:lnTo>
                  <a:close/>
                </a:path>
                <a:path w="390525" h="429260">
                  <a:moveTo>
                    <a:pt x="331000" y="232409"/>
                  </a:moveTo>
                  <a:lnTo>
                    <a:pt x="324700" y="233679"/>
                  </a:lnTo>
                  <a:lnTo>
                    <a:pt x="331012" y="233679"/>
                  </a:lnTo>
                  <a:lnTo>
                    <a:pt x="331000" y="232409"/>
                  </a:lnTo>
                  <a:close/>
                </a:path>
                <a:path w="390525" h="429260">
                  <a:moveTo>
                    <a:pt x="71602" y="191769"/>
                  </a:moveTo>
                  <a:lnTo>
                    <a:pt x="55943" y="191769"/>
                  </a:lnTo>
                  <a:lnTo>
                    <a:pt x="63893" y="193039"/>
                  </a:lnTo>
                  <a:lnTo>
                    <a:pt x="71602" y="191769"/>
                  </a:lnTo>
                  <a:close/>
                </a:path>
                <a:path w="390525" h="429260">
                  <a:moveTo>
                    <a:pt x="145115" y="88899"/>
                  </a:moveTo>
                  <a:lnTo>
                    <a:pt x="77292" y="88899"/>
                  </a:lnTo>
                  <a:lnTo>
                    <a:pt x="85267" y="91439"/>
                  </a:lnTo>
                  <a:lnTo>
                    <a:pt x="88277" y="92709"/>
                  </a:lnTo>
                  <a:lnTo>
                    <a:pt x="90436" y="93979"/>
                  </a:lnTo>
                  <a:lnTo>
                    <a:pt x="99594" y="101599"/>
                  </a:lnTo>
                  <a:lnTo>
                    <a:pt x="109273" y="104139"/>
                  </a:lnTo>
                  <a:lnTo>
                    <a:pt x="119443" y="104139"/>
                  </a:lnTo>
                  <a:lnTo>
                    <a:pt x="130073" y="101599"/>
                  </a:lnTo>
                  <a:lnTo>
                    <a:pt x="139553" y="95249"/>
                  </a:lnTo>
                  <a:lnTo>
                    <a:pt x="145115" y="88899"/>
                  </a:lnTo>
                  <a:close/>
                </a:path>
                <a:path w="390525" h="429260">
                  <a:moveTo>
                    <a:pt x="243704" y="24129"/>
                  </a:moveTo>
                  <a:lnTo>
                    <a:pt x="192290" y="24129"/>
                  </a:lnTo>
                  <a:lnTo>
                    <a:pt x="208536" y="27939"/>
                  </a:lnTo>
                  <a:lnTo>
                    <a:pt x="221846" y="36829"/>
                  </a:lnTo>
                  <a:lnTo>
                    <a:pt x="230970" y="49529"/>
                  </a:lnTo>
                  <a:lnTo>
                    <a:pt x="234657" y="66039"/>
                  </a:lnTo>
                  <a:lnTo>
                    <a:pt x="234937" y="74929"/>
                  </a:lnTo>
                  <a:lnTo>
                    <a:pt x="238836" y="81279"/>
                  </a:lnTo>
                  <a:lnTo>
                    <a:pt x="255727" y="87629"/>
                  </a:lnTo>
                  <a:lnTo>
                    <a:pt x="263156" y="86359"/>
                  </a:lnTo>
                  <a:lnTo>
                    <a:pt x="281339" y="67309"/>
                  </a:lnTo>
                  <a:lnTo>
                    <a:pt x="287307" y="62229"/>
                  </a:lnTo>
                  <a:lnTo>
                    <a:pt x="293370" y="55879"/>
                  </a:lnTo>
                  <a:lnTo>
                    <a:pt x="295092" y="54609"/>
                  </a:lnTo>
                  <a:lnTo>
                    <a:pt x="259397" y="54609"/>
                  </a:lnTo>
                  <a:lnTo>
                    <a:pt x="258838" y="53339"/>
                  </a:lnTo>
                  <a:lnTo>
                    <a:pt x="258444" y="52069"/>
                  </a:lnTo>
                  <a:lnTo>
                    <a:pt x="258267" y="52069"/>
                  </a:lnTo>
                  <a:lnTo>
                    <a:pt x="250856" y="33019"/>
                  </a:lnTo>
                  <a:lnTo>
                    <a:pt x="243704" y="24129"/>
                  </a:lnTo>
                  <a:close/>
                </a:path>
                <a:path w="390525" h="429260">
                  <a:moveTo>
                    <a:pt x="203009" y="0"/>
                  </a:moveTo>
                  <a:lnTo>
                    <a:pt x="186791" y="0"/>
                  </a:lnTo>
                  <a:lnTo>
                    <a:pt x="180365" y="1269"/>
                  </a:lnTo>
                  <a:lnTo>
                    <a:pt x="173894" y="3809"/>
                  </a:lnTo>
                  <a:lnTo>
                    <a:pt x="167557" y="5079"/>
                  </a:lnTo>
                  <a:lnTo>
                    <a:pt x="135640" y="31749"/>
                  </a:lnTo>
                  <a:lnTo>
                    <a:pt x="126225" y="72389"/>
                  </a:lnTo>
                  <a:lnTo>
                    <a:pt x="124371" y="76199"/>
                  </a:lnTo>
                  <a:lnTo>
                    <a:pt x="115455" y="80009"/>
                  </a:lnTo>
                  <a:lnTo>
                    <a:pt x="149605" y="80009"/>
                  </a:lnTo>
                  <a:lnTo>
                    <a:pt x="150168" y="78739"/>
                  </a:lnTo>
                  <a:lnTo>
                    <a:pt x="151447" y="67309"/>
                  </a:lnTo>
                  <a:lnTo>
                    <a:pt x="154587" y="50799"/>
                  </a:lnTo>
                  <a:lnTo>
                    <a:pt x="163263" y="36829"/>
                  </a:lnTo>
                  <a:lnTo>
                    <a:pt x="176241" y="27939"/>
                  </a:lnTo>
                  <a:lnTo>
                    <a:pt x="192290" y="24129"/>
                  </a:lnTo>
                  <a:lnTo>
                    <a:pt x="243704" y="24129"/>
                  </a:lnTo>
                  <a:lnTo>
                    <a:pt x="238596" y="17779"/>
                  </a:lnTo>
                  <a:lnTo>
                    <a:pt x="222357" y="6349"/>
                  </a:lnTo>
                  <a:lnTo>
                    <a:pt x="203009" y="0"/>
                  </a:lnTo>
                  <a:close/>
                </a:path>
                <a:path w="390525" h="429260">
                  <a:moveTo>
                    <a:pt x="319240" y="19049"/>
                  </a:moveTo>
                  <a:lnTo>
                    <a:pt x="273570" y="39369"/>
                  </a:lnTo>
                  <a:lnTo>
                    <a:pt x="264363" y="49529"/>
                  </a:lnTo>
                  <a:lnTo>
                    <a:pt x="259397" y="54609"/>
                  </a:lnTo>
                  <a:lnTo>
                    <a:pt x="295092" y="54609"/>
                  </a:lnTo>
                  <a:lnTo>
                    <a:pt x="303705" y="48259"/>
                  </a:lnTo>
                  <a:lnTo>
                    <a:pt x="315352" y="44449"/>
                  </a:lnTo>
                  <a:lnTo>
                    <a:pt x="371913" y="44449"/>
                  </a:lnTo>
                  <a:lnTo>
                    <a:pt x="366867" y="36829"/>
                  </a:lnTo>
                  <a:lnTo>
                    <a:pt x="337045" y="21589"/>
                  </a:lnTo>
                  <a:lnTo>
                    <a:pt x="319240" y="19049"/>
                  </a:lnTo>
                  <a:close/>
                </a:path>
              </a:pathLst>
            </a:custGeom>
            <a:solidFill>
              <a:srgbClr val="00AEEF"/>
            </a:solidFill>
          </p:spPr>
          <p:txBody>
            <a:bodyPr wrap="square" lIns="0" tIns="0" rIns="0" bIns="0" rtlCol="0"/>
            <a:lstStyle/>
            <a:p>
              <a:endParaRPr dirty="0"/>
            </a:p>
          </p:txBody>
        </p:sp>
        <p:pic>
          <p:nvPicPr>
            <p:cNvPr id="48" name="object 43">
              <a:extLst>
                <a:ext uri="{FF2B5EF4-FFF2-40B4-BE49-F238E27FC236}">
                  <a16:creationId xmlns:a16="http://schemas.microsoft.com/office/drawing/2014/main" id="{4E428523-89C8-48F7-E136-67700E74F995}"/>
                </a:ext>
              </a:extLst>
            </p:cNvPr>
            <p:cNvPicPr/>
            <p:nvPr/>
          </p:nvPicPr>
          <p:blipFill>
            <a:blip r:embed="rId5" cstate="print"/>
            <a:stretch>
              <a:fillRect/>
            </a:stretch>
          </p:blipFill>
          <p:spPr>
            <a:xfrm>
              <a:off x="746362" y="2218811"/>
              <a:ext cx="75595" cy="75526"/>
            </a:xfrm>
            <a:prstGeom prst="rect">
              <a:avLst/>
            </a:prstGeom>
          </p:spPr>
        </p:pic>
        <p:pic>
          <p:nvPicPr>
            <p:cNvPr id="49" name="object 44">
              <a:extLst>
                <a:ext uri="{FF2B5EF4-FFF2-40B4-BE49-F238E27FC236}">
                  <a16:creationId xmlns:a16="http://schemas.microsoft.com/office/drawing/2014/main" id="{009A1AF5-DCDE-2181-600A-3D3AEE2CC67C}"/>
                </a:ext>
              </a:extLst>
            </p:cNvPr>
            <p:cNvPicPr/>
            <p:nvPr/>
          </p:nvPicPr>
          <p:blipFill>
            <a:blip r:embed="rId6" cstate="print"/>
            <a:stretch>
              <a:fillRect/>
            </a:stretch>
          </p:blipFill>
          <p:spPr>
            <a:xfrm>
              <a:off x="797104" y="2106941"/>
              <a:ext cx="75374" cy="75653"/>
            </a:xfrm>
            <a:prstGeom prst="rect">
              <a:avLst/>
            </a:prstGeom>
          </p:spPr>
        </p:pic>
        <p:sp>
          <p:nvSpPr>
            <p:cNvPr id="50" name="object 45">
              <a:extLst>
                <a:ext uri="{FF2B5EF4-FFF2-40B4-BE49-F238E27FC236}">
                  <a16:creationId xmlns:a16="http://schemas.microsoft.com/office/drawing/2014/main" id="{9D54744D-8F92-DA88-7C4A-F01657E3CBAB}"/>
                </a:ext>
              </a:extLst>
            </p:cNvPr>
            <p:cNvSpPr/>
            <p:nvPr/>
          </p:nvSpPr>
          <p:spPr>
            <a:xfrm>
              <a:off x="742315" y="2172741"/>
              <a:ext cx="134620" cy="70485"/>
            </a:xfrm>
            <a:custGeom>
              <a:avLst/>
              <a:gdLst/>
              <a:ahLst/>
              <a:cxnLst/>
              <a:rect l="l" t="t" r="r" b="b"/>
              <a:pathLst>
                <a:path w="134619" h="70485">
                  <a:moveTo>
                    <a:pt x="24688" y="0"/>
                  </a:moveTo>
                  <a:lnTo>
                    <a:pt x="0" y="0"/>
                  </a:lnTo>
                  <a:lnTo>
                    <a:pt x="0" y="24790"/>
                  </a:lnTo>
                  <a:lnTo>
                    <a:pt x="24688" y="24790"/>
                  </a:lnTo>
                  <a:lnTo>
                    <a:pt x="24688" y="0"/>
                  </a:lnTo>
                  <a:close/>
                </a:path>
                <a:path w="134619" h="70485">
                  <a:moveTo>
                    <a:pt x="134226" y="45478"/>
                  </a:moveTo>
                  <a:lnTo>
                    <a:pt x="109537" y="45478"/>
                  </a:lnTo>
                  <a:lnTo>
                    <a:pt x="109537" y="70167"/>
                  </a:lnTo>
                  <a:lnTo>
                    <a:pt x="134226" y="70167"/>
                  </a:lnTo>
                  <a:lnTo>
                    <a:pt x="134226" y="45478"/>
                  </a:lnTo>
                  <a:close/>
                </a:path>
              </a:pathLst>
            </a:custGeom>
            <a:solidFill>
              <a:srgbClr val="00AEEF"/>
            </a:solidFill>
          </p:spPr>
          <p:txBody>
            <a:bodyPr wrap="square" lIns="0" tIns="0" rIns="0" bIns="0" rtlCol="0"/>
            <a:lstStyle/>
            <a:p>
              <a:endParaRPr dirty="0"/>
            </a:p>
          </p:txBody>
        </p:sp>
      </p:grpSp>
      <p:sp>
        <p:nvSpPr>
          <p:cNvPr id="51" name="object 46">
            <a:extLst>
              <a:ext uri="{FF2B5EF4-FFF2-40B4-BE49-F238E27FC236}">
                <a16:creationId xmlns:a16="http://schemas.microsoft.com/office/drawing/2014/main" id="{8E7ECDFB-5DA8-0A3D-E246-D901F3258139}"/>
              </a:ext>
            </a:extLst>
          </p:cNvPr>
          <p:cNvSpPr txBox="1"/>
          <p:nvPr/>
        </p:nvSpPr>
        <p:spPr>
          <a:xfrm>
            <a:off x="1505203" y="2819400"/>
            <a:ext cx="3703320" cy="452111"/>
          </a:xfrm>
          <a:prstGeom prst="rect">
            <a:avLst/>
          </a:prstGeom>
        </p:spPr>
        <p:txBody>
          <a:bodyPr vert="horz" wrap="square" lIns="0" tIns="11430" rIns="0" bIns="0" rtlCol="0">
            <a:spAutoFit/>
          </a:bodyPr>
          <a:lstStyle/>
          <a:p>
            <a:pPr marL="12700" marR="5080">
              <a:lnSpc>
                <a:spcPct val="115399"/>
              </a:lnSpc>
              <a:spcBef>
                <a:spcPts val="90"/>
              </a:spcBef>
            </a:pPr>
            <a:r>
              <a:rPr sz="1300" b="1" dirty="0">
                <a:solidFill>
                  <a:srgbClr val="3BA362"/>
                </a:solidFill>
                <a:latin typeface="Arial"/>
                <a:cs typeface="Arial"/>
              </a:rPr>
              <a:t>Resistance</a:t>
            </a:r>
            <a:r>
              <a:rPr sz="1300" b="1" spc="370" dirty="0">
                <a:solidFill>
                  <a:srgbClr val="3BA362"/>
                </a:solidFill>
                <a:latin typeface="Arial"/>
                <a:cs typeface="Arial"/>
              </a:rPr>
              <a:t> </a:t>
            </a:r>
            <a:r>
              <a:rPr sz="1300" b="1" dirty="0">
                <a:solidFill>
                  <a:srgbClr val="3BA362"/>
                </a:solidFill>
                <a:latin typeface="Arial"/>
                <a:cs typeface="Arial"/>
              </a:rPr>
              <a:t>management</a:t>
            </a:r>
            <a:r>
              <a:rPr sz="1300" b="1" spc="375" dirty="0">
                <a:solidFill>
                  <a:srgbClr val="3BA362"/>
                </a:solidFill>
                <a:latin typeface="Arial"/>
                <a:cs typeface="Arial"/>
              </a:rPr>
              <a:t> </a:t>
            </a:r>
            <a:r>
              <a:rPr sz="1300" b="1" dirty="0">
                <a:solidFill>
                  <a:srgbClr val="3BA362"/>
                </a:solidFill>
                <a:latin typeface="Arial"/>
                <a:cs typeface="Arial"/>
              </a:rPr>
              <a:t>of</a:t>
            </a:r>
            <a:r>
              <a:rPr sz="1300" b="1" spc="375" dirty="0">
                <a:solidFill>
                  <a:srgbClr val="3BA362"/>
                </a:solidFill>
                <a:latin typeface="Arial"/>
                <a:cs typeface="Arial"/>
              </a:rPr>
              <a:t> </a:t>
            </a:r>
            <a:r>
              <a:rPr sz="1300" b="1" dirty="0">
                <a:solidFill>
                  <a:srgbClr val="3BA362"/>
                </a:solidFill>
                <a:latin typeface="Arial"/>
                <a:cs typeface="Arial"/>
              </a:rPr>
              <a:t>crop</a:t>
            </a:r>
            <a:r>
              <a:rPr sz="1300" b="1" spc="370" dirty="0">
                <a:solidFill>
                  <a:srgbClr val="3BA362"/>
                </a:solidFill>
                <a:latin typeface="Arial"/>
                <a:cs typeface="Arial"/>
              </a:rPr>
              <a:t> </a:t>
            </a:r>
            <a:r>
              <a:rPr sz="1300" b="1" spc="40" dirty="0">
                <a:solidFill>
                  <a:srgbClr val="3BA362"/>
                </a:solidFill>
                <a:latin typeface="Arial"/>
                <a:cs typeface="Arial"/>
              </a:rPr>
              <a:t>protection </a:t>
            </a:r>
            <a:r>
              <a:rPr sz="1300" b="1" dirty="0">
                <a:solidFill>
                  <a:srgbClr val="3BA362"/>
                </a:solidFill>
                <a:latin typeface="Arial"/>
                <a:cs typeface="Arial"/>
              </a:rPr>
              <a:t>products</a:t>
            </a:r>
            <a:r>
              <a:rPr sz="1300" b="1" spc="285" dirty="0">
                <a:solidFill>
                  <a:srgbClr val="3BA362"/>
                </a:solidFill>
                <a:latin typeface="Arial"/>
                <a:cs typeface="Arial"/>
              </a:rPr>
              <a:t> </a:t>
            </a:r>
            <a:r>
              <a:rPr sz="1300" b="1" dirty="0">
                <a:solidFill>
                  <a:srgbClr val="3BA362"/>
                </a:solidFill>
                <a:latin typeface="Arial"/>
                <a:cs typeface="Arial"/>
              </a:rPr>
              <a:t>is</a:t>
            </a:r>
            <a:r>
              <a:rPr sz="1300" b="1" spc="290" dirty="0">
                <a:solidFill>
                  <a:srgbClr val="3BA362"/>
                </a:solidFill>
                <a:latin typeface="Arial"/>
                <a:cs typeface="Arial"/>
              </a:rPr>
              <a:t> </a:t>
            </a:r>
            <a:r>
              <a:rPr sz="1300" b="1" dirty="0">
                <a:solidFill>
                  <a:srgbClr val="3BA362"/>
                </a:solidFill>
                <a:latin typeface="Arial"/>
                <a:cs typeface="Arial"/>
              </a:rPr>
              <a:t>very</a:t>
            </a:r>
            <a:r>
              <a:rPr sz="1300" b="1" spc="290" dirty="0">
                <a:solidFill>
                  <a:srgbClr val="3BA362"/>
                </a:solidFill>
                <a:latin typeface="Arial"/>
                <a:cs typeface="Arial"/>
              </a:rPr>
              <a:t> </a:t>
            </a:r>
            <a:r>
              <a:rPr sz="1300" b="1" spc="40" dirty="0">
                <a:solidFill>
                  <a:srgbClr val="3BA362"/>
                </a:solidFill>
                <a:latin typeface="Arial"/>
                <a:cs typeface="Arial"/>
              </a:rPr>
              <a:t>important</a:t>
            </a:r>
            <a:endParaRPr sz="1300" dirty="0">
              <a:solidFill>
                <a:srgbClr val="3BA362"/>
              </a:solidFill>
              <a:latin typeface="Arial"/>
              <a:cs typeface="Arial"/>
            </a:endParaRPr>
          </a:p>
        </p:txBody>
      </p:sp>
      <p:pic>
        <p:nvPicPr>
          <p:cNvPr id="52" name="object 47">
            <a:extLst>
              <a:ext uri="{FF2B5EF4-FFF2-40B4-BE49-F238E27FC236}">
                <a16:creationId xmlns:a16="http://schemas.microsoft.com/office/drawing/2014/main" id="{4F03F02A-A4A1-8887-7C8C-5437B19C10E9}"/>
              </a:ext>
            </a:extLst>
          </p:cNvPr>
          <p:cNvPicPr/>
          <p:nvPr/>
        </p:nvPicPr>
        <p:blipFill>
          <a:blip r:embed="rId7" cstate="print"/>
          <a:stretch>
            <a:fillRect/>
          </a:stretch>
        </p:blipFill>
        <p:spPr>
          <a:xfrm>
            <a:off x="457200" y="2925319"/>
            <a:ext cx="732282" cy="732281"/>
          </a:xfrm>
          <a:prstGeom prst="rect">
            <a:avLst/>
          </a:prstGeom>
        </p:spPr>
      </p:pic>
      <p:sp>
        <p:nvSpPr>
          <p:cNvPr id="53" name="object 48">
            <a:extLst>
              <a:ext uri="{FF2B5EF4-FFF2-40B4-BE49-F238E27FC236}">
                <a16:creationId xmlns:a16="http://schemas.microsoft.com/office/drawing/2014/main" id="{48D58FA5-4900-82F7-0833-1CE0577C031A}"/>
              </a:ext>
            </a:extLst>
          </p:cNvPr>
          <p:cNvSpPr txBox="1"/>
          <p:nvPr/>
        </p:nvSpPr>
        <p:spPr>
          <a:xfrm>
            <a:off x="1505203" y="4407791"/>
            <a:ext cx="3820160" cy="682174"/>
          </a:xfrm>
          <a:prstGeom prst="rect">
            <a:avLst/>
          </a:prstGeom>
        </p:spPr>
        <p:txBody>
          <a:bodyPr vert="horz" wrap="square" lIns="0" tIns="11430" rIns="0" bIns="0" rtlCol="0">
            <a:spAutoFit/>
          </a:bodyPr>
          <a:lstStyle/>
          <a:p>
            <a:pPr marL="12700" marR="5080">
              <a:lnSpc>
                <a:spcPct val="115399"/>
              </a:lnSpc>
              <a:spcBef>
                <a:spcPts val="90"/>
              </a:spcBef>
            </a:pPr>
            <a:r>
              <a:rPr sz="1300" b="1" spc="50" dirty="0">
                <a:solidFill>
                  <a:srgbClr val="3BA362"/>
                </a:solidFill>
                <a:latin typeface="Arial"/>
                <a:cs typeface="Arial"/>
              </a:rPr>
              <a:t>CR-</a:t>
            </a:r>
            <a:r>
              <a:rPr sz="1300" b="1" dirty="0">
                <a:solidFill>
                  <a:srgbClr val="3BA362"/>
                </a:solidFill>
                <a:latin typeface="Arial"/>
                <a:cs typeface="Arial"/>
              </a:rPr>
              <a:t>7’s</a:t>
            </a:r>
            <a:r>
              <a:rPr sz="1300" b="1" spc="254" dirty="0">
                <a:solidFill>
                  <a:srgbClr val="3BA362"/>
                </a:solidFill>
                <a:latin typeface="Arial"/>
                <a:cs typeface="Arial"/>
              </a:rPr>
              <a:t> </a:t>
            </a:r>
            <a:r>
              <a:rPr sz="1300" b="1" dirty="0">
                <a:solidFill>
                  <a:srgbClr val="3BA362"/>
                </a:solidFill>
                <a:latin typeface="Arial"/>
                <a:cs typeface="Arial"/>
              </a:rPr>
              <a:t>mode</a:t>
            </a:r>
            <a:r>
              <a:rPr sz="1300" b="1" spc="260" dirty="0">
                <a:solidFill>
                  <a:srgbClr val="3BA362"/>
                </a:solidFill>
                <a:latin typeface="Arial"/>
                <a:cs typeface="Arial"/>
              </a:rPr>
              <a:t> </a:t>
            </a:r>
            <a:r>
              <a:rPr sz="1300" b="1" dirty="0">
                <a:solidFill>
                  <a:srgbClr val="3BA362"/>
                </a:solidFill>
                <a:latin typeface="Arial"/>
                <a:cs typeface="Arial"/>
              </a:rPr>
              <a:t>of</a:t>
            </a:r>
            <a:r>
              <a:rPr sz="1300" b="1" spc="260" dirty="0">
                <a:solidFill>
                  <a:srgbClr val="3BA362"/>
                </a:solidFill>
                <a:latin typeface="Arial"/>
                <a:cs typeface="Arial"/>
              </a:rPr>
              <a:t> </a:t>
            </a:r>
            <a:r>
              <a:rPr sz="1300" b="1" dirty="0">
                <a:solidFill>
                  <a:srgbClr val="3BA362"/>
                </a:solidFill>
                <a:latin typeface="Arial"/>
                <a:cs typeface="Arial"/>
              </a:rPr>
              <a:t>action</a:t>
            </a:r>
            <a:r>
              <a:rPr sz="1300" b="1" spc="254" dirty="0">
                <a:solidFill>
                  <a:srgbClr val="3BA362"/>
                </a:solidFill>
                <a:latin typeface="Arial"/>
                <a:cs typeface="Arial"/>
              </a:rPr>
              <a:t> </a:t>
            </a:r>
            <a:r>
              <a:rPr sz="1300" b="1" dirty="0">
                <a:solidFill>
                  <a:srgbClr val="3BA362"/>
                </a:solidFill>
                <a:latin typeface="Arial"/>
                <a:cs typeface="Arial"/>
              </a:rPr>
              <a:t>has</a:t>
            </a:r>
            <a:r>
              <a:rPr sz="1300" b="1" spc="260" dirty="0">
                <a:solidFill>
                  <a:srgbClr val="3BA362"/>
                </a:solidFill>
                <a:latin typeface="Arial"/>
                <a:cs typeface="Arial"/>
              </a:rPr>
              <a:t> </a:t>
            </a:r>
            <a:r>
              <a:rPr sz="1300" b="1" dirty="0">
                <a:solidFill>
                  <a:srgbClr val="3BA362"/>
                </a:solidFill>
                <a:latin typeface="Arial"/>
                <a:cs typeface="Arial"/>
              </a:rPr>
              <a:t>been</a:t>
            </a:r>
            <a:r>
              <a:rPr sz="1300" b="1" spc="260" dirty="0">
                <a:solidFill>
                  <a:srgbClr val="3BA362"/>
                </a:solidFill>
                <a:latin typeface="Arial"/>
                <a:cs typeface="Arial"/>
              </a:rPr>
              <a:t> </a:t>
            </a:r>
            <a:r>
              <a:rPr sz="1300" b="1" dirty="0">
                <a:solidFill>
                  <a:srgbClr val="3BA362"/>
                </a:solidFill>
                <a:latin typeface="Arial"/>
                <a:cs typeface="Arial"/>
              </a:rPr>
              <a:t>accepted</a:t>
            </a:r>
            <a:r>
              <a:rPr sz="1300" b="1" spc="260" dirty="0">
                <a:solidFill>
                  <a:srgbClr val="3BA362"/>
                </a:solidFill>
                <a:latin typeface="Arial"/>
                <a:cs typeface="Arial"/>
              </a:rPr>
              <a:t> </a:t>
            </a:r>
            <a:r>
              <a:rPr sz="1300" b="1" spc="30" dirty="0">
                <a:solidFill>
                  <a:srgbClr val="3BA362"/>
                </a:solidFill>
                <a:latin typeface="Arial"/>
                <a:cs typeface="Arial"/>
              </a:rPr>
              <a:t>by </a:t>
            </a:r>
            <a:r>
              <a:rPr sz="1300" b="1" dirty="0">
                <a:solidFill>
                  <a:srgbClr val="3BA362"/>
                </a:solidFill>
                <a:latin typeface="Arial"/>
                <a:cs typeface="Arial"/>
              </a:rPr>
              <a:t>the</a:t>
            </a:r>
            <a:r>
              <a:rPr lang="en-US" sz="1300" b="1" spc="395" dirty="0">
                <a:solidFill>
                  <a:srgbClr val="3BA362"/>
                </a:solidFill>
                <a:latin typeface="Arial"/>
                <a:cs typeface="Arial"/>
              </a:rPr>
              <a:t> </a:t>
            </a:r>
            <a:r>
              <a:rPr sz="1300" b="1" dirty="0">
                <a:solidFill>
                  <a:srgbClr val="3BA362"/>
                </a:solidFill>
                <a:latin typeface="Arial"/>
                <a:cs typeface="Arial"/>
              </a:rPr>
              <a:t>F</a:t>
            </a:r>
            <a:r>
              <a:rPr lang="en-US" sz="1300" b="1" dirty="0">
                <a:solidFill>
                  <a:srgbClr val="3BA362"/>
                </a:solidFill>
                <a:latin typeface="Arial"/>
                <a:cs typeface="Arial"/>
              </a:rPr>
              <a:t>RAC (F</a:t>
            </a:r>
            <a:r>
              <a:rPr sz="1300" b="1" dirty="0">
                <a:solidFill>
                  <a:srgbClr val="3BA362"/>
                </a:solidFill>
                <a:latin typeface="Arial"/>
                <a:cs typeface="Arial"/>
              </a:rPr>
              <a:t>ungicide</a:t>
            </a:r>
            <a:r>
              <a:rPr sz="1300" b="1" spc="409" dirty="0">
                <a:solidFill>
                  <a:srgbClr val="3BA362"/>
                </a:solidFill>
                <a:latin typeface="Arial"/>
                <a:cs typeface="Arial"/>
              </a:rPr>
              <a:t> </a:t>
            </a:r>
            <a:r>
              <a:rPr sz="1300" b="1" dirty="0">
                <a:solidFill>
                  <a:srgbClr val="3BA362"/>
                </a:solidFill>
                <a:latin typeface="Arial"/>
                <a:cs typeface="Arial"/>
              </a:rPr>
              <a:t>Resistance</a:t>
            </a:r>
            <a:r>
              <a:rPr sz="1300" b="1" spc="325" dirty="0">
                <a:solidFill>
                  <a:srgbClr val="3BA362"/>
                </a:solidFill>
                <a:latin typeface="Arial"/>
                <a:cs typeface="Arial"/>
              </a:rPr>
              <a:t> </a:t>
            </a:r>
            <a:r>
              <a:rPr sz="1300" b="1" dirty="0">
                <a:solidFill>
                  <a:srgbClr val="3BA362"/>
                </a:solidFill>
                <a:latin typeface="Arial"/>
                <a:cs typeface="Arial"/>
              </a:rPr>
              <a:t>Action</a:t>
            </a:r>
            <a:r>
              <a:rPr sz="1300" b="1" spc="409" dirty="0">
                <a:solidFill>
                  <a:srgbClr val="3BA362"/>
                </a:solidFill>
                <a:latin typeface="Arial"/>
                <a:cs typeface="Arial"/>
              </a:rPr>
              <a:t> </a:t>
            </a:r>
            <a:r>
              <a:rPr sz="1300" b="1" spc="-10" dirty="0">
                <a:solidFill>
                  <a:srgbClr val="3BA362"/>
                </a:solidFill>
                <a:latin typeface="Arial"/>
                <a:cs typeface="Arial"/>
              </a:rPr>
              <a:t>Committee</a:t>
            </a:r>
            <a:r>
              <a:rPr lang="en-US" sz="1300" b="1" spc="-10" dirty="0">
                <a:solidFill>
                  <a:srgbClr val="3BA362"/>
                </a:solidFill>
                <a:latin typeface="Arial"/>
                <a:cs typeface="Arial"/>
              </a:rPr>
              <a:t>)</a:t>
            </a:r>
            <a:r>
              <a:rPr sz="1300" b="1" spc="415" dirty="0">
                <a:solidFill>
                  <a:srgbClr val="3BA362"/>
                </a:solidFill>
                <a:latin typeface="Arial"/>
                <a:cs typeface="Arial"/>
              </a:rPr>
              <a:t> </a:t>
            </a:r>
            <a:r>
              <a:rPr sz="1300" b="1" dirty="0">
                <a:solidFill>
                  <a:srgbClr val="3BA362"/>
                </a:solidFill>
                <a:latin typeface="Arial"/>
                <a:cs typeface="Arial"/>
              </a:rPr>
              <a:t>under</a:t>
            </a:r>
            <a:r>
              <a:rPr sz="1300" b="1" spc="415" dirty="0">
                <a:solidFill>
                  <a:srgbClr val="3BA362"/>
                </a:solidFill>
                <a:latin typeface="Arial"/>
                <a:cs typeface="Arial"/>
              </a:rPr>
              <a:t> </a:t>
            </a:r>
            <a:r>
              <a:rPr sz="1300" b="1" dirty="0">
                <a:solidFill>
                  <a:srgbClr val="3BA362"/>
                </a:solidFill>
                <a:latin typeface="Arial"/>
                <a:cs typeface="Arial"/>
              </a:rPr>
              <a:t>Group</a:t>
            </a:r>
            <a:r>
              <a:rPr sz="1300" b="1" spc="415" dirty="0">
                <a:solidFill>
                  <a:srgbClr val="3BA362"/>
                </a:solidFill>
                <a:latin typeface="Arial"/>
                <a:cs typeface="Arial"/>
              </a:rPr>
              <a:t> </a:t>
            </a:r>
            <a:r>
              <a:rPr sz="1300" b="1" spc="50" dirty="0">
                <a:solidFill>
                  <a:srgbClr val="3BA362"/>
                </a:solidFill>
                <a:latin typeface="Arial"/>
                <a:cs typeface="Arial"/>
              </a:rPr>
              <a:t>BM-</a:t>
            </a:r>
            <a:r>
              <a:rPr sz="1300" b="1" spc="-25" dirty="0">
                <a:solidFill>
                  <a:srgbClr val="3BA362"/>
                </a:solidFill>
                <a:latin typeface="Arial"/>
                <a:cs typeface="Arial"/>
              </a:rPr>
              <a:t>02</a:t>
            </a:r>
            <a:endParaRPr sz="1300" dirty="0">
              <a:solidFill>
                <a:srgbClr val="3BA362"/>
              </a:solidFill>
              <a:latin typeface="Arial"/>
              <a:cs typeface="Arial"/>
            </a:endParaRPr>
          </a:p>
        </p:txBody>
      </p:sp>
      <p:pic>
        <p:nvPicPr>
          <p:cNvPr id="54" name="object 49">
            <a:extLst>
              <a:ext uri="{FF2B5EF4-FFF2-40B4-BE49-F238E27FC236}">
                <a16:creationId xmlns:a16="http://schemas.microsoft.com/office/drawing/2014/main" id="{3D46C44D-5EB9-EE86-600A-E03FF731214B}"/>
              </a:ext>
            </a:extLst>
          </p:cNvPr>
          <p:cNvPicPr/>
          <p:nvPr/>
        </p:nvPicPr>
        <p:blipFill>
          <a:blip r:embed="rId8" cstate="print"/>
          <a:stretch>
            <a:fillRect/>
          </a:stretch>
        </p:blipFill>
        <p:spPr>
          <a:xfrm>
            <a:off x="1517905" y="5304680"/>
            <a:ext cx="201142" cy="201142"/>
          </a:xfrm>
          <a:prstGeom prst="rect">
            <a:avLst/>
          </a:prstGeom>
        </p:spPr>
      </p:pic>
      <p:sp>
        <p:nvSpPr>
          <p:cNvPr id="55" name="object 50">
            <a:extLst>
              <a:ext uri="{FF2B5EF4-FFF2-40B4-BE49-F238E27FC236}">
                <a16:creationId xmlns:a16="http://schemas.microsoft.com/office/drawing/2014/main" id="{E9E093BA-64E9-A50F-9B02-B5211D19A9DD}"/>
              </a:ext>
            </a:extLst>
          </p:cNvPr>
          <p:cNvSpPr txBox="1"/>
          <p:nvPr/>
        </p:nvSpPr>
        <p:spPr>
          <a:xfrm>
            <a:off x="1801008" y="5297086"/>
            <a:ext cx="3228975" cy="406400"/>
          </a:xfrm>
          <a:prstGeom prst="rect">
            <a:avLst/>
          </a:prstGeom>
        </p:spPr>
        <p:txBody>
          <a:bodyPr vert="horz" wrap="square" lIns="0" tIns="39370" rIns="0" bIns="0" rtlCol="0">
            <a:spAutoFit/>
          </a:bodyPr>
          <a:lstStyle/>
          <a:p>
            <a:pPr marL="34290" marR="5080" indent="-22225">
              <a:lnSpc>
                <a:spcPts val="1400"/>
              </a:lnSpc>
              <a:spcBef>
                <a:spcPts val="310"/>
              </a:spcBef>
            </a:pPr>
            <a:r>
              <a:rPr sz="1300" dirty="0">
                <a:solidFill>
                  <a:srgbClr val="415568"/>
                </a:solidFill>
                <a:latin typeface="Arial"/>
                <a:cs typeface="Arial"/>
              </a:rPr>
              <a:t>Gives</a:t>
            </a:r>
            <a:r>
              <a:rPr sz="1300" spc="65" dirty="0">
                <a:solidFill>
                  <a:srgbClr val="415568"/>
                </a:solidFill>
                <a:latin typeface="Arial"/>
                <a:cs typeface="Arial"/>
              </a:rPr>
              <a:t> </a:t>
            </a:r>
            <a:r>
              <a:rPr sz="1300" dirty="0">
                <a:solidFill>
                  <a:srgbClr val="415568"/>
                </a:solidFill>
                <a:latin typeface="Arial"/>
                <a:cs typeface="Arial"/>
              </a:rPr>
              <a:t>credibility</a:t>
            </a:r>
            <a:r>
              <a:rPr sz="1300" spc="70" dirty="0">
                <a:solidFill>
                  <a:srgbClr val="415568"/>
                </a:solidFill>
                <a:latin typeface="Arial"/>
                <a:cs typeface="Arial"/>
              </a:rPr>
              <a:t> </a:t>
            </a:r>
            <a:r>
              <a:rPr sz="1300" dirty="0">
                <a:solidFill>
                  <a:srgbClr val="415568"/>
                </a:solidFill>
                <a:latin typeface="Arial"/>
                <a:cs typeface="Arial"/>
              </a:rPr>
              <a:t>over</a:t>
            </a:r>
            <a:r>
              <a:rPr sz="1300" spc="65" dirty="0">
                <a:solidFill>
                  <a:srgbClr val="415568"/>
                </a:solidFill>
                <a:latin typeface="Arial"/>
                <a:cs typeface="Arial"/>
              </a:rPr>
              <a:t> </a:t>
            </a:r>
            <a:r>
              <a:rPr sz="1300" dirty="0">
                <a:solidFill>
                  <a:srgbClr val="415568"/>
                </a:solidFill>
                <a:latin typeface="Arial"/>
                <a:cs typeface="Arial"/>
              </a:rPr>
              <a:t>many</a:t>
            </a:r>
            <a:r>
              <a:rPr sz="1300" spc="70" dirty="0">
                <a:solidFill>
                  <a:srgbClr val="415568"/>
                </a:solidFill>
                <a:latin typeface="Arial"/>
                <a:cs typeface="Arial"/>
              </a:rPr>
              <a:t> </a:t>
            </a:r>
            <a:r>
              <a:rPr sz="1300" dirty="0">
                <a:solidFill>
                  <a:srgbClr val="415568"/>
                </a:solidFill>
                <a:latin typeface="Arial"/>
                <a:cs typeface="Arial"/>
              </a:rPr>
              <a:t>other</a:t>
            </a:r>
            <a:r>
              <a:rPr sz="1300" spc="65" dirty="0">
                <a:solidFill>
                  <a:srgbClr val="415568"/>
                </a:solidFill>
                <a:latin typeface="Arial"/>
                <a:cs typeface="Arial"/>
              </a:rPr>
              <a:t> </a:t>
            </a:r>
            <a:r>
              <a:rPr sz="1300" spc="-10" dirty="0">
                <a:solidFill>
                  <a:srgbClr val="415568"/>
                </a:solidFill>
                <a:latin typeface="Arial"/>
                <a:cs typeface="Arial"/>
              </a:rPr>
              <a:t>biological </a:t>
            </a:r>
            <a:r>
              <a:rPr sz="1300" dirty="0">
                <a:solidFill>
                  <a:srgbClr val="415568"/>
                </a:solidFill>
                <a:latin typeface="Arial"/>
                <a:cs typeface="Arial"/>
              </a:rPr>
              <a:t>products</a:t>
            </a:r>
            <a:r>
              <a:rPr sz="1300" spc="45" dirty="0">
                <a:solidFill>
                  <a:srgbClr val="415568"/>
                </a:solidFill>
                <a:latin typeface="Arial"/>
                <a:cs typeface="Arial"/>
              </a:rPr>
              <a:t> </a:t>
            </a:r>
            <a:r>
              <a:rPr sz="1300" dirty="0">
                <a:solidFill>
                  <a:srgbClr val="415568"/>
                </a:solidFill>
                <a:latin typeface="Arial"/>
                <a:cs typeface="Arial"/>
              </a:rPr>
              <a:t>which</a:t>
            </a:r>
            <a:r>
              <a:rPr sz="1300" spc="45" dirty="0">
                <a:solidFill>
                  <a:srgbClr val="415568"/>
                </a:solidFill>
                <a:latin typeface="Arial"/>
                <a:cs typeface="Arial"/>
              </a:rPr>
              <a:t> </a:t>
            </a:r>
            <a:r>
              <a:rPr sz="1300" dirty="0">
                <a:solidFill>
                  <a:srgbClr val="415568"/>
                </a:solidFill>
                <a:latin typeface="Arial"/>
                <a:cs typeface="Arial"/>
              </a:rPr>
              <a:t>are</a:t>
            </a:r>
            <a:r>
              <a:rPr sz="1300" spc="45" dirty="0">
                <a:solidFill>
                  <a:srgbClr val="415568"/>
                </a:solidFill>
                <a:latin typeface="Arial"/>
                <a:cs typeface="Arial"/>
              </a:rPr>
              <a:t> </a:t>
            </a:r>
            <a:r>
              <a:rPr sz="1300" dirty="0">
                <a:solidFill>
                  <a:srgbClr val="415568"/>
                </a:solidFill>
                <a:latin typeface="Arial"/>
                <a:cs typeface="Arial"/>
              </a:rPr>
              <a:t>not</a:t>
            </a:r>
            <a:r>
              <a:rPr sz="1300" spc="45" dirty="0">
                <a:solidFill>
                  <a:srgbClr val="415568"/>
                </a:solidFill>
                <a:latin typeface="Arial"/>
                <a:cs typeface="Arial"/>
              </a:rPr>
              <a:t> </a:t>
            </a:r>
            <a:r>
              <a:rPr sz="1300" spc="-10" dirty="0">
                <a:solidFill>
                  <a:srgbClr val="415568"/>
                </a:solidFill>
                <a:latin typeface="Arial"/>
                <a:cs typeface="Arial"/>
              </a:rPr>
              <a:t>characterized</a:t>
            </a:r>
            <a:endParaRPr sz="1300" dirty="0">
              <a:latin typeface="Arial"/>
              <a:cs typeface="Arial"/>
            </a:endParaRPr>
          </a:p>
        </p:txBody>
      </p:sp>
      <p:grpSp>
        <p:nvGrpSpPr>
          <p:cNvPr id="56" name="object 51">
            <a:extLst>
              <a:ext uri="{FF2B5EF4-FFF2-40B4-BE49-F238E27FC236}">
                <a16:creationId xmlns:a16="http://schemas.microsoft.com/office/drawing/2014/main" id="{58AA8791-76CD-D470-0584-684003614E5B}"/>
              </a:ext>
            </a:extLst>
          </p:cNvPr>
          <p:cNvGrpSpPr/>
          <p:nvPr/>
        </p:nvGrpSpPr>
        <p:grpSpPr>
          <a:xfrm>
            <a:off x="457200" y="4489211"/>
            <a:ext cx="732790" cy="732790"/>
            <a:chOff x="457200" y="4730929"/>
            <a:chExt cx="732790" cy="732790"/>
          </a:xfrm>
        </p:grpSpPr>
        <p:sp>
          <p:nvSpPr>
            <p:cNvPr id="57" name="object 52">
              <a:extLst>
                <a:ext uri="{FF2B5EF4-FFF2-40B4-BE49-F238E27FC236}">
                  <a16:creationId xmlns:a16="http://schemas.microsoft.com/office/drawing/2014/main" id="{BCFA4EC9-C723-6564-7805-E7D15F422CFD}"/>
                </a:ext>
              </a:extLst>
            </p:cNvPr>
            <p:cNvSpPr/>
            <p:nvPr/>
          </p:nvSpPr>
          <p:spPr>
            <a:xfrm>
              <a:off x="466725" y="4740454"/>
              <a:ext cx="713740" cy="713740"/>
            </a:xfrm>
            <a:custGeom>
              <a:avLst/>
              <a:gdLst/>
              <a:ahLst/>
              <a:cxnLst/>
              <a:rect l="l" t="t" r="r" b="b"/>
              <a:pathLst>
                <a:path w="713740" h="713739">
                  <a:moveTo>
                    <a:pt x="356616" y="713232"/>
                  </a:moveTo>
                  <a:lnTo>
                    <a:pt x="405006" y="709976"/>
                  </a:lnTo>
                  <a:lnTo>
                    <a:pt x="451417" y="700493"/>
                  </a:lnTo>
                  <a:lnTo>
                    <a:pt x="495426" y="685207"/>
                  </a:lnTo>
                  <a:lnTo>
                    <a:pt x="536606" y="664543"/>
                  </a:lnTo>
                  <a:lnTo>
                    <a:pt x="574532" y="638925"/>
                  </a:lnTo>
                  <a:lnTo>
                    <a:pt x="608780" y="608780"/>
                  </a:lnTo>
                  <a:lnTo>
                    <a:pt x="638925" y="574532"/>
                  </a:lnTo>
                  <a:lnTo>
                    <a:pt x="664543" y="536606"/>
                  </a:lnTo>
                  <a:lnTo>
                    <a:pt x="685207" y="495426"/>
                  </a:lnTo>
                  <a:lnTo>
                    <a:pt x="700493" y="451417"/>
                  </a:lnTo>
                  <a:lnTo>
                    <a:pt x="709976" y="405006"/>
                  </a:lnTo>
                  <a:lnTo>
                    <a:pt x="713232" y="356616"/>
                  </a:lnTo>
                  <a:lnTo>
                    <a:pt x="709976" y="308225"/>
                  </a:lnTo>
                  <a:lnTo>
                    <a:pt x="700493" y="261814"/>
                  </a:lnTo>
                  <a:lnTo>
                    <a:pt x="685207" y="217805"/>
                  </a:lnTo>
                  <a:lnTo>
                    <a:pt x="664543" y="176625"/>
                  </a:lnTo>
                  <a:lnTo>
                    <a:pt x="638925" y="138699"/>
                  </a:lnTo>
                  <a:lnTo>
                    <a:pt x="608780" y="104451"/>
                  </a:lnTo>
                  <a:lnTo>
                    <a:pt x="574532" y="74306"/>
                  </a:lnTo>
                  <a:lnTo>
                    <a:pt x="536606" y="48688"/>
                  </a:lnTo>
                  <a:lnTo>
                    <a:pt x="495426" y="28024"/>
                  </a:lnTo>
                  <a:lnTo>
                    <a:pt x="451417" y="12738"/>
                  </a:lnTo>
                  <a:lnTo>
                    <a:pt x="405006" y="3255"/>
                  </a:lnTo>
                  <a:lnTo>
                    <a:pt x="356616" y="0"/>
                  </a:lnTo>
                  <a:lnTo>
                    <a:pt x="308225" y="3255"/>
                  </a:lnTo>
                  <a:lnTo>
                    <a:pt x="261814" y="12738"/>
                  </a:lnTo>
                  <a:lnTo>
                    <a:pt x="217805" y="28024"/>
                  </a:lnTo>
                  <a:lnTo>
                    <a:pt x="176625" y="48688"/>
                  </a:lnTo>
                  <a:lnTo>
                    <a:pt x="138699" y="74306"/>
                  </a:lnTo>
                  <a:lnTo>
                    <a:pt x="104451" y="104451"/>
                  </a:lnTo>
                  <a:lnTo>
                    <a:pt x="74306" y="138699"/>
                  </a:lnTo>
                  <a:lnTo>
                    <a:pt x="48688" y="176625"/>
                  </a:lnTo>
                  <a:lnTo>
                    <a:pt x="28024" y="217805"/>
                  </a:lnTo>
                  <a:lnTo>
                    <a:pt x="12738" y="261814"/>
                  </a:lnTo>
                  <a:lnTo>
                    <a:pt x="3255" y="308225"/>
                  </a:lnTo>
                  <a:lnTo>
                    <a:pt x="0" y="356616"/>
                  </a:lnTo>
                  <a:lnTo>
                    <a:pt x="3255" y="405006"/>
                  </a:lnTo>
                  <a:lnTo>
                    <a:pt x="12738" y="451417"/>
                  </a:lnTo>
                  <a:lnTo>
                    <a:pt x="28024" y="495426"/>
                  </a:lnTo>
                  <a:lnTo>
                    <a:pt x="48688" y="536606"/>
                  </a:lnTo>
                  <a:lnTo>
                    <a:pt x="74306" y="574532"/>
                  </a:lnTo>
                  <a:lnTo>
                    <a:pt x="104451" y="608780"/>
                  </a:lnTo>
                  <a:lnTo>
                    <a:pt x="138699" y="638925"/>
                  </a:lnTo>
                  <a:lnTo>
                    <a:pt x="176625" y="664543"/>
                  </a:lnTo>
                  <a:lnTo>
                    <a:pt x="217805" y="685207"/>
                  </a:lnTo>
                  <a:lnTo>
                    <a:pt x="261814" y="700493"/>
                  </a:lnTo>
                  <a:lnTo>
                    <a:pt x="308225" y="709976"/>
                  </a:lnTo>
                  <a:lnTo>
                    <a:pt x="356616" y="713232"/>
                  </a:lnTo>
                  <a:close/>
                </a:path>
              </a:pathLst>
            </a:custGeom>
            <a:ln w="19050">
              <a:solidFill>
                <a:srgbClr val="3BA362"/>
              </a:solidFill>
            </a:ln>
          </p:spPr>
          <p:txBody>
            <a:bodyPr wrap="square" lIns="0" tIns="0" rIns="0" bIns="0" rtlCol="0"/>
            <a:lstStyle/>
            <a:p>
              <a:endParaRPr dirty="0"/>
            </a:p>
          </p:txBody>
        </p:sp>
        <p:sp>
          <p:nvSpPr>
            <p:cNvPr id="58" name="object 53">
              <a:extLst>
                <a:ext uri="{FF2B5EF4-FFF2-40B4-BE49-F238E27FC236}">
                  <a16:creationId xmlns:a16="http://schemas.microsoft.com/office/drawing/2014/main" id="{7FBBCB1E-B2B6-D595-5A72-7ACE017ED1C5}"/>
                </a:ext>
              </a:extLst>
            </p:cNvPr>
            <p:cNvSpPr/>
            <p:nvPr/>
          </p:nvSpPr>
          <p:spPr>
            <a:xfrm>
              <a:off x="625594" y="4904003"/>
              <a:ext cx="395605" cy="387350"/>
            </a:xfrm>
            <a:custGeom>
              <a:avLst/>
              <a:gdLst/>
              <a:ahLst/>
              <a:cxnLst/>
              <a:rect l="l" t="t" r="r" b="b"/>
              <a:pathLst>
                <a:path w="395605" h="387350">
                  <a:moveTo>
                    <a:pt x="84108" y="0"/>
                  </a:moveTo>
                  <a:lnTo>
                    <a:pt x="45087" y="19629"/>
                  </a:lnTo>
                  <a:lnTo>
                    <a:pt x="24536" y="59163"/>
                  </a:lnTo>
                  <a:lnTo>
                    <a:pt x="23670" y="70248"/>
                  </a:lnTo>
                  <a:lnTo>
                    <a:pt x="24650" y="81593"/>
                  </a:lnTo>
                  <a:lnTo>
                    <a:pt x="28977" y="97234"/>
                  </a:lnTo>
                  <a:lnTo>
                    <a:pt x="36325" y="110879"/>
                  </a:lnTo>
                  <a:lnTo>
                    <a:pt x="46592" y="122591"/>
                  </a:lnTo>
                  <a:lnTo>
                    <a:pt x="59677" y="132431"/>
                  </a:lnTo>
                  <a:lnTo>
                    <a:pt x="58635" y="132964"/>
                  </a:lnTo>
                  <a:lnTo>
                    <a:pt x="58064" y="133282"/>
                  </a:lnTo>
                  <a:lnTo>
                    <a:pt x="57467" y="133561"/>
                  </a:lnTo>
                  <a:lnTo>
                    <a:pt x="32737" y="149224"/>
                  </a:lnTo>
                  <a:lnTo>
                    <a:pt x="14882" y="169318"/>
                  </a:lnTo>
                  <a:lnTo>
                    <a:pt x="3969" y="193851"/>
                  </a:lnTo>
                  <a:lnTo>
                    <a:pt x="63" y="222830"/>
                  </a:lnTo>
                  <a:lnTo>
                    <a:pt x="0" y="313215"/>
                  </a:lnTo>
                  <a:lnTo>
                    <a:pt x="2527" y="315730"/>
                  </a:lnTo>
                  <a:lnTo>
                    <a:pt x="102831" y="315730"/>
                  </a:lnTo>
                  <a:lnTo>
                    <a:pt x="102857" y="383853"/>
                  </a:lnTo>
                  <a:lnTo>
                    <a:pt x="105816" y="386926"/>
                  </a:lnTo>
                  <a:lnTo>
                    <a:pt x="154880" y="386941"/>
                  </a:lnTo>
                  <a:lnTo>
                    <a:pt x="289737" y="386926"/>
                  </a:lnTo>
                  <a:lnTo>
                    <a:pt x="292635" y="383853"/>
                  </a:lnTo>
                  <a:lnTo>
                    <a:pt x="292691" y="371051"/>
                  </a:lnTo>
                  <a:lnTo>
                    <a:pt x="118656" y="371051"/>
                  </a:lnTo>
                  <a:lnTo>
                    <a:pt x="118658" y="299576"/>
                  </a:lnTo>
                  <a:lnTo>
                    <a:pt x="15811" y="299576"/>
                  </a:lnTo>
                  <a:lnTo>
                    <a:pt x="15824" y="221979"/>
                  </a:lnTo>
                  <a:lnTo>
                    <a:pt x="34086" y="170142"/>
                  </a:lnTo>
                  <a:lnTo>
                    <a:pt x="81724" y="142794"/>
                  </a:lnTo>
                  <a:lnTo>
                    <a:pt x="92500" y="141593"/>
                  </a:lnTo>
                  <a:lnTo>
                    <a:pt x="142422" y="141593"/>
                  </a:lnTo>
                  <a:lnTo>
                    <a:pt x="145704" y="125314"/>
                  </a:lnTo>
                  <a:lnTo>
                    <a:pt x="102660" y="125314"/>
                  </a:lnTo>
                  <a:lnTo>
                    <a:pt x="85585" y="125017"/>
                  </a:lnTo>
                  <a:lnTo>
                    <a:pt x="69100" y="119413"/>
                  </a:lnTo>
                  <a:lnTo>
                    <a:pt x="54971" y="108741"/>
                  </a:lnTo>
                  <a:lnTo>
                    <a:pt x="45105" y="94526"/>
                  </a:lnTo>
                  <a:lnTo>
                    <a:pt x="40081" y="77956"/>
                  </a:lnTo>
                  <a:lnTo>
                    <a:pt x="40474" y="60219"/>
                  </a:lnTo>
                  <a:lnTo>
                    <a:pt x="70392" y="20787"/>
                  </a:lnTo>
                  <a:lnTo>
                    <a:pt x="92138" y="15159"/>
                  </a:lnTo>
                  <a:lnTo>
                    <a:pt x="94881" y="14867"/>
                  </a:lnTo>
                  <a:lnTo>
                    <a:pt x="139059" y="14867"/>
                  </a:lnTo>
                  <a:lnTo>
                    <a:pt x="131713" y="9382"/>
                  </a:lnTo>
                  <a:lnTo>
                    <a:pt x="119819" y="3682"/>
                  </a:lnTo>
                  <a:lnTo>
                    <a:pt x="106629" y="186"/>
                  </a:lnTo>
                  <a:lnTo>
                    <a:pt x="84108" y="0"/>
                  </a:lnTo>
                  <a:close/>
                </a:path>
                <a:path w="395605" h="387350">
                  <a:moveTo>
                    <a:pt x="249626" y="213901"/>
                  </a:moveTo>
                  <a:lnTo>
                    <a:pt x="184797" y="213901"/>
                  </a:lnTo>
                  <a:lnTo>
                    <a:pt x="215223" y="214733"/>
                  </a:lnTo>
                  <a:lnTo>
                    <a:pt x="242620" y="226933"/>
                  </a:lnTo>
                  <a:lnTo>
                    <a:pt x="275259" y="276474"/>
                  </a:lnTo>
                  <a:lnTo>
                    <a:pt x="276872" y="371051"/>
                  </a:lnTo>
                  <a:lnTo>
                    <a:pt x="292691" y="371051"/>
                  </a:lnTo>
                  <a:lnTo>
                    <a:pt x="292696" y="315730"/>
                  </a:lnTo>
                  <a:lnTo>
                    <a:pt x="392734" y="315717"/>
                  </a:lnTo>
                  <a:lnTo>
                    <a:pt x="395528" y="312898"/>
                  </a:lnTo>
                  <a:lnTo>
                    <a:pt x="395539" y="299741"/>
                  </a:lnTo>
                  <a:lnTo>
                    <a:pt x="292912" y="299741"/>
                  </a:lnTo>
                  <a:lnTo>
                    <a:pt x="289642" y="268571"/>
                  </a:lnTo>
                  <a:lnTo>
                    <a:pt x="278664" y="242134"/>
                  </a:lnTo>
                  <a:lnTo>
                    <a:pt x="259917" y="220449"/>
                  </a:lnTo>
                  <a:lnTo>
                    <a:pt x="249626" y="213901"/>
                  </a:lnTo>
                  <a:close/>
                </a:path>
                <a:path w="395605" h="387350">
                  <a:moveTo>
                    <a:pt x="353173" y="141767"/>
                  </a:moveTo>
                  <a:lnTo>
                    <a:pt x="306003" y="141767"/>
                  </a:lnTo>
                  <a:lnTo>
                    <a:pt x="338332" y="151363"/>
                  </a:lnTo>
                  <a:lnTo>
                    <a:pt x="363944" y="173281"/>
                  </a:lnTo>
                  <a:lnTo>
                    <a:pt x="378053" y="204935"/>
                  </a:lnTo>
                  <a:lnTo>
                    <a:pt x="379006" y="209964"/>
                  </a:lnTo>
                  <a:lnTo>
                    <a:pt x="379602" y="215133"/>
                  </a:lnTo>
                  <a:lnTo>
                    <a:pt x="379717" y="299741"/>
                  </a:lnTo>
                  <a:lnTo>
                    <a:pt x="395539" y="299741"/>
                  </a:lnTo>
                  <a:lnTo>
                    <a:pt x="395465" y="219997"/>
                  </a:lnTo>
                  <a:lnTo>
                    <a:pt x="379706" y="168346"/>
                  </a:lnTo>
                  <a:lnTo>
                    <a:pt x="360768" y="147375"/>
                  </a:lnTo>
                  <a:lnTo>
                    <a:pt x="353173" y="141767"/>
                  </a:lnTo>
                  <a:close/>
                </a:path>
                <a:path w="395605" h="387350">
                  <a:moveTo>
                    <a:pt x="142422" y="141593"/>
                  </a:moveTo>
                  <a:lnTo>
                    <a:pt x="92500" y="141593"/>
                  </a:lnTo>
                  <a:lnTo>
                    <a:pt x="103149" y="141964"/>
                  </a:lnTo>
                  <a:lnTo>
                    <a:pt x="113646" y="143871"/>
                  </a:lnTo>
                  <a:lnTo>
                    <a:pt x="123964" y="147277"/>
                  </a:lnTo>
                  <a:lnTo>
                    <a:pt x="125336" y="147836"/>
                  </a:lnTo>
                  <a:lnTo>
                    <a:pt x="126936" y="149601"/>
                  </a:lnTo>
                  <a:lnTo>
                    <a:pt x="127152" y="150998"/>
                  </a:lnTo>
                  <a:lnTo>
                    <a:pt x="131060" y="166477"/>
                  </a:lnTo>
                  <a:lnTo>
                    <a:pt x="137829" y="180092"/>
                  </a:lnTo>
                  <a:lnTo>
                    <a:pt x="147433" y="191877"/>
                  </a:lnTo>
                  <a:lnTo>
                    <a:pt x="159842" y="201862"/>
                  </a:lnTo>
                  <a:lnTo>
                    <a:pt x="160502" y="202294"/>
                  </a:lnTo>
                  <a:lnTo>
                    <a:pt x="161874" y="203284"/>
                  </a:lnTo>
                  <a:lnTo>
                    <a:pt x="161943" y="203538"/>
                  </a:lnTo>
                  <a:lnTo>
                    <a:pt x="162064" y="203818"/>
                  </a:lnTo>
                  <a:lnTo>
                    <a:pt x="135562" y="220553"/>
                  </a:lnTo>
                  <a:lnTo>
                    <a:pt x="117695" y="240690"/>
                  </a:lnTo>
                  <a:lnTo>
                    <a:pt x="107170" y="266331"/>
                  </a:lnTo>
                  <a:lnTo>
                    <a:pt x="102692" y="299576"/>
                  </a:lnTo>
                  <a:lnTo>
                    <a:pt x="118658" y="299576"/>
                  </a:lnTo>
                  <a:lnTo>
                    <a:pt x="118732" y="292553"/>
                  </a:lnTo>
                  <a:lnTo>
                    <a:pt x="123548" y="264815"/>
                  </a:lnTo>
                  <a:lnTo>
                    <a:pt x="137126" y="241172"/>
                  </a:lnTo>
                  <a:lnTo>
                    <a:pt x="158007" y="223648"/>
                  </a:lnTo>
                  <a:lnTo>
                    <a:pt x="184797" y="213901"/>
                  </a:lnTo>
                  <a:lnTo>
                    <a:pt x="249626" y="213901"/>
                  </a:lnTo>
                  <a:lnTo>
                    <a:pt x="233337" y="203538"/>
                  </a:lnTo>
                  <a:lnTo>
                    <a:pt x="234340" y="202852"/>
                  </a:lnTo>
                  <a:lnTo>
                    <a:pt x="235267" y="202179"/>
                  </a:lnTo>
                  <a:lnTo>
                    <a:pt x="236232" y="201532"/>
                  </a:lnTo>
                  <a:lnTo>
                    <a:pt x="241726" y="197036"/>
                  </a:lnTo>
                  <a:lnTo>
                    <a:pt x="197751" y="197036"/>
                  </a:lnTo>
                  <a:lnTo>
                    <a:pt x="176269" y="192675"/>
                  </a:lnTo>
                  <a:lnTo>
                    <a:pt x="158675" y="180799"/>
                  </a:lnTo>
                  <a:lnTo>
                    <a:pt x="146779" y="163217"/>
                  </a:lnTo>
                  <a:lnTo>
                    <a:pt x="142438" y="141964"/>
                  </a:lnTo>
                  <a:lnTo>
                    <a:pt x="142422" y="141593"/>
                  </a:lnTo>
                  <a:close/>
                </a:path>
                <a:path w="395605" h="387350">
                  <a:moveTo>
                    <a:pt x="247422" y="86254"/>
                  </a:moveTo>
                  <a:lnTo>
                    <a:pt x="197954" y="86254"/>
                  </a:lnTo>
                  <a:lnTo>
                    <a:pt x="219419" y="90676"/>
                  </a:lnTo>
                  <a:lnTo>
                    <a:pt x="236969" y="102603"/>
                  </a:lnTo>
                  <a:lnTo>
                    <a:pt x="248804" y="120224"/>
                  </a:lnTo>
                  <a:lnTo>
                    <a:pt x="253096" y="141593"/>
                  </a:lnTo>
                  <a:lnTo>
                    <a:pt x="253075" y="141964"/>
                  </a:lnTo>
                  <a:lnTo>
                    <a:pt x="248727" y="163228"/>
                  </a:lnTo>
                  <a:lnTo>
                    <a:pt x="236834" y="180812"/>
                  </a:lnTo>
                  <a:lnTo>
                    <a:pt x="219242" y="192680"/>
                  </a:lnTo>
                  <a:lnTo>
                    <a:pt x="197751" y="197036"/>
                  </a:lnTo>
                  <a:lnTo>
                    <a:pt x="241726" y="197036"/>
                  </a:lnTo>
                  <a:lnTo>
                    <a:pt x="264450" y="166409"/>
                  </a:lnTo>
                  <a:lnTo>
                    <a:pt x="268516" y="148712"/>
                  </a:lnTo>
                  <a:lnTo>
                    <a:pt x="269773" y="147874"/>
                  </a:lnTo>
                  <a:lnTo>
                    <a:pt x="271741" y="147074"/>
                  </a:lnTo>
                  <a:lnTo>
                    <a:pt x="306003" y="141767"/>
                  </a:lnTo>
                  <a:lnTo>
                    <a:pt x="353173" y="141767"/>
                  </a:lnTo>
                  <a:lnTo>
                    <a:pt x="344713" y="136743"/>
                  </a:lnTo>
                  <a:lnTo>
                    <a:pt x="335711" y="132494"/>
                  </a:lnTo>
                  <a:lnTo>
                    <a:pt x="344981" y="125814"/>
                  </a:lnTo>
                  <a:lnTo>
                    <a:pt x="297573" y="125814"/>
                  </a:lnTo>
                  <a:lnTo>
                    <a:pt x="288938" y="124839"/>
                  </a:lnTo>
                  <a:lnTo>
                    <a:pt x="257517" y="102319"/>
                  </a:lnTo>
                  <a:lnTo>
                    <a:pt x="249859" y="93505"/>
                  </a:lnTo>
                  <a:lnTo>
                    <a:pt x="247815" y="87994"/>
                  </a:lnTo>
                  <a:lnTo>
                    <a:pt x="247422" y="86254"/>
                  </a:lnTo>
                  <a:close/>
                </a:path>
                <a:path w="395605" h="387350">
                  <a:moveTo>
                    <a:pt x="345173" y="15947"/>
                  </a:moveTo>
                  <a:lnTo>
                    <a:pt x="290537" y="15947"/>
                  </a:lnTo>
                  <a:lnTo>
                    <a:pt x="313154" y="16550"/>
                  </a:lnTo>
                  <a:lnTo>
                    <a:pt x="332986" y="25552"/>
                  </a:lnTo>
                  <a:lnTo>
                    <a:pt x="347786" y="41344"/>
                  </a:lnTo>
                  <a:lnTo>
                    <a:pt x="355307" y="62314"/>
                  </a:lnTo>
                  <a:lnTo>
                    <a:pt x="353398" y="86549"/>
                  </a:lnTo>
                  <a:lnTo>
                    <a:pt x="341947" y="106799"/>
                  </a:lnTo>
                  <a:lnTo>
                    <a:pt x="322743" y="120682"/>
                  </a:lnTo>
                  <a:lnTo>
                    <a:pt x="297573" y="125814"/>
                  </a:lnTo>
                  <a:lnTo>
                    <a:pt x="344981" y="125814"/>
                  </a:lnTo>
                  <a:lnTo>
                    <a:pt x="368312" y="92235"/>
                  </a:lnTo>
                  <a:lnTo>
                    <a:pt x="371752" y="66124"/>
                  </a:lnTo>
                  <a:lnTo>
                    <a:pt x="369725" y="53284"/>
                  </a:lnTo>
                  <a:lnTo>
                    <a:pt x="365201" y="40623"/>
                  </a:lnTo>
                  <a:lnTo>
                    <a:pt x="352510" y="21622"/>
                  </a:lnTo>
                  <a:lnTo>
                    <a:pt x="345173" y="15947"/>
                  </a:lnTo>
                  <a:close/>
                </a:path>
                <a:path w="395605" h="387350">
                  <a:moveTo>
                    <a:pt x="139059" y="14867"/>
                  </a:moveTo>
                  <a:lnTo>
                    <a:pt x="94881" y="14867"/>
                  </a:lnTo>
                  <a:lnTo>
                    <a:pt x="121342" y="21666"/>
                  </a:lnTo>
                  <a:lnTo>
                    <a:pt x="140573" y="39162"/>
                  </a:lnTo>
                  <a:lnTo>
                    <a:pt x="149845" y="63402"/>
                  </a:lnTo>
                  <a:lnTo>
                    <a:pt x="146430" y="90432"/>
                  </a:lnTo>
                  <a:lnTo>
                    <a:pt x="145402" y="93048"/>
                  </a:lnTo>
                  <a:lnTo>
                    <a:pt x="143408" y="95296"/>
                  </a:lnTo>
                  <a:lnTo>
                    <a:pt x="138861" y="102027"/>
                  </a:lnTo>
                  <a:lnTo>
                    <a:pt x="136436" y="106917"/>
                  </a:lnTo>
                  <a:lnTo>
                    <a:pt x="132791" y="110574"/>
                  </a:lnTo>
                  <a:lnTo>
                    <a:pt x="118878" y="120451"/>
                  </a:lnTo>
                  <a:lnTo>
                    <a:pt x="102660" y="125314"/>
                  </a:lnTo>
                  <a:lnTo>
                    <a:pt x="145704" y="125314"/>
                  </a:lnTo>
                  <a:lnTo>
                    <a:pt x="146748" y="120137"/>
                  </a:lnTo>
                  <a:lnTo>
                    <a:pt x="158667" y="102481"/>
                  </a:lnTo>
                  <a:lnTo>
                    <a:pt x="176339" y="90584"/>
                  </a:lnTo>
                  <a:lnTo>
                    <a:pt x="197954" y="86254"/>
                  </a:lnTo>
                  <a:lnTo>
                    <a:pt x="247422" y="86254"/>
                  </a:lnTo>
                  <a:lnTo>
                    <a:pt x="246468" y="82025"/>
                  </a:lnTo>
                  <a:lnTo>
                    <a:pt x="246427" y="77897"/>
                  </a:lnTo>
                  <a:lnTo>
                    <a:pt x="165874" y="77897"/>
                  </a:lnTo>
                  <a:lnTo>
                    <a:pt x="165794" y="64066"/>
                  </a:lnTo>
                  <a:lnTo>
                    <a:pt x="163436" y="51033"/>
                  </a:lnTo>
                  <a:lnTo>
                    <a:pt x="158705" y="38796"/>
                  </a:lnTo>
                  <a:lnTo>
                    <a:pt x="151510" y="27351"/>
                  </a:lnTo>
                  <a:lnTo>
                    <a:pt x="142285" y="17275"/>
                  </a:lnTo>
                  <a:lnTo>
                    <a:pt x="139059" y="14867"/>
                  </a:lnTo>
                  <a:close/>
                </a:path>
                <a:path w="395605" h="387350">
                  <a:moveTo>
                    <a:pt x="197700" y="70430"/>
                  </a:moveTo>
                  <a:lnTo>
                    <a:pt x="189586" y="70918"/>
                  </a:lnTo>
                  <a:lnTo>
                    <a:pt x="181621" y="72344"/>
                  </a:lnTo>
                  <a:lnTo>
                    <a:pt x="173738" y="74680"/>
                  </a:lnTo>
                  <a:lnTo>
                    <a:pt x="165874" y="77897"/>
                  </a:lnTo>
                  <a:lnTo>
                    <a:pt x="246427" y="77897"/>
                  </a:lnTo>
                  <a:lnTo>
                    <a:pt x="229552" y="77846"/>
                  </a:lnTo>
                  <a:lnTo>
                    <a:pt x="221686" y="74639"/>
                  </a:lnTo>
                  <a:lnTo>
                    <a:pt x="213798" y="72314"/>
                  </a:lnTo>
                  <a:lnTo>
                    <a:pt x="205824" y="70901"/>
                  </a:lnTo>
                  <a:lnTo>
                    <a:pt x="197700" y="70430"/>
                  </a:lnTo>
                  <a:close/>
                </a:path>
                <a:path w="395605" h="387350">
                  <a:moveTo>
                    <a:pt x="290372" y="46"/>
                  </a:moveTo>
                  <a:lnTo>
                    <a:pt x="251879" y="18626"/>
                  </a:lnTo>
                  <a:lnTo>
                    <a:pt x="230087" y="60962"/>
                  </a:lnTo>
                  <a:lnTo>
                    <a:pt x="229552" y="77846"/>
                  </a:lnTo>
                  <a:lnTo>
                    <a:pt x="246427" y="77846"/>
                  </a:lnTo>
                  <a:lnTo>
                    <a:pt x="246246" y="59790"/>
                  </a:lnTo>
                  <a:lnTo>
                    <a:pt x="254596" y="39742"/>
                  </a:lnTo>
                  <a:lnTo>
                    <a:pt x="269900" y="24316"/>
                  </a:lnTo>
                  <a:lnTo>
                    <a:pt x="290537" y="15947"/>
                  </a:lnTo>
                  <a:lnTo>
                    <a:pt x="345173" y="15947"/>
                  </a:lnTo>
                  <a:lnTo>
                    <a:pt x="334992" y="8071"/>
                  </a:lnTo>
                  <a:lnTo>
                    <a:pt x="313871" y="652"/>
                  </a:lnTo>
                  <a:lnTo>
                    <a:pt x="290372" y="46"/>
                  </a:lnTo>
                  <a:close/>
                </a:path>
              </a:pathLst>
            </a:custGeom>
            <a:solidFill>
              <a:srgbClr val="00AEEF"/>
            </a:solidFill>
          </p:spPr>
          <p:txBody>
            <a:bodyPr wrap="square" lIns="0" tIns="0" rIns="0" bIns="0" rtlCol="0"/>
            <a:lstStyle/>
            <a:p>
              <a:endParaRPr dirty="0"/>
            </a:p>
          </p:txBody>
        </p:sp>
        <p:sp>
          <p:nvSpPr>
            <p:cNvPr id="59" name="object 54">
              <a:extLst>
                <a:ext uri="{FF2B5EF4-FFF2-40B4-BE49-F238E27FC236}">
                  <a16:creationId xmlns:a16="http://schemas.microsoft.com/office/drawing/2014/main" id="{0D2C12BC-801A-0EDD-2784-1D87AAF8CA2A}"/>
                </a:ext>
              </a:extLst>
            </p:cNvPr>
            <p:cNvSpPr/>
            <p:nvPr/>
          </p:nvSpPr>
          <p:spPr>
            <a:xfrm>
              <a:off x="625492" y="4904003"/>
              <a:ext cx="396240" cy="387350"/>
            </a:xfrm>
            <a:custGeom>
              <a:avLst/>
              <a:gdLst/>
              <a:ahLst/>
              <a:cxnLst/>
              <a:rect l="l" t="t" r="r" b="b"/>
              <a:pathLst>
                <a:path w="396240" h="387350">
                  <a:moveTo>
                    <a:pt x="292798" y="315730"/>
                  </a:moveTo>
                  <a:lnTo>
                    <a:pt x="292798" y="318867"/>
                  </a:lnTo>
                  <a:lnTo>
                    <a:pt x="292798" y="321483"/>
                  </a:lnTo>
                  <a:lnTo>
                    <a:pt x="292798" y="324099"/>
                  </a:lnTo>
                  <a:lnTo>
                    <a:pt x="292801" y="337451"/>
                  </a:lnTo>
                  <a:lnTo>
                    <a:pt x="292806" y="350801"/>
                  </a:lnTo>
                  <a:lnTo>
                    <a:pt x="292803" y="364151"/>
                  </a:lnTo>
                  <a:lnTo>
                    <a:pt x="292785" y="377503"/>
                  </a:lnTo>
                  <a:lnTo>
                    <a:pt x="292773" y="383815"/>
                  </a:lnTo>
                  <a:lnTo>
                    <a:pt x="289839" y="386926"/>
                  </a:lnTo>
                  <a:lnTo>
                    <a:pt x="283718" y="386926"/>
                  </a:lnTo>
                  <a:lnTo>
                    <a:pt x="240807" y="386941"/>
                  </a:lnTo>
                  <a:lnTo>
                    <a:pt x="197896" y="386945"/>
                  </a:lnTo>
                  <a:lnTo>
                    <a:pt x="154982" y="386941"/>
                  </a:lnTo>
                  <a:lnTo>
                    <a:pt x="112064" y="386926"/>
                  </a:lnTo>
                  <a:lnTo>
                    <a:pt x="105918" y="386926"/>
                  </a:lnTo>
                  <a:lnTo>
                    <a:pt x="102958" y="383853"/>
                  </a:lnTo>
                  <a:lnTo>
                    <a:pt x="102946" y="377566"/>
                  </a:lnTo>
                  <a:lnTo>
                    <a:pt x="102928" y="363326"/>
                  </a:lnTo>
                  <a:lnTo>
                    <a:pt x="102925" y="349087"/>
                  </a:lnTo>
                  <a:lnTo>
                    <a:pt x="102930" y="334847"/>
                  </a:lnTo>
                  <a:lnTo>
                    <a:pt x="102933" y="320607"/>
                  </a:lnTo>
                  <a:lnTo>
                    <a:pt x="102933" y="315730"/>
                  </a:lnTo>
                  <a:lnTo>
                    <a:pt x="98564" y="315730"/>
                  </a:lnTo>
                  <a:lnTo>
                    <a:pt x="76611" y="315730"/>
                  </a:lnTo>
                  <a:lnTo>
                    <a:pt x="54660" y="315730"/>
                  </a:lnTo>
                  <a:lnTo>
                    <a:pt x="32710" y="315730"/>
                  </a:lnTo>
                  <a:lnTo>
                    <a:pt x="10756" y="315730"/>
                  </a:lnTo>
                  <a:lnTo>
                    <a:pt x="2628" y="315730"/>
                  </a:lnTo>
                  <a:lnTo>
                    <a:pt x="101" y="313215"/>
                  </a:lnTo>
                  <a:lnTo>
                    <a:pt x="101" y="305113"/>
                  </a:lnTo>
                  <a:lnTo>
                    <a:pt x="57" y="284546"/>
                  </a:lnTo>
                  <a:lnTo>
                    <a:pt x="0" y="263976"/>
                  </a:lnTo>
                  <a:lnTo>
                    <a:pt x="8" y="243403"/>
                  </a:lnTo>
                  <a:lnTo>
                    <a:pt x="4071" y="193851"/>
                  </a:lnTo>
                  <a:lnTo>
                    <a:pt x="32838" y="149224"/>
                  </a:lnTo>
                  <a:lnTo>
                    <a:pt x="58165" y="133282"/>
                  </a:lnTo>
                  <a:lnTo>
                    <a:pt x="58737" y="132964"/>
                  </a:lnTo>
                  <a:lnTo>
                    <a:pt x="59778" y="132431"/>
                  </a:lnTo>
                  <a:lnTo>
                    <a:pt x="46694" y="122591"/>
                  </a:lnTo>
                  <a:lnTo>
                    <a:pt x="36426" y="110879"/>
                  </a:lnTo>
                  <a:lnTo>
                    <a:pt x="29078" y="97234"/>
                  </a:lnTo>
                  <a:lnTo>
                    <a:pt x="24752" y="81593"/>
                  </a:lnTo>
                  <a:lnTo>
                    <a:pt x="23772" y="70248"/>
                  </a:lnTo>
                  <a:lnTo>
                    <a:pt x="24638" y="59163"/>
                  </a:lnTo>
                  <a:lnTo>
                    <a:pt x="45189" y="19629"/>
                  </a:lnTo>
                  <a:lnTo>
                    <a:pt x="84210" y="0"/>
                  </a:lnTo>
                  <a:lnTo>
                    <a:pt x="106730" y="186"/>
                  </a:lnTo>
                  <a:lnTo>
                    <a:pt x="142387" y="17275"/>
                  </a:lnTo>
                  <a:lnTo>
                    <a:pt x="163537" y="51033"/>
                  </a:lnTo>
                  <a:lnTo>
                    <a:pt x="165976" y="77897"/>
                  </a:lnTo>
                  <a:lnTo>
                    <a:pt x="173840" y="74680"/>
                  </a:lnTo>
                  <a:lnTo>
                    <a:pt x="181722" y="72344"/>
                  </a:lnTo>
                  <a:lnTo>
                    <a:pt x="189688" y="70918"/>
                  </a:lnTo>
                  <a:lnTo>
                    <a:pt x="197802" y="70430"/>
                  </a:lnTo>
                  <a:lnTo>
                    <a:pt x="205926" y="70901"/>
                  </a:lnTo>
                  <a:lnTo>
                    <a:pt x="213899" y="72314"/>
                  </a:lnTo>
                  <a:lnTo>
                    <a:pt x="221787" y="74639"/>
                  </a:lnTo>
                  <a:lnTo>
                    <a:pt x="229654" y="77846"/>
                  </a:lnTo>
                  <a:lnTo>
                    <a:pt x="230188" y="60962"/>
                  </a:lnTo>
                  <a:lnTo>
                    <a:pt x="251980" y="18626"/>
                  </a:lnTo>
                  <a:lnTo>
                    <a:pt x="290474" y="46"/>
                  </a:lnTo>
                  <a:lnTo>
                    <a:pt x="313973" y="652"/>
                  </a:lnTo>
                  <a:lnTo>
                    <a:pt x="352612" y="21622"/>
                  </a:lnTo>
                  <a:lnTo>
                    <a:pt x="371854" y="66124"/>
                  </a:lnTo>
                  <a:lnTo>
                    <a:pt x="371383" y="79117"/>
                  </a:lnTo>
                  <a:lnTo>
                    <a:pt x="355995" y="115241"/>
                  </a:lnTo>
                  <a:lnTo>
                    <a:pt x="335813" y="132494"/>
                  </a:lnTo>
                  <a:lnTo>
                    <a:pt x="344814" y="136743"/>
                  </a:lnTo>
                  <a:lnTo>
                    <a:pt x="379807" y="168346"/>
                  </a:lnTo>
                  <a:lnTo>
                    <a:pt x="395566" y="219997"/>
                  </a:lnTo>
                  <a:lnTo>
                    <a:pt x="395703" y="262917"/>
                  </a:lnTo>
                  <a:lnTo>
                    <a:pt x="395663" y="284377"/>
                  </a:lnTo>
                  <a:lnTo>
                    <a:pt x="395630" y="305837"/>
                  </a:lnTo>
                  <a:lnTo>
                    <a:pt x="395630" y="312898"/>
                  </a:lnTo>
                  <a:lnTo>
                    <a:pt x="392836" y="315717"/>
                  </a:lnTo>
                  <a:lnTo>
                    <a:pt x="385826" y="315717"/>
                  </a:lnTo>
                  <a:lnTo>
                    <a:pt x="363775" y="315730"/>
                  </a:lnTo>
                  <a:lnTo>
                    <a:pt x="341725" y="315733"/>
                  </a:lnTo>
                  <a:lnTo>
                    <a:pt x="319674" y="315732"/>
                  </a:lnTo>
                  <a:lnTo>
                    <a:pt x="297624" y="315730"/>
                  </a:lnTo>
                  <a:lnTo>
                    <a:pt x="292798" y="315730"/>
                  </a:lnTo>
                  <a:close/>
                </a:path>
              </a:pathLst>
            </a:custGeom>
            <a:ln w="3175">
              <a:solidFill>
                <a:srgbClr val="00AEEF"/>
              </a:solidFill>
            </a:ln>
          </p:spPr>
          <p:txBody>
            <a:bodyPr wrap="square" lIns="0" tIns="0" rIns="0" bIns="0" rtlCol="0"/>
            <a:lstStyle/>
            <a:p>
              <a:endParaRPr dirty="0"/>
            </a:p>
          </p:txBody>
        </p:sp>
        <p:pic>
          <p:nvPicPr>
            <p:cNvPr id="60" name="object 55">
              <a:extLst>
                <a:ext uri="{FF2B5EF4-FFF2-40B4-BE49-F238E27FC236}">
                  <a16:creationId xmlns:a16="http://schemas.microsoft.com/office/drawing/2014/main" id="{7922D925-DEC5-7A48-EF91-6C6D9533873C}"/>
                </a:ext>
              </a:extLst>
            </p:cNvPr>
            <p:cNvPicPr/>
            <p:nvPr/>
          </p:nvPicPr>
          <p:blipFill>
            <a:blip r:embed="rId9" cstate="print"/>
            <a:stretch>
              <a:fillRect/>
            </a:stretch>
          </p:blipFill>
          <p:spPr>
            <a:xfrm>
              <a:off x="639810" y="4917283"/>
              <a:ext cx="367107" cy="359359"/>
            </a:xfrm>
            <a:prstGeom prst="rect">
              <a:avLst/>
            </a:prstGeom>
          </p:spPr>
        </p:pic>
      </p:grpSp>
      <p:sp>
        <p:nvSpPr>
          <p:cNvPr id="3" name="Hexagon 2">
            <a:extLst>
              <a:ext uri="{FF2B5EF4-FFF2-40B4-BE49-F238E27FC236}">
                <a16:creationId xmlns:a16="http://schemas.microsoft.com/office/drawing/2014/main" id="{BE6A42D8-ED04-D998-985C-FE94B157026D}"/>
              </a:ext>
            </a:extLst>
          </p:cNvPr>
          <p:cNvSpPr/>
          <p:nvPr/>
        </p:nvSpPr>
        <p:spPr>
          <a:xfrm>
            <a:off x="9150046" y="2597144"/>
            <a:ext cx="970929" cy="868988"/>
          </a:xfrm>
          <a:prstGeom prst="hexagon">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object 49">
            <a:extLst>
              <a:ext uri="{FF2B5EF4-FFF2-40B4-BE49-F238E27FC236}">
                <a16:creationId xmlns:a16="http://schemas.microsoft.com/office/drawing/2014/main" id="{D954445E-7F00-EC99-A166-7A86F4727A87}"/>
              </a:ext>
            </a:extLst>
          </p:cNvPr>
          <p:cNvPicPr/>
          <p:nvPr/>
        </p:nvPicPr>
        <p:blipFill>
          <a:blip r:embed="rId8" cstate="print"/>
          <a:stretch>
            <a:fillRect/>
          </a:stretch>
        </p:blipFill>
        <p:spPr>
          <a:xfrm>
            <a:off x="1517122" y="3440552"/>
            <a:ext cx="201142" cy="201142"/>
          </a:xfrm>
          <a:prstGeom prst="rect">
            <a:avLst/>
          </a:prstGeom>
        </p:spPr>
      </p:pic>
      <p:sp>
        <p:nvSpPr>
          <p:cNvPr id="5" name="object 50">
            <a:extLst>
              <a:ext uri="{FF2B5EF4-FFF2-40B4-BE49-F238E27FC236}">
                <a16:creationId xmlns:a16="http://schemas.microsoft.com/office/drawing/2014/main" id="{D3E2A482-65A4-9FE8-218E-A16F4A39C31E}"/>
              </a:ext>
            </a:extLst>
          </p:cNvPr>
          <p:cNvSpPr txBox="1"/>
          <p:nvPr/>
        </p:nvSpPr>
        <p:spPr>
          <a:xfrm>
            <a:off x="1800225" y="3432958"/>
            <a:ext cx="3228975" cy="398827"/>
          </a:xfrm>
          <a:prstGeom prst="rect">
            <a:avLst/>
          </a:prstGeom>
        </p:spPr>
        <p:txBody>
          <a:bodyPr vert="horz" wrap="square" lIns="0" tIns="39370" rIns="0" bIns="0" rtlCol="0">
            <a:spAutoFit/>
          </a:bodyPr>
          <a:lstStyle/>
          <a:p>
            <a:pPr marL="34290" marR="5080" indent="-22225">
              <a:lnSpc>
                <a:spcPts val="1400"/>
              </a:lnSpc>
              <a:spcBef>
                <a:spcPts val="310"/>
              </a:spcBef>
            </a:pPr>
            <a:r>
              <a:rPr lang="en-US" sz="1300" dirty="0">
                <a:solidFill>
                  <a:srgbClr val="415568"/>
                </a:solidFill>
                <a:latin typeface="Arial"/>
                <a:cs typeface="Arial"/>
              </a:rPr>
              <a:t>Breaking resistance in pathogens means preservation of diverse tools for growers</a:t>
            </a:r>
            <a:endParaRPr sz="1300" dirty="0">
              <a:latin typeface="Arial"/>
              <a:cs typeface="Arial"/>
            </a:endParaRPr>
          </a:p>
        </p:txBody>
      </p:sp>
    </p:spTree>
    <p:extLst>
      <p:ext uri="{BB962C8B-B14F-4D97-AF65-F5344CB8AC3E}">
        <p14:creationId xmlns:p14="http://schemas.microsoft.com/office/powerpoint/2010/main" val="3661851038"/>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320154"/>
            <a:ext cx="11734799" cy="1090042"/>
          </a:xfrm>
          <a:prstGeom prst="rect">
            <a:avLst/>
          </a:prstGeom>
        </p:spPr>
        <p:txBody>
          <a:bodyPr vert="horz" wrap="square" lIns="0" tIns="63500" rIns="0" bIns="0" rtlCol="0">
            <a:spAutoFit/>
          </a:bodyPr>
          <a:lstStyle/>
          <a:p>
            <a:pPr marR="5080" algn="ctr">
              <a:lnSpc>
                <a:spcPts val="4000"/>
              </a:lnSpc>
              <a:spcBef>
                <a:spcPts val="500"/>
              </a:spcBef>
            </a:pPr>
            <a:r>
              <a:rPr lang="en-CA" spc="-5" dirty="0">
                <a:solidFill>
                  <a:srgbClr val="0070C0"/>
                </a:solidFill>
              </a:rPr>
              <a:t>Activity of CR-7 on Crop-Pest Combinations</a:t>
            </a:r>
            <a:br>
              <a:rPr lang="en-CA" spc="-5" dirty="0">
                <a:solidFill>
                  <a:srgbClr val="0070C0"/>
                </a:solidFill>
              </a:rPr>
            </a:br>
            <a:endParaRPr lang="en-CA" i="1" dirty="0">
              <a:solidFill>
                <a:srgbClr val="0070C0"/>
              </a:solidFill>
            </a:endParaRPr>
          </a:p>
        </p:txBody>
      </p:sp>
      <p:sp>
        <p:nvSpPr>
          <p:cNvPr id="45" name="object 45"/>
          <p:cNvSpPr txBox="1">
            <a:spLocks noGrp="1"/>
          </p:cNvSpPr>
          <p:nvPr>
            <p:ph type="ftr" sz="quarter" idx="5"/>
          </p:nvPr>
        </p:nvSpPr>
        <p:spPr>
          <a:xfrm>
            <a:off x="1217167" y="6307097"/>
            <a:ext cx="1373633" cy="322524"/>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3299"/>
              </a:lnSpc>
              <a:spcBef>
                <a:spcPts val="10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rPr>
              <a:t>Natural</a:t>
            </a:r>
            <a:r>
              <a:rPr kumimoji="0" sz="1000" b="0" i="0" u="none" strike="noStrike" kern="1200" cap="none" spc="-70" normalizeH="0" baseline="0" noProof="0" dirty="0">
                <a:ln>
                  <a:noFill/>
                </a:ln>
                <a:solidFill>
                  <a:srgbClr val="231F20"/>
                </a:solidFill>
                <a:effectLst/>
                <a:uLnTx/>
                <a:uFillTx/>
                <a:latin typeface="Montserrat-Light"/>
                <a:ea typeface="+mn-ea"/>
              </a:rPr>
              <a:t> </a:t>
            </a:r>
            <a:r>
              <a:rPr kumimoji="0" sz="1000" b="0" i="0" u="none" strike="noStrike" kern="1200" cap="none" spc="0" normalizeH="0" baseline="0" noProof="0" dirty="0">
                <a:ln>
                  <a:noFill/>
                </a:ln>
                <a:solidFill>
                  <a:srgbClr val="231F20"/>
                </a:solidFill>
                <a:effectLst/>
                <a:uLnTx/>
                <a:uFillTx/>
                <a:latin typeface="Montserrat-Light"/>
                <a:ea typeface="+mn-ea"/>
              </a:rPr>
              <a:t>Precision  Agriculture</a:t>
            </a:r>
          </a:p>
        </p:txBody>
      </p:sp>
      <p:sp>
        <p:nvSpPr>
          <p:cNvPr id="47" name="object 47"/>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sz="1250" b="1" i="0" u="none" strike="noStrike" kern="1200" cap="none" spc="-5" normalizeH="0" baseline="0" noProof="0" dirty="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27</a:t>
            </a:fld>
            <a:endParaRPr kumimoji="0" sz="1250" b="1" i="0" u="none" strike="noStrike" kern="1200" cap="none" spc="-5" normalizeH="0" baseline="0" noProof="0" dirty="0">
              <a:ln>
                <a:noFill/>
              </a:ln>
              <a:solidFill>
                <a:srgbClr val="8DC63F"/>
              </a:solidFill>
              <a:effectLst/>
              <a:uLnTx/>
              <a:uFillTx/>
              <a:latin typeface="Arial"/>
              <a:ea typeface="+mn-ea"/>
              <a:cs typeface="Arial"/>
            </a:endParaRPr>
          </a:p>
        </p:txBody>
      </p:sp>
      <p:sp>
        <p:nvSpPr>
          <p:cNvPr id="4" name="TextBox 3">
            <a:extLst>
              <a:ext uri="{FF2B5EF4-FFF2-40B4-BE49-F238E27FC236}">
                <a16:creationId xmlns:a16="http://schemas.microsoft.com/office/drawing/2014/main" id="{FDAAD2D0-FB1F-BE0C-15F5-8A015C479394}"/>
              </a:ext>
            </a:extLst>
          </p:cNvPr>
          <p:cNvSpPr txBox="1"/>
          <p:nvPr/>
        </p:nvSpPr>
        <p:spPr>
          <a:xfrm>
            <a:off x="1148673" y="997803"/>
            <a:ext cx="9824127" cy="461665"/>
          </a:xfrm>
          <a:prstGeom prst="rect">
            <a:avLst/>
          </a:prstGeom>
          <a:noFill/>
        </p:spPr>
        <p:txBody>
          <a:bodyPr wrap="square">
            <a:spAutoFit/>
          </a:bodyPr>
          <a:lstStyle/>
          <a:p>
            <a:pPr algn="ctr"/>
            <a:r>
              <a:rPr kumimoji="0" lang="en-US" altLang="en-US" sz="2400" b="1" i="0" u="none" strike="noStrike" kern="0" cap="none" spc="165" normalizeH="0" baseline="0" noProof="0" dirty="0">
                <a:ln>
                  <a:noFill/>
                </a:ln>
                <a:solidFill>
                  <a:srgbClr val="0070C0"/>
                </a:solidFill>
                <a:effectLst/>
                <a:uLnTx/>
                <a:uFillTx/>
                <a:latin typeface="Arial"/>
                <a:ea typeface="+mj-ea"/>
                <a:cs typeface="Arial"/>
              </a:rPr>
              <a:t>Characterizing CR-7 Enables Partnering Discussions</a:t>
            </a:r>
            <a:endParaRPr lang="en-US" sz="1600" dirty="0"/>
          </a:p>
        </p:txBody>
      </p:sp>
      <p:graphicFrame>
        <p:nvGraphicFramePr>
          <p:cNvPr id="6" name="object 4">
            <a:extLst>
              <a:ext uri="{FF2B5EF4-FFF2-40B4-BE49-F238E27FC236}">
                <a16:creationId xmlns:a16="http://schemas.microsoft.com/office/drawing/2014/main" id="{AC3CCEAF-515C-739D-583A-73BFC172A4D8}"/>
              </a:ext>
            </a:extLst>
          </p:cNvPr>
          <p:cNvGraphicFramePr>
            <a:graphicFrameLocks noGrp="1"/>
          </p:cNvGraphicFramePr>
          <p:nvPr>
            <p:extLst>
              <p:ext uri="{D42A27DB-BD31-4B8C-83A1-F6EECF244321}">
                <p14:modId xmlns:p14="http://schemas.microsoft.com/office/powerpoint/2010/main" val="3829174517"/>
              </p:ext>
            </p:extLst>
          </p:nvPr>
        </p:nvGraphicFramePr>
        <p:xfrm>
          <a:off x="457200" y="1703807"/>
          <a:ext cx="11262352" cy="2417445"/>
        </p:xfrm>
        <a:graphic>
          <a:graphicData uri="http://schemas.openxmlformats.org/drawingml/2006/table">
            <a:tbl>
              <a:tblPr firstRow="1" bandRow="1">
                <a:tableStyleId>{2D5ABB26-0587-4C30-8999-92F81FD0307C}</a:tableStyleId>
              </a:tblPr>
              <a:tblGrid>
                <a:gridCol w="938530">
                  <a:extLst>
                    <a:ext uri="{9D8B030D-6E8A-4147-A177-3AD203B41FA5}">
                      <a16:colId xmlns:a16="http://schemas.microsoft.com/office/drawing/2014/main" val="20000"/>
                    </a:ext>
                  </a:extLst>
                </a:gridCol>
                <a:gridCol w="938530">
                  <a:extLst>
                    <a:ext uri="{9D8B030D-6E8A-4147-A177-3AD203B41FA5}">
                      <a16:colId xmlns:a16="http://schemas.microsoft.com/office/drawing/2014/main" val="20001"/>
                    </a:ext>
                  </a:extLst>
                </a:gridCol>
                <a:gridCol w="938530">
                  <a:extLst>
                    <a:ext uri="{9D8B030D-6E8A-4147-A177-3AD203B41FA5}">
                      <a16:colId xmlns:a16="http://schemas.microsoft.com/office/drawing/2014/main" val="20002"/>
                    </a:ext>
                  </a:extLst>
                </a:gridCol>
                <a:gridCol w="938530">
                  <a:extLst>
                    <a:ext uri="{9D8B030D-6E8A-4147-A177-3AD203B41FA5}">
                      <a16:colId xmlns:a16="http://schemas.microsoft.com/office/drawing/2014/main" val="20003"/>
                    </a:ext>
                  </a:extLst>
                </a:gridCol>
                <a:gridCol w="938529">
                  <a:extLst>
                    <a:ext uri="{9D8B030D-6E8A-4147-A177-3AD203B41FA5}">
                      <a16:colId xmlns:a16="http://schemas.microsoft.com/office/drawing/2014/main" val="20004"/>
                    </a:ext>
                  </a:extLst>
                </a:gridCol>
                <a:gridCol w="938529">
                  <a:extLst>
                    <a:ext uri="{9D8B030D-6E8A-4147-A177-3AD203B41FA5}">
                      <a16:colId xmlns:a16="http://schemas.microsoft.com/office/drawing/2014/main" val="20005"/>
                    </a:ext>
                  </a:extLst>
                </a:gridCol>
                <a:gridCol w="938529">
                  <a:extLst>
                    <a:ext uri="{9D8B030D-6E8A-4147-A177-3AD203B41FA5}">
                      <a16:colId xmlns:a16="http://schemas.microsoft.com/office/drawing/2014/main" val="20006"/>
                    </a:ext>
                  </a:extLst>
                </a:gridCol>
                <a:gridCol w="938529">
                  <a:extLst>
                    <a:ext uri="{9D8B030D-6E8A-4147-A177-3AD203B41FA5}">
                      <a16:colId xmlns:a16="http://schemas.microsoft.com/office/drawing/2014/main" val="20007"/>
                    </a:ext>
                  </a:extLst>
                </a:gridCol>
                <a:gridCol w="938529">
                  <a:extLst>
                    <a:ext uri="{9D8B030D-6E8A-4147-A177-3AD203B41FA5}">
                      <a16:colId xmlns:a16="http://schemas.microsoft.com/office/drawing/2014/main" val="20008"/>
                    </a:ext>
                  </a:extLst>
                </a:gridCol>
                <a:gridCol w="938529">
                  <a:extLst>
                    <a:ext uri="{9D8B030D-6E8A-4147-A177-3AD203B41FA5}">
                      <a16:colId xmlns:a16="http://schemas.microsoft.com/office/drawing/2014/main" val="20009"/>
                    </a:ext>
                  </a:extLst>
                </a:gridCol>
                <a:gridCol w="938529">
                  <a:extLst>
                    <a:ext uri="{9D8B030D-6E8A-4147-A177-3AD203B41FA5}">
                      <a16:colId xmlns:a16="http://schemas.microsoft.com/office/drawing/2014/main" val="20010"/>
                    </a:ext>
                  </a:extLst>
                </a:gridCol>
                <a:gridCol w="938529">
                  <a:extLst>
                    <a:ext uri="{9D8B030D-6E8A-4147-A177-3AD203B41FA5}">
                      <a16:colId xmlns:a16="http://schemas.microsoft.com/office/drawing/2014/main" val="20011"/>
                    </a:ext>
                  </a:extLst>
                </a:gridCol>
              </a:tblGrid>
              <a:tr h="321945">
                <a:tc gridSpan="5">
                  <a:txBody>
                    <a:bodyPr/>
                    <a:lstStyle/>
                    <a:p>
                      <a:pPr marL="1905" algn="ctr">
                        <a:lnSpc>
                          <a:spcPct val="100000"/>
                        </a:lnSpc>
                        <a:spcBef>
                          <a:spcPts val="630"/>
                        </a:spcBef>
                      </a:pPr>
                      <a:r>
                        <a:rPr sz="1000" b="1" dirty="0">
                          <a:solidFill>
                            <a:srgbClr val="FFFFFF"/>
                          </a:solidFill>
                          <a:latin typeface="Arial"/>
                          <a:cs typeface="Arial"/>
                        </a:rPr>
                        <a:t>CROPS</a:t>
                      </a:r>
                      <a:r>
                        <a:rPr sz="1000" b="1" spc="-15" dirty="0">
                          <a:solidFill>
                            <a:srgbClr val="FFFFFF"/>
                          </a:solidFill>
                          <a:latin typeface="Arial"/>
                          <a:cs typeface="Arial"/>
                        </a:rPr>
                        <a:t> </a:t>
                      </a:r>
                      <a:r>
                        <a:rPr sz="1000" b="1" dirty="0">
                          <a:solidFill>
                            <a:srgbClr val="FFFFFF"/>
                          </a:solidFill>
                          <a:latin typeface="Arial"/>
                          <a:cs typeface="Arial"/>
                        </a:rPr>
                        <a:t>TESTED</a:t>
                      </a:r>
                      <a:r>
                        <a:rPr sz="1000" b="1" spc="-10" dirty="0">
                          <a:solidFill>
                            <a:srgbClr val="FFFFFF"/>
                          </a:solidFill>
                          <a:latin typeface="Arial"/>
                          <a:cs typeface="Arial"/>
                        </a:rPr>
                        <a:t> </a:t>
                      </a:r>
                      <a:r>
                        <a:rPr sz="1000" b="1" dirty="0">
                          <a:solidFill>
                            <a:srgbClr val="FFFFFF"/>
                          </a:solidFill>
                          <a:latin typeface="Arial"/>
                          <a:cs typeface="Arial"/>
                        </a:rPr>
                        <a:t>IN</a:t>
                      </a:r>
                      <a:r>
                        <a:rPr sz="1000" b="1" spc="-10" dirty="0">
                          <a:solidFill>
                            <a:srgbClr val="FFFFFF"/>
                          </a:solidFill>
                          <a:latin typeface="Arial"/>
                          <a:cs typeface="Arial"/>
                        </a:rPr>
                        <a:t> </a:t>
                      </a:r>
                      <a:r>
                        <a:rPr sz="1000" b="1" dirty="0">
                          <a:solidFill>
                            <a:srgbClr val="FFFFFF"/>
                          </a:solidFill>
                          <a:latin typeface="Arial"/>
                          <a:cs typeface="Arial"/>
                        </a:rPr>
                        <a:t>2022</a:t>
                      </a:r>
                      <a:r>
                        <a:rPr sz="1000" b="1" spc="-10" dirty="0">
                          <a:solidFill>
                            <a:srgbClr val="FFFFFF"/>
                          </a:solidFill>
                          <a:latin typeface="Arial"/>
                          <a:cs typeface="Arial"/>
                        </a:rPr>
                        <a:t> STUDY</a:t>
                      </a:r>
                      <a:endParaRPr sz="1000" dirty="0">
                        <a:latin typeface="Arial"/>
                        <a:cs typeface="Arial"/>
                      </a:endParaRPr>
                    </a:p>
                  </a:txBody>
                  <a:tcPr marL="0" marR="0" marT="800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7">
                  <a:txBody>
                    <a:bodyPr/>
                    <a:lstStyle/>
                    <a:p>
                      <a:pPr algn="ctr">
                        <a:lnSpc>
                          <a:spcPct val="100000"/>
                        </a:lnSpc>
                        <a:spcBef>
                          <a:spcPts val="630"/>
                        </a:spcBef>
                      </a:pPr>
                      <a:r>
                        <a:rPr sz="1000" b="1" dirty="0">
                          <a:solidFill>
                            <a:srgbClr val="FFFFFF"/>
                          </a:solidFill>
                          <a:latin typeface="Arial"/>
                          <a:cs typeface="Arial"/>
                        </a:rPr>
                        <a:t>CROPS</a:t>
                      </a:r>
                      <a:r>
                        <a:rPr sz="1000" b="1" spc="-10" dirty="0">
                          <a:solidFill>
                            <a:srgbClr val="FFFFFF"/>
                          </a:solidFill>
                          <a:latin typeface="Arial"/>
                          <a:cs typeface="Arial"/>
                        </a:rPr>
                        <a:t> </a:t>
                      </a:r>
                      <a:r>
                        <a:rPr sz="1000" b="1" dirty="0">
                          <a:solidFill>
                            <a:srgbClr val="FFFFFF"/>
                          </a:solidFill>
                          <a:latin typeface="Arial"/>
                          <a:cs typeface="Arial"/>
                        </a:rPr>
                        <a:t>TESTED</a:t>
                      </a:r>
                      <a:r>
                        <a:rPr sz="1000" b="1" spc="-5" dirty="0">
                          <a:solidFill>
                            <a:srgbClr val="FFFFFF"/>
                          </a:solidFill>
                          <a:latin typeface="Arial"/>
                          <a:cs typeface="Arial"/>
                        </a:rPr>
                        <a:t> </a:t>
                      </a:r>
                      <a:r>
                        <a:rPr sz="1000" b="1" dirty="0">
                          <a:solidFill>
                            <a:srgbClr val="FFFFFF"/>
                          </a:solidFill>
                          <a:latin typeface="Arial"/>
                          <a:cs typeface="Arial"/>
                        </a:rPr>
                        <a:t>IN</a:t>
                      </a:r>
                      <a:r>
                        <a:rPr sz="1000" b="1" spc="-5" dirty="0">
                          <a:solidFill>
                            <a:srgbClr val="FFFFFF"/>
                          </a:solidFill>
                          <a:latin typeface="Arial"/>
                          <a:cs typeface="Arial"/>
                        </a:rPr>
                        <a:t> </a:t>
                      </a:r>
                      <a:r>
                        <a:rPr sz="1000" b="1" dirty="0">
                          <a:solidFill>
                            <a:srgbClr val="FFFFFF"/>
                          </a:solidFill>
                          <a:latin typeface="Arial"/>
                          <a:cs typeface="Arial"/>
                        </a:rPr>
                        <a:t>PREVIOUS</a:t>
                      </a:r>
                      <a:r>
                        <a:rPr sz="1000" b="1" spc="-5" dirty="0">
                          <a:solidFill>
                            <a:srgbClr val="FFFFFF"/>
                          </a:solidFill>
                          <a:latin typeface="Arial"/>
                          <a:cs typeface="Arial"/>
                        </a:rPr>
                        <a:t> </a:t>
                      </a:r>
                      <a:r>
                        <a:rPr sz="1000" b="1" spc="-10" dirty="0">
                          <a:solidFill>
                            <a:srgbClr val="FFFFFF"/>
                          </a:solidFill>
                          <a:latin typeface="Arial"/>
                          <a:cs typeface="Arial"/>
                        </a:rPr>
                        <a:t>STUDIES</a:t>
                      </a:r>
                      <a:endParaRPr sz="1000" dirty="0">
                        <a:latin typeface="Arial"/>
                        <a:cs typeface="Arial"/>
                      </a:endParaRPr>
                    </a:p>
                  </a:txBody>
                  <a:tcPr marL="0" marR="0" marT="800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tx1">
                        <a:lumMod val="50000"/>
                        <a:lumOff val="50000"/>
                      </a:schemeClr>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419100">
                <a:tc>
                  <a:txBody>
                    <a:bodyPr/>
                    <a:lstStyle/>
                    <a:p>
                      <a:pPr algn="ctr">
                        <a:lnSpc>
                          <a:spcPct val="100000"/>
                        </a:lnSpc>
                        <a:spcBef>
                          <a:spcPts val="50"/>
                        </a:spcBef>
                      </a:pPr>
                      <a:endParaRPr sz="900" b="1" dirty="0">
                        <a:solidFill>
                          <a:schemeClr val="bg1"/>
                        </a:solidFill>
                        <a:latin typeface="Times New Roman"/>
                        <a:cs typeface="Times New Roman"/>
                      </a:endParaRPr>
                    </a:p>
                    <a:p>
                      <a:pPr algn="ctr">
                        <a:lnSpc>
                          <a:spcPct val="100000"/>
                        </a:lnSpc>
                      </a:pPr>
                      <a:r>
                        <a:rPr sz="900" b="1" spc="-10" dirty="0">
                          <a:solidFill>
                            <a:schemeClr val="bg1"/>
                          </a:solidFill>
                          <a:latin typeface="Arial"/>
                          <a:cs typeface="Arial"/>
                        </a:rPr>
                        <a:t>Tomato</a:t>
                      </a:r>
                      <a:endParaRPr sz="900" b="1" dirty="0">
                        <a:solidFill>
                          <a:schemeClr val="bg1"/>
                        </a:solidFill>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15568"/>
                    </a:solidFill>
                  </a:tcPr>
                </a:tc>
                <a:tc>
                  <a:txBody>
                    <a:bodyPr/>
                    <a:lstStyle/>
                    <a:p>
                      <a:pPr marL="115888" marR="238125" indent="0" algn="ctr">
                        <a:lnSpc>
                          <a:spcPct val="100000"/>
                        </a:lnSpc>
                        <a:spcBef>
                          <a:spcPts val="660"/>
                        </a:spcBef>
                      </a:pPr>
                      <a:r>
                        <a:rPr sz="900" b="1" spc="-10" dirty="0">
                          <a:solidFill>
                            <a:schemeClr val="bg1"/>
                          </a:solidFill>
                          <a:latin typeface="Arial"/>
                          <a:cs typeface="Arial"/>
                        </a:rPr>
                        <a:t>Zucchini</a:t>
                      </a:r>
                      <a:r>
                        <a:rPr lang="en-US" sz="900" b="1" spc="-10" dirty="0">
                          <a:solidFill>
                            <a:schemeClr val="bg1"/>
                          </a:solidFill>
                          <a:latin typeface="Arial"/>
                          <a:cs typeface="Arial"/>
                        </a:rPr>
                        <a:t> </a:t>
                      </a:r>
                      <a:r>
                        <a:rPr sz="900" b="1" spc="-10" dirty="0">
                          <a:solidFill>
                            <a:schemeClr val="bg1"/>
                          </a:solidFill>
                          <a:latin typeface="Arial"/>
                          <a:cs typeface="Arial"/>
                        </a:rPr>
                        <a:t>/</a:t>
                      </a:r>
                      <a:r>
                        <a:rPr lang="en-US" sz="900" b="1" spc="-10" dirty="0">
                          <a:solidFill>
                            <a:schemeClr val="bg1"/>
                          </a:solidFill>
                          <a:latin typeface="Arial"/>
                          <a:cs typeface="Arial"/>
                        </a:rPr>
                        <a:t> c</a:t>
                      </a:r>
                      <a:r>
                        <a:rPr sz="900" b="1" spc="-10" dirty="0">
                          <a:solidFill>
                            <a:schemeClr val="bg1"/>
                          </a:solidFill>
                          <a:latin typeface="Arial"/>
                          <a:cs typeface="Arial"/>
                        </a:rPr>
                        <a:t>ucumber</a:t>
                      </a:r>
                      <a:endParaRPr sz="900" b="1" dirty="0">
                        <a:solidFill>
                          <a:schemeClr val="bg1"/>
                        </a:solidFill>
                        <a:latin typeface="Arial"/>
                        <a:cs typeface="Arial"/>
                      </a:endParaRPr>
                    </a:p>
                  </a:txBody>
                  <a:tcPr marL="0" marR="0" marT="838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15568"/>
                    </a:solidFill>
                  </a:tcPr>
                </a:tc>
                <a:tc>
                  <a:txBody>
                    <a:bodyPr/>
                    <a:lstStyle/>
                    <a:p>
                      <a:pPr algn="ctr">
                        <a:lnSpc>
                          <a:spcPct val="100000"/>
                        </a:lnSpc>
                        <a:spcBef>
                          <a:spcPts val="50"/>
                        </a:spcBef>
                      </a:pPr>
                      <a:endParaRPr sz="900" b="1" dirty="0">
                        <a:solidFill>
                          <a:schemeClr val="bg1"/>
                        </a:solidFill>
                        <a:latin typeface="Times New Roman"/>
                        <a:cs typeface="Times New Roman"/>
                      </a:endParaRPr>
                    </a:p>
                    <a:p>
                      <a:pPr algn="ctr">
                        <a:lnSpc>
                          <a:spcPct val="100000"/>
                        </a:lnSpc>
                      </a:pPr>
                      <a:r>
                        <a:rPr sz="900" b="1" spc="-10" dirty="0">
                          <a:solidFill>
                            <a:schemeClr val="bg1"/>
                          </a:solidFill>
                          <a:latin typeface="Arial"/>
                          <a:cs typeface="Arial"/>
                        </a:rPr>
                        <a:t>Potato</a:t>
                      </a:r>
                      <a:endParaRPr sz="900" b="1" dirty="0">
                        <a:solidFill>
                          <a:schemeClr val="bg1"/>
                        </a:solidFill>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15568"/>
                    </a:solidFill>
                  </a:tcPr>
                </a:tc>
                <a:tc>
                  <a:txBody>
                    <a:bodyPr/>
                    <a:lstStyle/>
                    <a:p>
                      <a:pPr algn="ctr">
                        <a:lnSpc>
                          <a:spcPct val="100000"/>
                        </a:lnSpc>
                        <a:spcBef>
                          <a:spcPts val="50"/>
                        </a:spcBef>
                      </a:pPr>
                      <a:endParaRPr sz="900" b="1" dirty="0">
                        <a:solidFill>
                          <a:schemeClr val="bg1"/>
                        </a:solidFill>
                        <a:latin typeface="Times New Roman"/>
                        <a:cs typeface="Times New Roman"/>
                      </a:endParaRPr>
                    </a:p>
                    <a:p>
                      <a:pPr algn="ctr">
                        <a:lnSpc>
                          <a:spcPct val="100000"/>
                        </a:lnSpc>
                      </a:pPr>
                      <a:r>
                        <a:rPr sz="900" b="1" spc="-10" dirty="0">
                          <a:solidFill>
                            <a:schemeClr val="bg1"/>
                          </a:solidFill>
                          <a:latin typeface="Arial"/>
                          <a:cs typeface="Arial"/>
                        </a:rPr>
                        <a:t>Grape</a:t>
                      </a:r>
                      <a:endParaRPr sz="900" b="1" dirty="0">
                        <a:solidFill>
                          <a:schemeClr val="bg1"/>
                        </a:solidFill>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15568"/>
                    </a:solidFill>
                  </a:tcPr>
                </a:tc>
                <a:tc>
                  <a:txBody>
                    <a:bodyPr/>
                    <a:lstStyle/>
                    <a:p>
                      <a:pPr algn="ctr">
                        <a:lnSpc>
                          <a:spcPct val="100000"/>
                        </a:lnSpc>
                        <a:spcBef>
                          <a:spcPts val="50"/>
                        </a:spcBef>
                      </a:pPr>
                      <a:endParaRPr sz="900" b="1" dirty="0">
                        <a:solidFill>
                          <a:schemeClr val="bg1"/>
                        </a:solidFill>
                        <a:latin typeface="Times New Roman"/>
                        <a:cs typeface="Times New Roman"/>
                      </a:endParaRPr>
                    </a:p>
                    <a:p>
                      <a:pPr algn="ctr">
                        <a:lnSpc>
                          <a:spcPct val="100000"/>
                        </a:lnSpc>
                      </a:pPr>
                      <a:r>
                        <a:rPr sz="900" b="1" spc="-10" dirty="0">
                          <a:solidFill>
                            <a:schemeClr val="bg1"/>
                          </a:solidFill>
                          <a:latin typeface="Arial"/>
                          <a:cs typeface="Arial"/>
                        </a:rPr>
                        <a:t>Lettuce</a:t>
                      </a:r>
                      <a:endParaRPr sz="900" b="1" dirty="0">
                        <a:solidFill>
                          <a:schemeClr val="bg1"/>
                        </a:solidFill>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15568"/>
                    </a:solidFill>
                  </a:tcPr>
                </a:tc>
                <a:tc>
                  <a:txBody>
                    <a:bodyPr/>
                    <a:lstStyle/>
                    <a:p>
                      <a:pPr algn="ctr">
                        <a:lnSpc>
                          <a:spcPct val="100000"/>
                        </a:lnSpc>
                        <a:spcBef>
                          <a:spcPts val="50"/>
                        </a:spcBef>
                      </a:pPr>
                      <a:endParaRPr sz="900" b="1" dirty="0">
                        <a:solidFill>
                          <a:schemeClr val="bg1"/>
                        </a:solidFill>
                        <a:latin typeface="Times New Roman"/>
                        <a:cs typeface="Times New Roman"/>
                      </a:endParaRPr>
                    </a:p>
                    <a:p>
                      <a:pPr marL="0" indent="0" algn="ctr">
                        <a:lnSpc>
                          <a:spcPct val="100000"/>
                        </a:lnSpc>
                      </a:pPr>
                      <a:r>
                        <a:rPr sz="900" b="1" spc="-10" dirty="0">
                          <a:solidFill>
                            <a:schemeClr val="bg1"/>
                          </a:solidFill>
                          <a:latin typeface="Arial"/>
                          <a:cs typeface="Arial"/>
                        </a:rPr>
                        <a:t>Greens</a:t>
                      </a:r>
                      <a:endParaRPr sz="900" b="1" dirty="0">
                        <a:solidFill>
                          <a:schemeClr val="bg1"/>
                        </a:solidFill>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15568"/>
                    </a:solidFill>
                  </a:tcPr>
                </a:tc>
                <a:tc>
                  <a:txBody>
                    <a:bodyPr/>
                    <a:lstStyle/>
                    <a:p>
                      <a:pPr marL="115888" marR="136525" indent="0" algn="ctr">
                        <a:lnSpc>
                          <a:spcPct val="100000"/>
                        </a:lnSpc>
                        <a:spcBef>
                          <a:spcPts val="660"/>
                        </a:spcBef>
                      </a:pPr>
                      <a:r>
                        <a:rPr sz="900" b="1" dirty="0">
                          <a:solidFill>
                            <a:schemeClr val="bg1"/>
                          </a:solidFill>
                          <a:latin typeface="Arial"/>
                          <a:cs typeface="Arial"/>
                        </a:rPr>
                        <a:t>French</a:t>
                      </a:r>
                      <a:r>
                        <a:rPr lang="en-US" sz="900" b="1" dirty="0">
                          <a:solidFill>
                            <a:schemeClr val="bg1"/>
                          </a:solidFill>
                          <a:latin typeface="Arial"/>
                          <a:cs typeface="Arial"/>
                        </a:rPr>
                        <a:t> </a:t>
                      </a:r>
                      <a:r>
                        <a:rPr sz="900" b="1" spc="-10" dirty="0">
                          <a:solidFill>
                            <a:schemeClr val="bg1"/>
                          </a:solidFill>
                          <a:latin typeface="Arial"/>
                          <a:cs typeface="Arial"/>
                        </a:rPr>
                        <a:t>beans, </a:t>
                      </a:r>
                      <a:r>
                        <a:rPr sz="900" b="1" spc="-20" dirty="0">
                          <a:solidFill>
                            <a:schemeClr val="bg1"/>
                          </a:solidFill>
                          <a:latin typeface="Arial"/>
                          <a:cs typeface="Arial"/>
                        </a:rPr>
                        <a:t>peas</a:t>
                      </a:r>
                      <a:endParaRPr sz="900" b="1" dirty="0">
                        <a:solidFill>
                          <a:schemeClr val="bg1"/>
                        </a:solidFill>
                        <a:latin typeface="Arial"/>
                        <a:cs typeface="Arial"/>
                      </a:endParaRPr>
                    </a:p>
                  </a:txBody>
                  <a:tcPr marL="0" marR="0" marT="838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15568"/>
                    </a:solidFill>
                  </a:tcPr>
                </a:tc>
                <a:tc>
                  <a:txBody>
                    <a:bodyPr/>
                    <a:lstStyle/>
                    <a:p>
                      <a:pPr marL="115888" marR="201295" indent="0" algn="ctr">
                        <a:lnSpc>
                          <a:spcPct val="100000"/>
                        </a:lnSpc>
                        <a:spcBef>
                          <a:spcPts val="660"/>
                        </a:spcBef>
                      </a:pPr>
                      <a:r>
                        <a:rPr sz="900" b="1" dirty="0">
                          <a:solidFill>
                            <a:schemeClr val="bg1"/>
                          </a:solidFill>
                          <a:latin typeface="Arial"/>
                          <a:cs typeface="Arial"/>
                        </a:rPr>
                        <a:t>Rape</a:t>
                      </a:r>
                      <a:r>
                        <a:rPr sz="900" b="1" spc="-20" dirty="0">
                          <a:solidFill>
                            <a:schemeClr val="bg1"/>
                          </a:solidFill>
                          <a:latin typeface="Arial"/>
                          <a:cs typeface="Arial"/>
                        </a:rPr>
                        <a:t> </a:t>
                      </a:r>
                      <a:r>
                        <a:rPr sz="900" b="1" spc="-10" dirty="0">
                          <a:solidFill>
                            <a:schemeClr val="bg1"/>
                          </a:solidFill>
                          <a:latin typeface="Arial"/>
                          <a:cs typeface="Arial"/>
                        </a:rPr>
                        <a:t>seed</a:t>
                      </a:r>
                      <a:r>
                        <a:rPr lang="en-US" sz="900" b="1" spc="-10" dirty="0">
                          <a:solidFill>
                            <a:schemeClr val="bg1"/>
                          </a:solidFill>
                          <a:latin typeface="Arial"/>
                          <a:cs typeface="Arial"/>
                        </a:rPr>
                        <a:t> </a:t>
                      </a:r>
                      <a:r>
                        <a:rPr sz="900" b="1" spc="-10" dirty="0">
                          <a:solidFill>
                            <a:schemeClr val="bg1"/>
                          </a:solidFill>
                          <a:latin typeface="Arial"/>
                          <a:cs typeface="Arial"/>
                        </a:rPr>
                        <a:t>/ canola</a:t>
                      </a:r>
                      <a:endParaRPr sz="900" b="1" dirty="0">
                        <a:solidFill>
                          <a:schemeClr val="bg1"/>
                        </a:solidFill>
                        <a:latin typeface="Arial"/>
                        <a:cs typeface="Arial"/>
                      </a:endParaRPr>
                    </a:p>
                  </a:txBody>
                  <a:tcPr marL="0" marR="0" marT="838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15568"/>
                    </a:solidFill>
                  </a:tcPr>
                </a:tc>
                <a:tc>
                  <a:txBody>
                    <a:bodyPr/>
                    <a:lstStyle/>
                    <a:p>
                      <a:pPr algn="ctr">
                        <a:lnSpc>
                          <a:spcPct val="100000"/>
                        </a:lnSpc>
                        <a:spcBef>
                          <a:spcPts val="50"/>
                        </a:spcBef>
                      </a:pPr>
                      <a:endParaRPr sz="900" b="1" dirty="0">
                        <a:solidFill>
                          <a:schemeClr val="bg1"/>
                        </a:solidFill>
                        <a:latin typeface="Times New Roman"/>
                        <a:cs typeface="Times New Roman"/>
                      </a:endParaRPr>
                    </a:p>
                    <a:p>
                      <a:pPr marL="0" indent="0" algn="ctr">
                        <a:lnSpc>
                          <a:spcPct val="100000"/>
                        </a:lnSpc>
                      </a:pPr>
                      <a:r>
                        <a:rPr sz="900" b="1" spc="-10" dirty="0">
                          <a:solidFill>
                            <a:schemeClr val="bg1"/>
                          </a:solidFill>
                          <a:latin typeface="Arial"/>
                          <a:cs typeface="Arial"/>
                        </a:rPr>
                        <a:t>Blueberry*</a:t>
                      </a:r>
                      <a:endParaRPr sz="900" b="1" dirty="0">
                        <a:solidFill>
                          <a:schemeClr val="bg1"/>
                        </a:solidFill>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15568"/>
                    </a:solidFill>
                  </a:tcPr>
                </a:tc>
                <a:tc>
                  <a:txBody>
                    <a:bodyPr/>
                    <a:lstStyle/>
                    <a:p>
                      <a:pPr algn="ctr">
                        <a:lnSpc>
                          <a:spcPct val="100000"/>
                        </a:lnSpc>
                        <a:spcBef>
                          <a:spcPts val="50"/>
                        </a:spcBef>
                      </a:pPr>
                      <a:endParaRPr sz="900" b="1" dirty="0">
                        <a:solidFill>
                          <a:schemeClr val="bg1"/>
                        </a:solidFill>
                        <a:latin typeface="Times New Roman"/>
                        <a:cs typeface="Times New Roman"/>
                      </a:endParaRPr>
                    </a:p>
                    <a:p>
                      <a:pPr marL="0" indent="0" algn="ctr">
                        <a:lnSpc>
                          <a:spcPct val="100000"/>
                        </a:lnSpc>
                      </a:pPr>
                      <a:r>
                        <a:rPr sz="900" b="1" spc="-10" dirty="0">
                          <a:solidFill>
                            <a:schemeClr val="bg1"/>
                          </a:solidFill>
                          <a:latin typeface="Arial"/>
                          <a:cs typeface="Arial"/>
                        </a:rPr>
                        <a:t>Strawberry*</a:t>
                      </a:r>
                      <a:endParaRPr sz="900" b="1" dirty="0">
                        <a:solidFill>
                          <a:schemeClr val="bg1"/>
                        </a:solidFill>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15568"/>
                    </a:solidFill>
                  </a:tcPr>
                </a:tc>
                <a:tc>
                  <a:txBody>
                    <a:bodyPr/>
                    <a:lstStyle/>
                    <a:p>
                      <a:pPr algn="ctr">
                        <a:lnSpc>
                          <a:spcPct val="100000"/>
                        </a:lnSpc>
                        <a:spcBef>
                          <a:spcPts val="50"/>
                        </a:spcBef>
                      </a:pPr>
                      <a:endParaRPr sz="900" b="1" dirty="0">
                        <a:solidFill>
                          <a:schemeClr val="bg1"/>
                        </a:solidFill>
                        <a:latin typeface="Times New Roman"/>
                        <a:cs typeface="Times New Roman"/>
                      </a:endParaRPr>
                    </a:p>
                    <a:p>
                      <a:pPr marL="0" indent="0" algn="ctr">
                        <a:lnSpc>
                          <a:spcPct val="100000"/>
                        </a:lnSpc>
                      </a:pPr>
                      <a:r>
                        <a:rPr sz="900" b="1" spc="-10" dirty="0">
                          <a:solidFill>
                            <a:schemeClr val="bg1"/>
                          </a:solidFill>
                          <a:latin typeface="Arial"/>
                          <a:cs typeface="Arial"/>
                        </a:rPr>
                        <a:t>Sunflower*</a:t>
                      </a:r>
                      <a:endParaRPr sz="900" b="1" dirty="0">
                        <a:solidFill>
                          <a:schemeClr val="bg1"/>
                        </a:solidFill>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15568"/>
                    </a:solidFill>
                  </a:tcPr>
                </a:tc>
                <a:tc>
                  <a:txBody>
                    <a:bodyPr/>
                    <a:lstStyle/>
                    <a:p>
                      <a:pPr marL="0" marR="122555" indent="0" algn="ctr">
                        <a:lnSpc>
                          <a:spcPct val="100000"/>
                        </a:lnSpc>
                        <a:spcBef>
                          <a:spcPts val="660"/>
                        </a:spcBef>
                      </a:pPr>
                      <a:r>
                        <a:rPr sz="900" b="1" dirty="0">
                          <a:solidFill>
                            <a:schemeClr val="bg1"/>
                          </a:solidFill>
                          <a:latin typeface="Arial"/>
                          <a:cs typeface="Arial"/>
                        </a:rPr>
                        <a:t>Almond / </a:t>
                      </a:r>
                      <a:r>
                        <a:rPr sz="900" b="1" spc="-10" dirty="0">
                          <a:solidFill>
                            <a:schemeClr val="bg1"/>
                          </a:solidFill>
                          <a:latin typeface="Arial"/>
                          <a:cs typeface="Arial"/>
                        </a:rPr>
                        <a:t>stone fruit*</a:t>
                      </a:r>
                      <a:endParaRPr sz="900" b="1" dirty="0">
                        <a:solidFill>
                          <a:schemeClr val="bg1"/>
                        </a:solidFill>
                        <a:latin typeface="Arial"/>
                        <a:cs typeface="Arial"/>
                      </a:endParaRPr>
                    </a:p>
                  </a:txBody>
                  <a:tcPr marL="0" marR="0" marT="838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15568"/>
                    </a:solidFill>
                  </a:tcPr>
                </a:tc>
                <a:extLst>
                  <a:ext uri="{0D108BD9-81ED-4DB2-BD59-A6C34878D82A}">
                    <a16:rowId xmlns:a16="http://schemas.microsoft.com/office/drawing/2014/main" val="10001"/>
                  </a:ext>
                </a:extLst>
              </a:tr>
              <a:tr h="419100">
                <a:tc>
                  <a:txBody>
                    <a:bodyPr/>
                    <a:lstStyle/>
                    <a:p>
                      <a:pPr>
                        <a:lnSpc>
                          <a:spcPct val="100000"/>
                        </a:lnSpc>
                        <a:spcBef>
                          <a:spcPts val="50"/>
                        </a:spcBef>
                      </a:pPr>
                      <a:endParaRPr sz="950" dirty="0">
                        <a:latin typeface="Times New Roman"/>
                        <a:cs typeface="Times New Roman"/>
                      </a:endParaRPr>
                    </a:p>
                    <a:p>
                      <a:pPr algn="ctr">
                        <a:lnSpc>
                          <a:spcPct val="100000"/>
                        </a:lnSpc>
                      </a:pPr>
                      <a:r>
                        <a:rPr sz="800" dirty="0">
                          <a:solidFill>
                            <a:srgbClr val="FFFFFF"/>
                          </a:solidFill>
                          <a:latin typeface="Arial"/>
                          <a:cs typeface="Arial"/>
                        </a:rPr>
                        <a:t>Early </a:t>
                      </a:r>
                      <a:r>
                        <a:rPr sz="800" spc="-10" dirty="0">
                          <a:solidFill>
                            <a:srgbClr val="FFFFFF"/>
                          </a:solidFill>
                          <a:latin typeface="Arial"/>
                          <a:cs typeface="Arial"/>
                        </a:rPr>
                        <a:t>Blight</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marL="251460" marR="243840" indent="19685">
                        <a:lnSpc>
                          <a:spcPct val="100000"/>
                        </a:lnSpc>
                        <a:spcBef>
                          <a:spcPts val="660"/>
                        </a:spcBef>
                      </a:pPr>
                      <a:r>
                        <a:rPr sz="800" spc="-10" dirty="0">
                          <a:solidFill>
                            <a:srgbClr val="231F20"/>
                          </a:solidFill>
                          <a:latin typeface="Arial"/>
                          <a:cs typeface="Arial"/>
                        </a:rPr>
                        <a:t>Powdery Mildew***</a:t>
                      </a:r>
                      <a:endParaRPr sz="800" dirty="0">
                        <a:latin typeface="Arial"/>
                        <a:cs typeface="Arial"/>
                      </a:endParaRPr>
                    </a:p>
                  </a:txBody>
                  <a:tcPr marL="0" marR="0" marT="838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3C1"/>
                    </a:solidFill>
                  </a:tcPr>
                </a:tc>
                <a:tc>
                  <a:txBody>
                    <a:bodyPr/>
                    <a:lstStyle/>
                    <a:p>
                      <a:pPr>
                        <a:lnSpc>
                          <a:spcPct val="100000"/>
                        </a:lnSpc>
                        <a:spcBef>
                          <a:spcPts val="50"/>
                        </a:spcBef>
                      </a:pPr>
                      <a:endParaRPr sz="950" dirty="0">
                        <a:latin typeface="Times New Roman"/>
                        <a:cs typeface="Times New Roman"/>
                      </a:endParaRPr>
                    </a:p>
                    <a:p>
                      <a:pPr algn="ctr">
                        <a:lnSpc>
                          <a:spcPct val="100000"/>
                        </a:lnSpc>
                      </a:pPr>
                      <a:r>
                        <a:rPr sz="800" dirty="0">
                          <a:solidFill>
                            <a:srgbClr val="231F20"/>
                          </a:solidFill>
                          <a:latin typeface="Arial"/>
                          <a:cs typeface="Arial"/>
                        </a:rPr>
                        <a:t>Damping</a:t>
                      </a:r>
                      <a:r>
                        <a:rPr sz="800" spc="-35" dirty="0">
                          <a:solidFill>
                            <a:srgbClr val="231F20"/>
                          </a:solidFill>
                          <a:latin typeface="Arial"/>
                          <a:cs typeface="Arial"/>
                        </a:rPr>
                        <a:t> </a:t>
                      </a:r>
                      <a:r>
                        <a:rPr sz="800" spc="-25" dirty="0">
                          <a:solidFill>
                            <a:srgbClr val="231F20"/>
                          </a:solidFill>
                          <a:latin typeface="Arial"/>
                          <a:cs typeface="Arial"/>
                        </a:rPr>
                        <a:t>off</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3C1"/>
                    </a:solidFill>
                  </a:tcPr>
                </a:tc>
                <a:tc>
                  <a:txBody>
                    <a:bodyPr/>
                    <a:lstStyle/>
                    <a:p>
                      <a:pPr>
                        <a:lnSpc>
                          <a:spcPct val="100000"/>
                        </a:lnSpc>
                        <a:spcBef>
                          <a:spcPts val="50"/>
                        </a:spcBef>
                      </a:pPr>
                      <a:endParaRPr sz="950" dirty="0">
                        <a:latin typeface="Times New Roman"/>
                        <a:cs typeface="Times New Roman"/>
                      </a:endParaRPr>
                    </a:p>
                    <a:p>
                      <a:pPr algn="ctr">
                        <a:lnSpc>
                          <a:spcPct val="100000"/>
                        </a:lnSpc>
                      </a:pPr>
                      <a:r>
                        <a:rPr sz="800" dirty="0">
                          <a:solidFill>
                            <a:srgbClr val="231F20"/>
                          </a:solidFill>
                          <a:latin typeface="Arial"/>
                          <a:cs typeface="Arial"/>
                        </a:rPr>
                        <a:t>Powdery </a:t>
                      </a:r>
                      <a:r>
                        <a:rPr sz="800" spc="-10" dirty="0">
                          <a:solidFill>
                            <a:srgbClr val="231F20"/>
                          </a:solidFill>
                          <a:latin typeface="Arial"/>
                          <a:cs typeface="Arial"/>
                        </a:rPr>
                        <a:t>Mildew</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3C1"/>
                    </a:solidFill>
                  </a:tcPr>
                </a:tc>
                <a:tc>
                  <a:txBody>
                    <a:bodyPr/>
                    <a:lstStyle/>
                    <a:p>
                      <a:pPr>
                        <a:lnSpc>
                          <a:spcPct val="100000"/>
                        </a:lnSpc>
                        <a:spcBef>
                          <a:spcPts val="50"/>
                        </a:spcBef>
                      </a:pPr>
                      <a:endParaRPr sz="950" dirty="0">
                        <a:latin typeface="Times New Roman"/>
                        <a:cs typeface="Times New Roman"/>
                      </a:endParaRPr>
                    </a:p>
                    <a:p>
                      <a:pPr algn="ctr">
                        <a:lnSpc>
                          <a:spcPct val="100000"/>
                        </a:lnSpc>
                      </a:pPr>
                      <a:r>
                        <a:rPr sz="800" dirty="0">
                          <a:solidFill>
                            <a:srgbClr val="231F20"/>
                          </a:solidFill>
                          <a:latin typeface="Arial"/>
                          <a:cs typeface="Arial"/>
                        </a:rPr>
                        <a:t>Pythium </a:t>
                      </a:r>
                      <a:r>
                        <a:rPr sz="800" spc="-20" dirty="0">
                          <a:solidFill>
                            <a:srgbClr val="231F20"/>
                          </a:solidFill>
                          <a:latin typeface="Arial"/>
                          <a:cs typeface="Arial"/>
                        </a:rPr>
                        <a:t>Wilt</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25120" marR="133985" indent="-183515">
                        <a:lnSpc>
                          <a:spcPct val="100000"/>
                        </a:lnSpc>
                        <a:spcBef>
                          <a:spcPts val="660"/>
                        </a:spcBef>
                      </a:pPr>
                      <a:r>
                        <a:rPr sz="800" dirty="0">
                          <a:solidFill>
                            <a:srgbClr val="FFFFFF"/>
                          </a:solidFill>
                          <a:latin typeface="Arial"/>
                          <a:cs typeface="Arial"/>
                        </a:rPr>
                        <a:t>Downy</a:t>
                      </a:r>
                      <a:r>
                        <a:rPr sz="800" spc="-25" dirty="0">
                          <a:solidFill>
                            <a:srgbClr val="FFFFFF"/>
                          </a:solidFill>
                          <a:latin typeface="Arial"/>
                          <a:cs typeface="Arial"/>
                        </a:rPr>
                        <a:t> </a:t>
                      </a:r>
                      <a:r>
                        <a:rPr sz="800" spc="-10" dirty="0">
                          <a:solidFill>
                            <a:srgbClr val="FFFFFF"/>
                          </a:solidFill>
                          <a:latin typeface="Arial"/>
                          <a:cs typeface="Arial"/>
                        </a:rPr>
                        <a:t>mildew (Basil)</a:t>
                      </a:r>
                      <a:endParaRPr sz="800" dirty="0">
                        <a:latin typeface="Arial"/>
                        <a:cs typeface="Arial"/>
                      </a:endParaRPr>
                    </a:p>
                  </a:txBody>
                  <a:tcPr marL="0" marR="0" marT="838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a:lnSpc>
                          <a:spcPct val="100000"/>
                        </a:lnSpc>
                        <a:spcBef>
                          <a:spcPts val="50"/>
                        </a:spcBef>
                      </a:pPr>
                      <a:endParaRPr sz="950" dirty="0">
                        <a:latin typeface="Times New Roman"/>
                        <a:cs typeface="Times New Roman"/>
                      </a:endParaRPr>
                    </a:p>
                    <a:p>
                      <a:pPr marL="194945">
                        <a:lnSpc>
                          <a:spcPct val="100000"/>
                        </a:lnSpc>
                      </a:pPr>
                      <a:r>
                        <a:rPr sz="800" dirty="0">
                          <a:solidFill>
                            <a:srgbClr val="FFFFFF"/>
                          </a:solidFill>
                          <a:latin typeface="Arial"/>
                          <a:cs typeface="Arial"/>
                        </a:rPr>
                        <a:t>White </a:t>
                      </a:r>
                      <a:r>
                        <a:rPr sz="800" spc="-10" dirty="0">
                          <a:solidFill>
                            <a:srgbClr val="FFFFFF"/>
                          </a:solidFill>
                          <a:latin typeface="Arial"/>
                          <a:cs typeface="Arial"/>
                        </a:rPr>
                        <a:t>mold*</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a:lnSpc>
                          <a:spcPct val="100000"/>
                        </a:lnSpc>
                        <a:spcBef>
                          <a:spcPts val="50"/>
                        </a:spcBef>
                      </a:pPr>
                      <a:endParaRPr sz="950" dirty="0">
                        <a:latin typeface="Times New Roman"/>
                        <a:cs typeface="Times New Roman"/>
                      </a:endParaRPr>
                    </a:p>
                    <a:p>
                      <a:pPr marL="215265">
                        <a:lnSpc>
                          <a:spcPct val="100000"/>
                        </a:lnSpc>
                      </a:pPr>
                      <a:r>
                        <a:rPr sz="800" dirty="0">
                          <a:solidFill>
                            <a:srgbClr val="FFFFFF"/>
                          </a:solidFill>
                          <a:latin typeface="Arial"/>
                          <a:cs typeface="Arial"/>
                        </a:rPr>
                        <a:t>White </a:t>
                      </a:r>
                      <a:r>
                        <a:rPr sz="800" spc="-20" dirty="0">
                          <a:solidFill>
                            <a:srgbClr val="FFFFFF"/>
                          </a:solidFill>
                          <a:latin typeface="Arial"/>
                          <a:cs typeface="Arial"/>
                        </a:rPr>
                        <a:t>mold</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BA362"/>
                    </a:solidFill>
                  </a:tcPr>
                </a:tc>
                <a:tc>
                  <a:txBody>
                    <a:bodyPr/>
                    <a:lstStyle/>
                    <a:p>
                      <a:pPr>
                        <a:lnSpc>
                          <a:spcPct val="100000"/>
                        </a:lnSpc>
                        <a:spcBef>
                          <a:spcPts val="50"/>
                        </a:spcBef>
                      </a:pPr>
                      <a:endParaRPr sz="950" dirty="0">
                        <a:latin typeface="Times New Roman"/>
                        <a:cs typeface="Times New Roman"/>
                      </a:endParaRPr>
                    </a:p>
                    <a:p>
                      <a:pPr marL="234950">
                        <a:lnSpc>
                          <a:spcPct val="100000"/>
                        </a:lnSpc>
                      </a:pPr>
                      <a:r>
                        <a:rPr sz="800" dirty="0">
                          <a:solidFill>
                            <a:srgbClr val="FFFFFF"/>
                          </a:solidFill>
                          <a:latin typeface="Arial"/>
                          <a:cs typeface="Arial"/>
                        </a:rPr>
                        <a:t>Grey </a:t>
                      </a:r>
                      <a:r>
                        <a:rPr sz="800" spc="-20" dirty="0">
                          <a:solidFill>
                            <a:srgbClr val="FFFFFF"/>
                          </a:solidFill>
                          <a:latin typeface="Arial"/>
                          <a:cs typeface="Arial"/>
                        </a:rPr>
                        <a:t>Mold</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a:lnSpc>
                          <a:spcPct val="100000"/>
                        </a:lnSpc>
                        <a:spcBef>
                          <a:spcPts val="50"/>
                        </a:spcBef>
                      </a:pPr>
                      <a:endParaRPr sz="950" dirty="0">
                        <a:latin typeface="Times New Roman"/>
                        <a:cs typeface="Times New Roman"/>
                      </a:endParaRPr>
                    </a:p>
                    <a:p>
                      <a:pPr marL="234950">
                        <a:lnSpc>
                          <a:spcPct val="100000"/>
                        </a:lnSpc>
                      </a:pPr>
                      <a:r>
                        <a:rPr sz="800" dirty="0">
                          <a:solidFill>
                            <a:srgbClr val="FFFFFF"/>
                          </a:solidFill>
                          <a:latin typeface="Arial"/>
                          <a:cs typeface="Arial"/>
                        </a:rPr>
                        <a:t>Grey </a:t>
                      </a:r>
                      <a:r>
                        <a:rPr sz="800" spc="-20" dirty="0">
                          <a:solidFill>
                            <a:srgbClr val="FFFFFF"/>
                          </a:solidFill>
                          <a:latin typeface="Arial"/>
                          <a:cs typeface="Arial"/>
                        </a:rPr>
                        <a:t>Mold</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marL="347980" marR="97155" indent="-243204">
                        <a:lnSpc>
                          <a:spcPct val="100000"/>
                        </a:lnSpc>
                        <a:spcBef>
                          <a:spcPts val="660"/>
                        </a:spcBef>
                      </a:pPr>
                      <a:r>
                        <a:rPr sz="800" dirty="0">
                          <a:solidFill>
                            <a:srgbClr val="FFFFFF"/>
                          </a:solidFill>
                          <a:latin typeface="Arial"/>
                          <a:cs typeface="Arial"/>
                        </a:rPr>
                        <a:t>Sclerotinia </a:t>
                      </a:r>
                      <a:r>
                        <a:rPr sz="800" spc="-20" dirty="0">
                          <a:solidFill>
                            <a:srgbClr val="FFFFFF"/>
                          </a:solidFill>
                          <a:latin typeface="Arial"/>
                          <a:cs typeface="Arial"/>
                        </a:rPr>
                        <a:t>head </a:t>
                      </a:r>
                      <a:r>
                        <a:rPr sz="800" spc="-10" dirty="0">
                          <a:solidFill>
                            <a:srgbClr val="FFFFFF"/>
                          </a:solidFill>
                          <a:latin typeface="Arial"/>
                          <a:cs typeface="Arial"/>
                        </a:rPr>
                        <a:t>blight</a:t>
                      </a:r>
                      <a:endParaRPr sz="800" dirty="0">
                        <a:latin typeface="Arial"/>
                        <a:cs typeface="Arial"/>
                      </a:endParaRPr>
                    </a:p>
                  </a:txBody>
                  <a:tcPr marL="0" marR="0" marT="838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a:lnSpc>
                          <a:spcPct val="100000"/>
                        </a:lnSpc>
                        <a:spcBef>
                          <a:spcPts val="50"/>
                        </a:spcBef>
                      </a:pPr>
                      <a:endParaRPr sz="950" dirty="0">
                        <a:latin typeface="Times New Roman"/>
                        <a:cs typeface="Times New Roman"/>
                      </a:endParaRPr>
                    </a:p>
                    <a:p>
                      <a:pPr marL="229235">
                        <a:lnSpc>
                          <a:spcPct val="100000"/>
                        </a:lnSpc>
                      </a:pPr>
                      <a:r>
                        <a:rPr sz="800" dirty="0">
                          <a:solidFill>
                            <a:srgbClr val="FFFFFF"/>
                          </a:solidFill>
                          <a:latin typeface="Arial"/>
                          <a:cs typeface="Arial"/>
                        </a:rPr>
                        <a:t>Jacket </a:t>
                      </a:r>
                      <a:r>
                        <a:rPr sz="800" spc="-25" dirty="0">
                          <a:solidFill>
                            <a:srgbClr val="FFFFFF"/>
                          </a:solidFill>
                          <a:latin typeface="Arial"/>
                          <a:cs typeface="Arial"/>
                        </a:rPr>
                        <a:t>Rot</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extLst>
                  <a:ext uri="{0D108BD9-81ED-4DB2-BD59-A6C34878D82A}">
                    <a16:rowId xmlns:a16="http://schemas.microsoft.com/office/drawing/2014/main" val="10002"/>
                  </a:ext>
                </a:extLst>
              </a:tr>
              <a:tr h="419100">
                <a:tc>
                  <a:txBody>
                    <a:bodyPr/>
                    <a:lstStyle/>
                    <a:p>
                      <a:pPr>
                        <a:lnSpc>
                          <a:spcPct val="100000"/>
                        </a:lnSpc>
                        <a:spcBef>
                          <a:spcPts val="50"/>
                        </a:spcBef>
                      </a:pPr>
                      <a:endParaRPr sz="950" dirty="0">
                        <a:latin typeface="Times New Roman"/>
                        <a:cs typeface="Times New Roman"/>
                      </a:endParaRPr>
                    </a:p>
                    <a:p>
                      <a:pPr algn="ctr">
                        <a:lnSpc>
                          <a:spcPct val="100000"/>
                        </a:lnSpc>
                      </a:pPr>
                      <a:r>
                        <a:rPr sz="800" dirty="0">
                          <a:solidFill>
                            <a:srgbClr val="231F20"/>
                          </a:solidFill>
                          <a:latin typeface="Arial"/>
                          <a:cs typeface="Arial"/>
                        </a:rPr>
                        <a:t>Late</a:t>
                      </a:r>
                      <a:r>
                        <a:rPr sz="800" spc="-20" dirty="0">
                          <a:solidFill>
                            <a:srgbClr val="231F20"/>
                          </a:solidFill>
                          <a:latin typeface="Arial"/>
                          <a:cs typeface="Arial"/>
                        </a:rPr>
                        <a:t> </a:t>
                      </a:r>
                      <a:r>
                        <a:rPr sz="800" spc="-10" dirty="0">
                          <a:solidFill>
                            <a:srgbClr val="231F20"/>
                          </a:solidFill>
                          <a:latin typeface="Arial"/>
                          <a:cs typeface="Arial"/>
                        </a:rPr>
                        <a:t>Blight</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nSpc>
                          <a:spcPct val="100000"/>
                        </a:lnSpc>
                        <a:spcBef>
                          <a:spcPts val="50"/>
                        </a:spcBef>
                      </a:pPr>
                      <a:endParaRPr sz="950" dirty="0">
                        <a:latin typeface="Times New Roman"/>
                        <a:cs typeface="Times New Roman"/>
                      </a:endParaRPr>
                    </a:p>
                    <a:p>
                      <a:pPr algn="ctr">
                        <a:lnSpc>
                          <a:spcPct val="100000"/>
                        </a:lnSpc>
                      </a:pPr>
                      <a:r>
                        <a:rPr sz="800" spc="-10" dirty="0">
                          <a:solidFill>
                            <a:srgbClr val="FFFFFF"/>
                          </a:solidFill>
                          <a:latin typeface="Arial"/>
                          <a:cs typeface="Arial"/>
                        </a:rPr>
                        <a:t>Anthracnose</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a:lnSpc>
                          <a:spcPct val="100000"/>
                        </a:lnSpc>
                        <a:spcBef>
                          <a:spcPts val="50"/>
                        </a:spcBef>
                      </a:pPr>
                      <a:endParaRPr sz="950" dirty="0">
                        <a:latin typeface="Times New Roman"/>
                        <a:cs typeface="Times New Roman"/>
                      </a:endParaRPr>
                    </a:p>
                    <a:p>
                      <a:pPr algn="ctr">
                        <a:lnSpc>
                          <a:spcPct val="100000"/>
                        </a:lnSpc>
                      </a:pPr>
                      <a:r>
                        <a:rPr sz="800" dirty="0">
                          <a:solidFill>
                            <a:srgbClr val="231F20"/>
                          </a:solidFill>
                          <a:latin typeface="Arial"/>
                          <a:cs typeface="Arial"/>
                        </a:rPr>
                        <a:t>Black </a:t>
                      </a:r>
                      <a:r>
                        <a:rPr sz="800" spc="-10" dirty="0">
                          <a:solidFill>
                            <a:srgbClr val="231F20"/>
                          </a:solidFill>
                          <a:latin typeface="Arial"/>
                          <a:cs typeface="Arial"/>
                        </a:rPr>
                        <a:t>Scurf</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3C1"/>
                    </a:solidFill>
                  </a:tcPr>
                </a:tc>
                <a:tc>
                  <a:txBody>
                    <a:bodyPr/>
                    <a:lstStyle/>
                    <a:p>
                      <a:pPr>
                        <a:lnSpc>
                          <a:spcPct val="100000"/>
                        </a:lnSpc>
                        <a:spcBef>
                          <a:spcPts val="50"/>
                        </a:spcBef>
                      </a:pPr>
                      <a:endParaRPr sz="950" dirty="0">
                        <a:latin typeface="Times New Roman"/>
                        <a:cs typeface="Times New Roman"/>
                      </a:endParaRPr>
                    </a:p>
                    <a:p>
                      <a:pPr marL="28575" algn="ctr">
                        <a:lnSpc>
                          <a:spcPct val="100000"/>
                        </a:lnSpc>
                      </a:pPr>
                      <a:r>
                        <a:rPr sz="800" dirty="0">
                          <a:solidFill>
                            <a:srgbClr val="FFFFFF"/>
                          </a:solidFill>
                          <a:latin typeface="Arial"/>
                          <a:cs typeface="Arial"/>
                        </a:rPr>
                        <a:t>Grey </a:t>
                      </a:r>
                      <a:r>
                        <a:rPr sz="800" spc="-10" dirty="0">
                          <a:solidFill>
                            <a:srgbClr val="FFFFFF"/>
                          </a:solidFill>
                          <a:latin typeface="Arial"/>
                          <a:cs typeface="Arial"/>
                        </a:rPr>
                        <a:t>Mold**</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41605" marR="133985" algn="ctr">
                        <a:lnSpc>
                          <a:spcPct val="100000"/>
                        </a:lnSpc>
                        <a:spcBef>
                          <a:spcPts val="180"/>
                        </a:spcBef>
                      </a:pPr>
                      <a:r>
                        <a:rPr sz="800" dirty="0">
                          <a:solidFill>
                            <a:srgbClr val="231F20"/>
                          </a:solidFill>
                          <a:latin typeface="Arial"/>
                          <a:cs typeface="Arial"/>
                        </a:rPr>
                        <a:t>Downy</a:t>
                      </a:r>
                      <a:r>
                        <a:rPr sz="800" spc="-25" dirty="0">
                          <a:solidFill>
                            <a:srgbClr val="231F20"/>
                          </a:solidFill>
                          <a:latin typeface="Arial"/>
                          <a:cs typeface="Arial"/>
                        </a:rPr>
                        <a:t> </a:t>
                      </a:r>
                      <a:r>
                        <a:rPr sz="800" spc="-10" dirty="0">
                          <a:solidFill>
                            <a:srgbClr val="231F20"/>
                          </a:solidFill>
                          <a:latin typeface="Arial"/>
                          <a:cs typeface="Arial"/>
                        </a:rPr>
                        <a:t>mildew (Parsley, Coriander)</a:t>
                      </a:r>
                      <a:endParaRPr sz="800" dirty="0">
                        <a:latin typeface="Arial"/>
                        <a:cs typeface="Arial"/>
                      </a:endParaRPr>
                    </a:p>
                  </a:txBody>
                  <a:tcPr marL="0" marR="0" marT="2286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07975" marR="139065" indent="-161290">
                        <a:lnSpc>
                          <a:spcPct val="100000"/>
                        </a:lnSpc>
                        <a:spcBef>
                          <a:spcPts val="660"/>
                        </a:spcBef>
                      </a:pPr>
                      <a:r>
                        <a:rPr sz="800" spc="-10" dirty="0">
                          <a:solidFill>
                            <a:srgbClr val="FFFFFF"/>
                          </a:solidFill>
                          <a:latin typeface="Arial"/>
                          <a:cs typeface="Arial"/>
                        </a:rPr>
                        <a:t>Aphanomyces </a:t>
                      </a:r>
                      <a:r>
                        <a:rPr sz="800" dirty="0">
                          <a:solidFill>
                            <a:srgbClr val="FFFFFF"/>
                          </a:solidFill>
                          <a:latin typeface="Arial"/>
                          <a:cs typeface="Arial"/>
                        </a:rPr>
                        <a:t>root </a:t>
                      </a:r>
                      <a:r>
                        <a:rPr sz="800" spc="-25" dirty="0">
                          <a:solidFill>
                            <a:srgbClr val="FFFFFF"/>
                          </a:solidFill>
                          <a:latin typeface="Arial"/>
                          <a:cs typeface="Arial"/>
                        </a:rPr>
                        <a:t>rot</a:t>
                      </a:r>
                      <a:endParaRPr sz="800" dirty="0">
                        <a:latin typeface="Arial"/>
                        <a:cs typeface="Arial"/>
                      </a:endParaRPr>
                    </a:p>
                  </a:txBody>
                  <a:tcPr marL="0" marR="0" marT="838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74320" marR="175895" indent="-90805">
                        <a:lnSpc>
                          <a:spcPct val="100000"/>
                        </a:lnSpc>
                        <a:spcBef>
                          <a:spcPts val="660"/>
                        </a:spcBef>
                      </a:pPr>
                      <a:r>
                        <a:rPr sz="800" spc="-10" dirty="0">
                          <a:solidFill>
                            <a:srgbClr val="FFFFFF"/>
                          </a:solidFill>
                          <a:latin typeface="Arial"/>
                          <a:cs typeface="Arial"/>
                        </a:rPr>
                        <a:t>Anthracnose </a:t>
                      </a:r>
                      <a:r>
                        <a:rPr sz="800" dirty="0">
                          <a:solidFill>
                            <a:srgbClr val="FFFFFF"/>
                          </a:solidFill>
                          <a:latin typeface="Arial"/>
                          <a:cs typeface="Arial"/>
                        </a:rPr>
                        <a:t>Fruit </a:t>
                      </a:r>
                      <a:r>
                        <a:rPr sz="800" spc="-25" dirty="0">
                          <a:solidFill>
                            <a:srgbClr val="FFFFFF"/>
                          </a:solidFill>
                          <a:latin typeface="Arial"/>
                          <a:cs typeface="Arial"/>
                        </a:rPr>
                        <a:t>Rot</a:t>
                      </a:r>
                      <a:endParaRPr sz="800" dirty="0">
                        <a:latin typeface="Arial"/>
                        <a:cs typeface="Arial"/>
                      </a:endParaRPr>
                    </a:p>
                  </a:txBody>
                  <a:tcPr marL="0" marR="0" marT="838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marL="234950" marR="175895" indent="-51435">
                        <a:lnSpc>
                          <a:spcPct val="100000"/>
                        </a:lnSpc>
                        <a:spcBef>
                          <a:spcPts val="660"/>
                        </a:spcBef>
                      </a:pPr>
                      <a:r>
                        <a:rPr sz="800" spc="-10" dirty="0">
                          <a:solidFill>
                            <a:srgbClr val="FFFFFF"/>
                          </a:solidFill>
                          <a:latin typeface="Arial"/>
                          <a:cs typeface="Arial"/>
                        </a:rPr>
                        <a:t>Anthracnose </a:t>
                      </a:r>
                      <a:r>
                        <a:rPr sz="800" dirty="0">
                          <a:solidFill>
                            <a:srgbClr val="FFFFFF"/>
                          </a:solidFill>
                          <a:latin typeface="Arial"/>
                          <a:cs typeface="Arial"/>
                        </a:rPr>
                        <a:t>Fruit </a:t>
                      </a:r>
                      <a:r>
                        <a:rPr sz="800" spc="-10" dirty="0">
                          <a:solidFill>
                            <a:srgbClr val="FFFFFF"/>
                          </a:solidFill>
                          <a:latin typeface="Arial"/>
                          <a:cs typeface="Arial"/>
                        </a:rPr>
                        <a:t>Rot**</a:t>
                      </a:r>
                      <a:endParaRPr sz="800" dirty="0">
                        <a:latin typeface="Arial"/>
                        <a:cs typeface="Arial"/>
                      </a:endParaRPr>
                    </a:p>
                  </a:txBody>
                  <a:tcPr marL="0" marR="0" marT="838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33350" marR="125095" indent="98425">
                        <a:lnSpc>
                          <a:spcPct val="100000"/>
                        </a:lnSpc>
                        <a:spcBef>
                          <a:spcPts val="660"/>
                        </a:spcBef>
                      </a:pPr>
                      <a:r>
                        <a:rPr sz="800" dirty="0">
                          <a:solidFill>
                            <a:srgbClr val="FFFFFF"/>
                          </a:solidFill>
                          <a:latin typeface="Arial"/>
                          <a:cs typeface="Arial"/>
                        </a:rPr>
                        <a:t>Brown </a:t>
                      </a:r>
                      <a:r>
                        <a:rPr sz="800" spc="-25" dirty="0">
                          <a:solidFill>
                            <a:srgbClr val="FFFFFF"/>
                          </a:solidFill>
                          <a:latin typeface="Arial"/>
                          <a:cs typeface="Arial"/>
                        </a:rPr>
                        <a:t>Rot</a:t>
                      </a:r>
                      <a:r>
                        <a:rPr sz="800" dirty="0">
                          <a:solidFill>
                            <a:srgbClr val="FFFFFF"/>
                          </a:solidFill>
                          <a:latin typeface="Arial"/>
                          <a:cs typeface="Arial"/>
                        </a:rPr>
                        <a:t> Blossom </a:t>
                      </a:r>
                      <a:r>
                        <a:rPr sz="800" spc="-10" dirty="0">
                          <a:solidFill>
                            <a:srgbClr val="FFFFFF"/>
                          </a:solidFill>
                          <a:latin typeface="Arial"/>
                          <a:cs typeface="Arial"/>
                        </a:rPr>
                        <a:t>Blight</a:t>
                      </a:r>
                      <a:endParaRPr sz="800" dirty="0">
                        <a:latin typeface="Arial"/>
                        <a:cs typeface="Arial"/>
                      </a:endParaRPr>
                    </a:p>
                  </a:txBody>
                  <a:tcPr marL="0" marR="0" marT="8382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extLst>
                  <a:ext uri="{0D108BD9-81ED-4DB2-BD59-A6C34878D82A}">
                    <a16:rowId xmlns:a16="http://schemas.microsoft.com/office/drawing/2014/main" val="10003"/>
                  </a:ext>
                </a:extLst>
              </a:tr>
              <a:tr h="419100">
                <a:tc>
                  <a:txBody>
                    <a:bodyPr/>
                    <a:lstStyle/>
                    <a:p>
                      <a:pPr>
                        <a:lnSpc>
                          <a:spcPct val="100000"/>
                        </a:lnSpc>
                        <a:spcBef>
                          <a:spcPts val="50"/>
                        </a:spcBef>
                      </a:pPr>
                      <a:endParaRPr sz="950" dirty="0">
                        <a:latin typeface="Times New Roman"/>
                        <a:cs typeface="Times New Roman"/>
                      </a:endParaRPr>
                    </a:p>
                    <a:p>
                      <a:pPr algn="ctr">
                        <a:lnSpc>
                          <a:spcPct val="100000"/>
                        </a:lnSpc>
                      </a:pPr>
                      <a:r>
                        <a:rPr sz="800" spc="-10" dirty="0">
                          <a:solidFill>
                            <a:srgbClr val="FFFFFF"/>
                          </a:solidFill>
                          <a:latin typeface="Arial"/>
                          <a:cs typeface="Arial"/>
                        </a:rPr>
                        <a:t>Anthracnose</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a:lnSpc>
                          <a:spcPct val="100000"/>
                        </a:lnSpc>
                        <a:spcBef>
                          <a:spcPts val="50"/>
                        </a:spcBef>
                      </a:pPr>
                      <a:endParaRPr sz="950" dirty="0">
                        <a:latin typeface="Times New Roman"/>
                        <a:cs typeface="Times New Roman"/>
                      </a:endParaRPr>
                    </a:p>
                    <a:p>
                      <a:pPr algn="ctr">
                        <a:lnSpc>
                          <a:spcPct val="100000"/>
                        </a:lnSpc>
                      </a:pPr>
                      <a:r>
                        <a:rPr sz="800" dirty="0">
                          <a:solidFill>
                            <a:srgbClr val="231F20"/>
                          </a:solidFill>
                          <a:latin typeface="Arial"/>
                          <a:cs typeface="Arial"/>
                        </a:rPr>
                        <a:t>Downy</a:t>
                      </a:r>
                      <a:r>
                        <a:rPr sz="800" spc="-25" dirty="0">
                          <a:solidFill>
                            <a:srgbClr val="231F20"/>
                          </a:solidFill>
                          <a:latin typeface="Arial"/>
                          <a:cs typeface="Arial"/>
                        </a:rPr>
                        <a:t> </a:t>
                      </a:r>
                      <a:r>
                        <a:rPr sz="800" spc="-10" dirty="0">
                          <a:solidFill>
                            <a:srgbClr val="231F20"/>
                          </a:solidFill>
                          <a:latin typeface="Arial"/>
                          <a:cs typeface="Arial"/>
                        </a:rPr>
                        <a:t>mildew</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50"/>
                        </a:spcBef>
                      </a:pPr>
                      <a:endParaRPr sz="950" dirty="0">
                        <a:latin typeface="Times New Roman"/>
                        <a:cs typeface="Times New Roman"/>
                      </a:endParaRPr>
                    </a:p>
                    <a:p>
                      <a:pPr marL="27940" algn="ctr">
                        <a:lnSpc>
                          <a:spcPct val="100000"/>
                        </a:lnSpc>
                      </a:pPr>
                      <a:r>
                        <a:rPr sz="800" dirty="0">
                          <a:solidFill>
                            <a:srgbClr val="231F20"/>
                          </a:solidFill>
                          <a:latin typeface="Arial"/>
                          <a:cs typeface="Arial"/>
                        </a:rPr>
                        <a:t>Downy</a:t>
                      </a:r>
                      <a:r>
                        <a:rPr sz="800" spc="-25" dirty="0">
                          <a:solidFill>
                            <a:srgbClr val="231F20"/>
                          </a:solidFill>
                          <a:latin typeface="Arial"/>
                          <a:cs typeface="Arial"/>
                        </a:rPr>
                        <a:t> </a:t>
                      </a:r>
                      <a:r>
                        <a:rPr sz="800" spc="-10" dirty="0">
                          <a:solidFill>
                            <a:srgbClr val="231F20"/>
                          </a:solidFill>
                          <a:latin typeface="Arial"/>
                          <a:cs typeface="Arial"/>
                        </a:rPr>
                        <a:t>mildew</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CD3C1"/>
                    </a:solidFill>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spcBef>
                          <a:spcPts val="50"/>
                        </a:spcBef>
                      </a:pPr>
                      <a:endParaRPr sz="950" dirty="0">
                        <a:latin typeface="Times New Roman"/>
                        <a:cs typeface="Times New Roman"/>
                      </a:endParaRPr>
                    </a:p>
                    <a:p>
                      <a:pPr marL="251460">
                        <a:lnSpc>
                          <a:spcPct val="100000"/>
                        </a:lnSpc>
                      </a:pPr>
                      <a:r>
                        <a:rPr sz="800" spc="-10" dirty="0">
                          <a:solidFill>
                            <a:srgbClr val="FFFFFF"/>
                          </a:solidFill>
                          <a:latin typeface="Arial"/>
                          <a:cs typeface="Arial"/>
                        </a:rPr>
                        <a:t>Alternaria</a:t>
                      </a:r>
                      <a:endParaRPr sz="800" dirty="0">
                        <a:latin typeface="Arial"/>
                        <a:cs typeface="Arial"/>
                      </a:endParaRPr>
                    </a:p>
                  </a:txBody>
                  <a:tcPr marL="0" marR="0" marT="635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19100">
                <a:tc>
                  <a:txBody>
                    <a:bodyPr/>
                    <a:lstStyle/>
                    <a:p>
                      <a:pPr>
                        <a:lnSpc>
                          <a:spcPct val="100000"/>
                        </a:lnSpc>
                        <a:spcBef>
                          <a:spcPts val="45"/>
                        </a:spcBef>
                      </a:pPr>
                      <a:endParaRPr sz="950" dirty="0">
                        <a:latin typeface="Times New Roman"/>
                        <a:cs typeface="Times New Roman"/>
                      </a:endParaRPr>
                    </a:p>
                    <a:p>
                      <a:pPr algn="ctr">
                        <a:lnSpc>
                          <a:spcPct val="100000"/>
                        </a:lnSpc>
                        <a:spcBef>
                          <a:spcPts val="5"/>
                        </a:spcBef>
                      </a:pPr>
                      <a:r>
                        <a:rPr sz="800" dirty="0">
                          <a:solidFill>
                            <a:srgbClr val="FFFFFF"/>
                          </a:solidFill>
                          <a:latin typeface="Arial"/>
                          <a:cs typeface="Arial"/>
                        </a:rPr>
                        <a:t>Grey </a:t>
                      </a:r>
                      <a:r>
                        <a:rPr sz="800" spc="-10" dirty="0">
                          <a:solidFill>
                            <a:srgbClr val="FFFFFF"/>
                          </a:solidFill>
                          <a:latin typeface="Arial"/>
                          <a:cs typeface="Arial"/>
                        </a:rPr>
                        <a:t>Mold**</a:t>
                      </a:r>
                      <a:endParaRPr sz="800" dirty="0">
                        <a:latin typeface="Arial"/>
                        <a:cs typeface="Arial"/>
                      </a:endParaRPr>
                    </a:p>
                  </a:txBody>
                  <a:tcPr marL="0" marR="0" marT="57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nSpc>
                          <a:spcPct val="100000"/>
                        </a:lnSpc>
                        <a:spcBef>
                          <a:spcPts val="45"/>
                        </a:spcBef>
                      </a:pPr>
                      <a:endParaRPr sz="950" dirty="0">
                        <a:latin typeface="Times New Roman"/>
                        <a:cs typeface="Times New Roman"/>
                      </a:endParaRPr>
                    </a:p>
                    <a:p>
                      <a:pPr marL="231775">
                        <a:lnSpc>
                          <a:spcPct val="100000"/>
                        </a:lnSpc>
                        <a:spcBef>
                          <a:spcPts val="5"/>
                        </a:spcBef>
                      </a:pPr>
                      <a:r>
                        <a:rPr sz="800" dirty="0">
                          <a:solidFill>
                            <a:srgbClr val="FFFFFF"/>
                          </a:solidFill>
                          <a:latin typeface="Arial"/>
                          <a:cs typeface="Arial"/>
                        </a:rPr>
                        <a:t>Brown </a:t>
                      </a:r>
                      <a:r>
                        <a:rPr sz="800" spc="-25" dirty="0">
                          <a:solidFill>
                            <a:srgbClr val="FFFFFF"/>
                          </a:solidFill>
                          <a:latin typeface="Arial"/>
                          <a:cs typeface="Arial"/>
                        </a:rPr>
                        <a:t>Rot</a:t>
                      </a:r>
                      <a:endParaRPr sz="800" dirty="0">
                        <a:latin typeface="Arial"/>
                        <a:cs typeface="Arial"/>
                      </a:endParaRPr>
                    </a:p>
                  </a:txBody>
                  <a:tcPr marL="0" marR="0" marT="5715"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BA362"/>
                    </a:solidFill>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nSpc>
                          <a:spcPct val="100000"/>
                        </a:lnSpc>
                      </a:pPr>
                      <a:endParaRPr sz="1100" dirty="0">
                        <a:latin typeface="Times New Roman"/>
                        <a:cs typeface="Times New Roman"/>
                      </a:endParaRP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pic>
        <p:nvPicPr>
          <p:cNvPr id="8" name="object 5">
            <a:extLst>
              <a:ext uri="{FF2B5EF4-FFF2-40B4-BE49-F238E27FC236}">
                <a16:creationId xmlns:a16="http://schemas.microsoft.com/office/drawing/2014/main" id="{4023DDE0-013B-9A68-9BD9-1B80AC47D6EC}"/>
              </a:ext>
            </a:extLst>
          </p:cNvPr>
          <p:cNvPicPr/>
          <p:nvPr/>
        </p:nvPicPr>
        <p:blipFill>
          <a:blip r:embed="rId2" cstate="print"/>
          <a:stretch>
            <a:fillRect/>
          </a:stretch>
        </p:blipFill>
        <p:spPr>
          <a:xfrm>
            <a:off x="2864501" y="4804182"/>
            <a:ext cx="201142" cy="201142"/>
          </a:xfrm>
          <a:prstGeom prst="rect">
            <a:avLst/>
          </a:prstGeom>
        </p:spPr>
      </p:pic>
      <p:sp>
        <p:nvSpPr>
          <p:cNvPr id="9" name="object 6">
            <a:extLst>
              <a:ext uri="{FF2B5EF4-FFF2-40B4-BE49-F238E27FC236}">
                <a16:creationId xmlns:a16="http://schemas.microsoft.com/office/drawing/2014/main" id="{F2EF8CEE-F633-2316-F139-8CC006773DF9}"/>
              </a:ext>
            </a:extLst>
          </p:cNvPr>
          <p:cNvSpPr txBox="1"/>
          <p:nvPr/>
        </p:nvSpPr>
        <p:spPr>
          <a:xfrm>
            <a:off x="3220085" y="4764892"/>
            <a:ext cx="7905115" cy="1407308"/>
          </a:xfrm>
          <a:prstGeom prst="rect">
            <a:avLst/>
          </a:prstGeom>
        </p:spPr>
        <p:txBody>
          <a:bodyPr vert="horz" wrap="square" lIns="0" tIns="12065" rIns="0" bIns="0" rtlCol="0">
            <a:spAutoFit/>
          </a:bodyPr>
          <a:lstStyle/>
          <a:p>
            <a:pPr marL="15875" marR="5080">
              <a:lnSpc>
                <a:spcPct val="140600"/>
              </a:lnSpc>
              <a:spcBef>
                <a:spcPts val="95"/>
              </a:spcBef>
            </a:pPr>
            <a:r>
              <a:rPr sz="1300" b="1" dirty="0">
                <a:solidFill>
                  <a:srgbClr val="3BA362"/>
                </a:solidFill>
                <a:latin typeface="Arial"/>
                <a:cs typeface="Arial"/>
              </a:rPr>
              <a:t>2022</a:t>
            </a:r>
            <a:r>
              <a:rPr sz="1300" b="1" spc="155" dirty="0">
                <a:solidFill>
                  <a:srgbClr val="3BA362"/>
                </a:solidFill>
                <a:latin typeface="Arial"/>
                <a:cs typeface="Arial"/>
              </a:rPr>
              <a:t> </a:t>
            </a:r>
            <a:r>
              <a:rPr sz="1300" b="1" dirty="0">
                <a:solidFill>
                  <a:srgbClr val="3BA362"/>
                </a:solidFill>
                <a:latin typeface="Arial"/>
                <a:cs typeface="Arial"/>
              </a:rPr>
              <a:t>work</a:t>
            </a:r>
            <a:r>
              <a:rPr sz="1300" b="1" spc="155" dirty="0">
                <a:solidFill>
                  <a:srgbClr val="3BA362"/>
                </a:solidFill>
                <a:latin typeface="Arial"/>
                <a:cs typeface="Arial"/>
              </a:rPr>
              <a:t> </a:t>
            </a:r>
            <a:r>
              <a:rPr sz="1300" b="1" dirty="0">
                <a:solidFill>
                  <a:srgbClr val="3BA362"/>
                </a:solidFill>
                <a:latin typeface="Arial"/>
                <a:cs typeface="Arial"/>
              </a:rPr>
              <a:t>characterizing</a:t>
            </a:r>
            <a:r>
              <a:rPr sz="1300" b="1" spc="155" dirty="0">
                <a:solidFill>
                  <a:srgbClr val="3BA362"/>
                </a:solidFill>
                <a:latin typeface="Arial"/>
                <a:cs typeface="Arial"/>
              </a:rPr>
              <a:t> </a:t>
            </a:r>
            <a:r>
              <a:rPr sz="1300" b="1" dirty="0">
                <a:solidFill>
                  <a:srgbClr val="3BA362"/>
                </a:solidFill>
                <a:latin typeface="Arial"/>
                <a:cs typeface="Arial"/>
              </a:rPr>
              <a:t>CR-7</a:t>
            </a:r>
            <a:r>
              <a:rPr sz="1300" b="1" spc="160" dirty="0">
                <a:solidFill>
                  <a:srgbClr val="3BA362"/>
                </a:solidFill>
                <a:latin typeface="Arial"/>
                <a:cs typeface="Arial"/>
              </a:rPr>
              <a:t> </a:t>
            </a:r>
            <a:r>
              <a:rPr sz="1300" b="1" dirty="0">
                <a:solidFill>
                  <a:srgbClr val="3BA362"/>
                </a:solidFill>
                <a:latin typeface="Arial"/>
                <a:cs typeface="Arial"/>
              </a:rPr>
              <a:t>validated</a:t>
            </a:r>
            <a:r>
              <a:rPr sz="1300" b="1" spc="155" dirty="0">
                <a:solidFill>
                  <a:srgbClr val="3BA362"/>
                </a:solidFill>
                <a:latin typeface="Arial"/>
                <a:cs typeface="Arial"/>
              </a:rPr>
              <a:t> </a:t>
            </a:r>
            <a:r>
              <a:rPr sz="1300" b="1" dirty="0">
                <a:solidFill>
                  <a:srgbClr val="3BA362"/>
                </a:solidFill>
                <a:latin typeface="Arial"/>
                <a:cs typeface="Arial"/>
              </a:rPr>
              <a:t>it</a:t>
            </a:r>
            <a:r>
              <a:rPr sz="1300" b="1" spc="155" dirty="0">
                <a:solidFill>
                  <a:srgbClr val="3BA362"/>
                </a:solidFill>
                <a:latin typeface="Arial"/>
                <a:cs typeface="Arial"/>
              </a:rPr>
              <a:t> </a:t>
            </a:r>
            <a:r>
              <a:rPr sz="1300" b="1" dirty="0">
                <a:solidFill>
                  <a:srgbClr val="3BA362"/>
                </a:solidFill>
                <a:latin typeface="Arial"/>
                <a:cs typeface="Arial"/>
              </a:rPr>
              <a:t>as</a:t>
            </a:r>
            <a:r>
              <a:rPr sz="1300" b="1" spc="155" dirty="0">
                <a:solidFill>
                  <a:srgbClr val="3BA362"/>
                </a:solidFill>
                <a:latin typeface="Arial"/>
                <a:cs typeface="Arial"/>
              </a:rPr>
              <a:t> </a:t>
            </a:r>
            <a:r>
              <a:rPr sz="1300" b="1" dirty="0">
                <a:solidFill>
                  <a:srgbClr val="3BA362"/>
                </a:solidFill>
                <a:latin typeface="Arial"/>
                <a:cs typeface="Arial"/>
              </a:rPr>
              <a:t>a</a:t>
            </a:r>
            <a:r>
              <a:rPr sz="1300" b="1" spc="160" dirty="0">
                <a:solidFill>
                  <a:srgbClr val="3BA362"/>
                </a:solidFill>
                <a:latin typeface="Arial"/>
                <a:cs typeface="Arial"/>
              </a:rPr>
              <a:t> </a:t>
            </a:r>
            <a:r>
              <a:rPr sz="1300" b="1" dirty="0">
                <a:solidFill>
                  <a:srgbClr val="3BA362"/>
                </a:solidFill>
                <a:latin typeface="Arial"/>
                <a:cs typeface="Arial"/>
              </a:rPr>
              <a:t>broad</a:t>
            </a:r>
            <a:r>
              <a:rPr sz="1300" b="1" spc="155" dirty="0">
                <a:solidFill>
                  <a:srgbClr val="3BA362"/>
                </a:solidFill>
                <a:latin typeface="Arial"/>
                <a:cs typeface="Arial"/>
              </a:rPr>
              <a:t> </a:t>
            </a:r>
            <a:r>
              <a:rPr sz="1300" b="1" dirty="0">
                <a:solidFill>
                  <a:srgbClr val="3BA362"/>
                </a:solidFill>
                <a:latin typeface="Arial"/>
                <a:cs typeface="Arial"/>
              </a:rPr>
              <a:t>spectrum</a:t>
            </a:r>
            <a:r>
              <a:rPr sz="1300" b="1" spc="155" dirty="0">
                <a:solidFill>
                  <a:srgbClr val="3BA362"/>
                </a:solidFill>
                <a:latin typeface="Arial"/>
                <a:cs typeface="Arial"/>
              </a:rPr>
              <a:t> </a:t>
            </a:r>
            <a:r>
              <a:rPr sz="1300" b="1" dirty="0">
                <a:solidFill>
                  <a:srgbClr val="3BA362"/>
                </a:solidFill>
                <a:latin typeface="Arial"/>
                <a:cs typeface="Arial"/>
              </a:rPr>
              <a:t>biofungicide</a:t>
            </a:r>
            <a:r>
              <a:rPr sz="1300" b="1" spc="160" dirty="0">
                <a:solidFill>
                  <a:srgbClr val="3BA362"/>
                </a:solidFill>
                <a:latin typeface="Arial"/>
                <a:cs typeface="Arial"/>
              </a:rPr>
              <a:t> </a:t>
            </a:r>
            <a:r>
              <a:rPr sz="1300" b="1" dirty="0">
                <a:solidFill>
                  <a:srgbClr val="3BA362"/>
                </a:solidFill>
                <a:latin typeface="Arial"/>
                <a:cs typeface="Arial"/>
              </a:rPr>
              <a:t>across</a:t>
            </a:r>
            <a:r>
              <a:rPr sz="1300" b="1" spc="155" dirty="0">
                <a:solidFill>
                  <a:srgbClr val="3BA362"/>
                </a:solidFill>
                <a:latin typeface="Arial"/>
                <a:cs typeface="Arial"/>
              </a:rPr>
              <a:t> </a:t>
            </a:r>
            <a:r>
              <a:rPr sz="1300" b="1" dirty="0">
                <a:solidFill>
                  <a:srgbClr val="3BA362"/>
                </a:solidFill>
                <a:latin typeface="Arial"/>
                <a:cs typeface="Arial"/>
              </a:rPr>
              <a:t>many</a:t>
            </a:r>
            <a:r>
              <a:rPr sz="1300" b="1" spc="155" dirty="0">
                <a:solidFill>
                  <a:srgbClr val="3BA362"/>
                </a:solidFill>
                <a:latin typeface="Arial"/>
                <a:cs typeface="Arial"/>
              </a:rPr>
              <a:t> </a:t>
            </a:r>
            <a:r>
              <a:rPr sz="1300" b="1" spc="-10" dirty="0">
                <a:solidFill>
                  <a:srgbClr val="3BA362"/>
                </a:solidFill>
                <a:latin typeface="Arial"/>
                <a:cs typeface="Arial"/>
              </a:rPr>
              <a:t>crops </a:t>
            </a:r>
            <a:r>
              <a:rPr sz="1300" b="1" dirty="0">
                <a:solidFill>
                  <a:srgbClr val="3BA362"/>
                </a:solidFill>
                <a:latin typeface="Arial"/>
                <a:cs typeface="Arial"/>
              </a:rPr>
              <a:t>This</a:t>
            </a:r>
            <a:r>
              <a:rPr sz="1300" b="1" spc="204" dirty="0">
                <a:solidFill>
                  <a:srgbClr val="3BA362"/>
                </a:solidFill>
                <a:latin typeface="Arial"/>
                <a:cs typeface="Arial"/>
              </a:rPr>
              <a:t> </a:t>
            </a:r>
            <a:r>
              <a:rPr sz="1300" b="1" dirty="0">
                <a:solidFill>
                  <a:srgbClr val="3BA362"/>
                </a:solidFill>
                <a:latin typeface="Arial"/>
                <a:cs typeface="Arial"/>
              </a:rPr>
              <a:t>enables</a:t>
            </a:r>
            <a:r>
              <a:rPr sz="1300" b="1" spc="210" dirty="0">
                <a:solidFill>
                  <a:srgbClr val="3BA362"/>
                </a:solidFill>
                <a:latin typeface="Arial"/>
                <a:cs typeface="Arial"/>
              </a:rPr>
              <a:t> </a:t>
            </a:r>
            <a:r>
              <a:rPr sz="1300" b="1" dirty="0">
                <a:solidFill>
                  <a:srgbClr val="3BA362"/>
                </a:solidFill>
                <a:latin typeface="Arial"/>
                <a:cs typeface="Arial"/>
              </a:rPr>
              <a:t>discussions</a:t>
            </a:r>
            <a:r>
              <a:rPr sz="1300" b="1" spc="204" dirty="0">
                <a:solidFill>
                  <a:srgbClr val="3BA362"/>
                </a:solidFill>
                <a:latin typeface="Arial"/>
                <a:cs typeface="Arial"/>
              </a:rPr>
              <a:t> </a:t>
            </a:r>
            <a:r>
              <a:rPr sz="1300" b="1" dirty="0">
                <a:solidFill>
                  <a:srgbClr val="3BA362"/>
                </a:solidFill>
                <a:latin typeface="Arial"/>
                <a:cs typeface="Arial"/>
              </a:rPr>
              <a:t>with</a:t>
            </a:r>
            <a:r>
              <a:rPr sz="1300" b="1" spc="210" dirty="0">
                <a:solidFill>
                  <a:srgbClr val="3BA362"/>
                </a:solidFill>
                <a:latin typeface="Arial"/>
                <a:cs typeface="Arial"/>
              </a:rPr>
              <a:t> </a:t>
            </a:r>
            <a:r>
              <a:rPr sz="1300" b="1" dirty="0">
                <a:solidFill>
                  <a:srgbClr val="3BA362"/>
                </a:solidFill>
                <a:latin typeface="Arial"/>
                <a:cs typeface="Arial"/>
              </a:rPr>
              <a:t>potential</a:t>
            </a:r>
            <a:r>
              <a:rPr sz="1300" b="1" spc="210" dirty="0">
                <a:solidFill>
                  <a:srgbClr val="3BA362"/>
                </a:solidFill>
                <a:latin typeface="Arial"/>
                <a:cs typeface="Arial"/>
              </a:rPr>
              <a:t> </a:t>
            </a:r>
            <a:r>
              <a:rPr sz="1300" b="1" dirty="0">
                <a:solidFill>
                  <a:srgbClr val="3BA362"/>
                </a:solidFill>
                <a:latin typeface="Arial"/>
                <a:cs typeface="Arial"/>
              </a:rPr>
              <a:t>partners</a:t>
            </a:r>
            <a:r>
              <a:rPr sz="1300" b="1" spc="204" dirty="0">
                <a:solidFill>
                  <a:srgbClr val="3BA362"/>
                </a:solidFill>
                <a:latin typeface="Arial"/>
                <a:cs typeface="Arial"/>
              </a:rPr>
              <a:t> </a:t>
            </a:r>
            <a:r>
              <a:rPr sz="1300" b="1" dirty="0">
                <a:solidFill>
                  <a:srgbClr val="3BA362"/>
                </a:solidFill>
                <a:latin typeface="Arial"/>
                <a:cs typeface="Arial"/>
              </a:rPr>
              <a:t>for</a:t>
            </a:r>
            <a:r>
              <a:rPr sz="1300" b="1" spc="210" dirty="0">
                <a:solidFill>
                  <a:srgbClr val="3BA362"/>
                </a:solidFill>
                <a:latin typeface="Arial"/>
                <a:cs typeface="Arial"/>
              </a:rPr>
              <a:t> </a:t>
            </a:r>
            <a:r>
              <a:rPr sz="1300" b="1" dirty="0">
                <a:solidFill>
                  <a:srgbClr val="3BA362"/>
                </a:solidFill>
                <a:latin typeface="Arial"/>
                <a:cs typeface="Arial"/>
              </a:rPr>
              <a:t>foliar/soil-applied</a:t>
            </a:r>
            <a:r>
              <a:rPr sz="1300" b="1" spc="204" dirty="0">
                <a:solidFill>
                  <a:srgbClr val="3BA362"/>
                </a:solidFill>
                <a:latin typeface="Arial"/>
                <a:cs typeface="Arial"/>
              </a:rPr>
              <a:t> </a:t>
            </a:r>
            <a:r>
              <a:rPr sz="1300" b="1" spc="-20" dirty="0">
                <a:solidFill>
                  <a:srgbClr val="3BA362"/>
                </a:solidFill>
                <a:latin typeface="Arial"/>
                <a:cs typeface="Arial"/>
              </a:rPr>
              <a:t>uses</a:t>
            </a:r>
            <a:endParaRPr sz="1300" dirty="0">
              <a:latin typeface="Arial"/>
              <a:cs typeface="Arial"/>
            </a:endParaRPr>
          </a:p>
          <a:p>
            <a:pPr marL="15875">
              <a:lnSpc>
                <a:spcPct val="100000"/>
              </a:lnSpc>
              <a:spcBef>
                <a:spcPts val="630"/>
              </a:spcBef>
            </a:pPr>
            <a:r>
              <a:rPr sz="1300" b="1" dirty="0">
                <a:solidFill>
                  <a:srgbClr val="3BA362"/>
                </a:solidFill>
                <a:latin typeface="Arial"/>
                <a:cs typeface="Arial"/>
              </a:rPr>
              <a:t>The</a:t>
            </a:r>
            <a:r>
              <a:rPr sz="1300" b="1" spc="120" dirty="0">
                <a:solidFill>
                  <a:srgbClr val="3BA362"/>
                </a:solidFill>
                <a:latin typeface="Arial"/>
                <a:cs typeface="Arial"/>
              </a:rPr>
              <a:t> </a:t>
            </a:r>
            <a:r>
              <a:rPr sz="1300" b="1" dirty="0">
                <a:solidFill>
                  <a:srgbClr val="3BA362"/>
                </a:solidFill>
                <a:latin typeface="Arial"/>
                <a:cs typeface="Arial"/>
              </a:rPr>
              <a:t>first</a:t>
            </a:r>
            <a:r>
              <a:rPr sz="1300" b="1" spc="125" dirty="0">
                <a:solidFill>
                  <a:srgbClr val="3BA362"/>
                </a:solidFill>
                <a:latin typeface="Arial"/>
                <a:cs typeface="Arial"/>
              </a:rPr>
              <a:t> </a:t>
            </a:r>
            <a:r>
              <a:rPr sz="1300" b="1" dirty="0">
                <a:solidFill>
                  <a:srgbClr val="3BA362"/>
                </a:solidFill>
                <a:latin typeface="Arial"/>
                <a:cs typeface="Arial"/>
              </a:rPr>
              <a:t>partnership</a:t>
            </a:r>
            <a:r>
              <a:rPr sz="1300" b="1" spc="125" dirty="0">
                <a:solidFill>
                  <a:srgbClr val="3BA362"/>
                </a:solidFill>
                <a:latin typeface="Arial"/>
                <a:cs typeface="Arial"/>
              </a:rPr>
              <a:t> </a:t>
            </a:r>
            <a:r>
              <a:rPr sz="1300" b="1" dirty="0">
                <a:solidFill>
                  <a:srgbClr val="3BA362"/>
                </a:solidFill>
                <a:latin typeface="Arial"/>
                <a:cs typeface="Arial"/>
              </a:rPr>
              <a:t>for</a:t>
            </a:r>
            <a:r>
              <a:rPr sz="1300" b="1" spc="125" dirty="0">
                <a:solidFill>
                  <a:srgbClr val="3BA362"/>
                </a:solidFill>
                <a:latin typeface="Arial"/>
                <a:cs typeface="Arial"/>
              </a:rPr>
              <a:t> </a:t>
            </a:r>
            <a:r>
              <a:rPr sz="1300" b="1" dirty="0">
                <a:solidFill>
                  <a:srgbClr val="3BA362"/>
                </a:solidFill>
                <a:latin typeface="Arial"/>
                <a:cs typeface="Arial"/>
              </a:rPr>
              <a:t>BVT</a:t>
            </a:r>
            <a:r>
              <a:rPr sz="1300" b="1" spc="125" dirty="0">
                <a:solidFill>
                  <a:srgbClr val="3BA362"/>
                </a:solidFill>
                <a:latin typeface="Arial"/>
                <a:cs typeface="Arial"/>
              </a:rPr>
              <a:t> </a:t>
            </a:r>
            <a:r>
              <a:rPr sz="1300" b="1" dirty="0">
                <a:solidFill>
                  <a:srgbClr val="3BA362"/>
                </a:solidFill>
                <a:latin typeface="Arial"/>
                <a:cs typeface="Arial"/>
              </a:rPr>
              <a:t>is</a:t>
            </a:r>
            <a:r>
              <a:rPr sz="1300" b="1" spc="125" dirty="0">
                <a:solidFill>
                  <a:srgbClr val="3BA362"/>
                </a:solidFill>
                <a:latin typeface="Arial"/>
                <a:cs typeface="Arial"/>
              </a:rPr>
              <a:t> </a:t>
            </a:r>
            <a:r>
              <a:rPr sz="1300" b="1" dirty="0">
                <a:solidFill>
                  <a:srgbClr val="3BA362"/>
                </a:solidFill>
                <a:latin typeface="Arial"/>
                <a:cs typeface="Arial"/>
              </a:rPr>
              <a:t>with</a:t>
            </a:r>
            <a:r>
              <a:rPr sz="1300" b="1" spc="125" dirty="0">
                <a:solidFill>
                  <a:srgbClr val="3BA362"/>
                </a:solidFill>
                <a:latin typeface="Arial"/>
                <a:cs typeface="Arial"/>
              </a:rPr>
              <a:t> </a:t>
            </a:r>
            <a:r>
              <a:rPr sz="1300" b="1" spc="-10" dirty="0">
                <a:solidFill>
                  <a:srgbClr val="3BA362"/>
                </a:solidFill>
                <a:latin typeface="Arial"/>
                <a:cs typeface="Arial"/>
              </a:rPr>
              <a:t>BioSafe</a:t>
            </a:r>
            <a:endParaRPr sz="1300" dirty="0">
              <a:latin typeface="Arial"/>
              <a:cs typeface="Arial"/>
            </a:endParaRPr>
          </a:p>
          <a:p>
            <a:pPr marL="514350" lvl="1" indent="-177800">
              <a:spcBef>
                <a:spcPts val="600"/>
              </a:spcBef>
              <a:spcAft>
                <a:spcPts val="300"/>
              </a:spcAft>
              <a:buChar char="•"/>
              <a:tabLst>
                <a:tab pos="191135" algn="l"/>
              </a:tabLst>
            </a:pPr>
            <a:r>
              <a:rPr sz="1300" dirty="0">
                <a:solidFill>
                  <a:srgbClr val="415568"/>
                </a:solidFill>
                <a:latin typeface="Arial"/>
                <a:cs typeface="Arial"/>
              </a:rPr>
              <a:t>2023</a:t>
            </a:r>
            <a:r>
              <a:rPr sz="1300" spc="60" dirty="0">
                <a:solidFill>
                  <a:srgbClr val="415568"/>
                </a:solidFill>
                <a:latin typeface="Arial"/>
                <a:cs typeface="Arial"/>
              </a:rPr>
              <a:t> </a:t>
            </a:r>
            <a:r>
              <a:rPr sz="1300" dirty="0">
                <a:solidFill>
                  <a:srgbClr val="415568"/>
                </a:solidFill>
                <a:latin typeface="Arial"/>
                <a:cs typeface="Arial"/>
              </a:rPr>
              <a:t>launch;</a:t>
            </a:r>
            <a:r>
              <a:rPr sz="1300" spc="65" dirty="0">
                <a:solidFill>
                  <a:srgbClr val="415568"/>
                </a:solidFill>
                <a:latin typeface="Arial"/>
                <a:cs typeface="Arial"/>
              </a:rPr>
              <a:t> </a:t>
            </a:r>
            <a:r>
              <a:rPr sz="1300" dirty="0">
                <a:solidFill>
                  <a:srgbClr val="415568"/>
                </a:solidFill>
                <a:latin typeface="Arial"/>
                <a:cs typeface="Arial"/>
              </a:rPr>
              <a:t>with</a:t>
            </a:r>
            <a:r>
              <a:rPr sz="1300" spc="65" dirty="0">
                <a:solidFill>
                  <a:srgbClr val="415568"/>
                </a:solidFill>
                <a:latin typeface="Arial"/>
                <a:cs typeface="Arial"/>
              </a:rPr>
              <a:t> </a:t>
            </a:r>
            <a:r>
              <a:rPr sz="1300" dirty="0">
                <a:solidFill>
                  <a:srgbClr val="415568"/>
                </a:solidFill>
                <a:latin typeface="Arial"/>
                <a:cs typeface="Arial"/>
              </a:rPr>
              <a:t>further</a:t>
            </a:r>
            <a:r>
              <a:rPr sz="1300" spc="65" dirty="0">
                <a:solidFill>
                  <a:srgbClr val="415568"/>
                </a:solidFill>
                <a:latin typeface="Arial"/>
                <a:cs typeface="Arial"/>
              </a:rPr>
              <a:t> </a:t>
            </a:r>
            <a:r>
              <a:rPr sz="1300" dirty="0">
                <a:solidFill>
                  <a:srgbClr val="415568"/>
                </a:solidFill>
                <a:latin typeface="Arial"/>
                <a:cs typeface="Arial"/>
              </a:rPr>
              <a:t>developments</a:t>
            </a:r>
            <a:r>
              <a:rPr sz="1300" spc="60" dirty="0">
                <a:solidFill>
                  <a:srgbClr val="415568"/>
                </a:solidFill>
                <a:latin typeface="Arial"/>
                <a:cs typeface="Arial"/>
              </a:rPr>
              <a:t> </a:t>
            </a:r>
            <a:r>
              <a:rPr sz="1300" dirty="0">
                <a:solidFill>
                  <a:srgbClr val="415568"/>
                </a:solidFill>
                <a:latin typeface="Arial"/>
                <a:cs typeface="Arial"/>
              </a:rPr>
              <a:t>being</a:t>
            </a:r>
            <a:r>
              <a:rPr sz="1300" spc="65" dirty="0">
                <a:solidFill>
                  <a:srgbClr val="415568"/>
                </a:solidFill>
                <a:latin typeface="Arial"/>
                <a:cs typeface="Arial"/>
              </a:rPr>
              <a:t> </a:t>
            </a:r>
            <a:r>
              <a:rPr sz="1300" spc="-10" dirty="0">
                <a:solidFill>
                  <a:srgbClr val="415568"/>
                </a:solidFill>
                <a:latin typeface="Arial"/>
                <a:cs typeface="Arial"/>
              </a:rPr>
              <a:t>planned</a:t>
            </a:r>
            <a:endParaRPr sz="1300" dirty="0">
              <a:latin typeface="Arial"/>
              <a:cs typeface="Arial"/>
            </a:endParaRPr>
          </a:p>
          <a:p>
            <a:pPr marL="514350" lvl="1" indent="-177800">
              <a:spcBef>
                <a:spcPts val="300"/>
              </a:spcBef>
              <a:spcAft>
                <a:spcPts val="300"/>
              </a:spcAft>
              <a:buChar char="•"/>
              <a:tabLst>
                <a:tab pos="191135" algn="l"/>
              </a:tabLst>
            </a:pPr>
            <a:r>
              <a:rPr sz="1300" dirty="0">
                <a:solidFill>
                  <a:srgbClr val="415568"/>
                </a:solidFill>
                <a:latin typeface="Arial"/>
                <a:cs typeface="Arial"/>
              </a:rPr>
              <a:t>Arrangement</a:t>
            </a:r>
            <a:r>
              <a:rPr sz="1300" spc="65" dirty="0">
                <a:solidFill>
                  <a:srgbClr val="415568"/>
                </a:solidFill>
                <a:latin typeface="Arial"/>
                <a:cs typeface="Arial"/>
              </a:rPr>
              <a:t> </a:t>
            </a:r>
            <a:r>
              <a:rPr sz="1300" dirty="0">
                <a:solidFill>
                  <a:srgbClr val="415568"/>
                </a:solidFill>
                <a:latin typeface="Arial"/>
                <a:cs typeface="Arial"/>
              </a:rPr>
              <a:t>is</a:t>
            </a:r>
            <a:r>
              <a:rPr sz="1300" spc="65" dirty="0">
                <a:solidFill>
                  <a:srgbClr val="415568"/>
                </a:solidFill>
                <a:latin typeface="Arial"/>
                <a:cs typeface="Arial"/>
              </a:rPr>
              <a:t> </a:t>
            </a:r>
            <a:r>
              <a:rPr sz="1300" dirty="0">
                <a:solidFill>
                  <a:srgbClr val="415568"/>
                </a:solidFill>
                <a:latin typeface="Arial"/>
                <a:cs typeface="Arial"/>
              </a:rPr>
              <a:t>non-exclusive</a:t>
            </a:r>
            <a:r>
              <a:rPr sz="1300" spc="65" dirty="0">
                <a:solidFill>
                  <a:srgbClr val="415568"/>
                </a:solidFill>
                <a:latin typeface="Arial"/>
                <a:cs typeface="Arial"/>
              </a:rPr>
              <a:t> </a:t>
            </a:r>
            <a:r>
              <a:rPr sz="1300" dirty="0">
                <a:solidFill>
                  <a:srgbClr val="415568"/>
                </a:solidFill>
                <a:latin typeface="Arial"/>
                <a:cs typeface="Arial"/>
              </a:rPr>
              <a:t>allowing</a:t>
            </a:r>
            <a:r>
              <a:rPr sz="1300" spc="70" dirty="0">
                <a:solidFill>
                  <a:srgbClr val="415568"/>
                </a:solidFill>
                <a:latin typeface="Arial"/>
                <a:cs typeface="Arial"/>
              </a:rPr>
              <a:t> </a:t>
            </a:r>
            <a:r>
              <a:rPr sz="1300" dirty="0">
                <a:solidFill>
                  <a:srgbClr val="415568"/>
                </a:solidFill>
                <a:latin typeface="Arial"/>
                <a:cs typeface="Arial"/>
              </a:rPr>
              <a:t>BVT</a:t>
            </a:r>
            <a:r>
              <a:rPr sz="1300" spc="35" dirty="0">
                <a:solidFill>
                  <a:srgbClr val="415568"/>
                </a:solidFill>
                <a:latin typeface="Arial"/>
                <a:cs typeface="Arial"/>
              </a:rPr>
              <a:t> </a:t>
            </a:r>
            <a:r>
              <a:rPr sz="1300" dirty="0">
                <a:solidFill>
                  <a:srgbClr val="415568"/>
                </a:solidFill>
                <a:latin typeface="Arial"/>
                <a:cs typeface="Arial"/>
              </a:rPr>
              <a:t>to</a:t>
            </a:r>
            <a:r>
              <a:rPr sz="1300" spc="70" dirty="0">
                <a:solidFill>
                  <a:srgbClr val="415568"/>
                </a:solidFill>
                <a:latin typeface="Arial"/>
                <a:cs typeface="Arial"/>
              </a:rPr>
              <a:t> </a:t>
            </a:r>
            <a:r>
              <a:rPr sz="1300" dirty="0">
                <a:solidFill>
                  <a:srgbClr val="415568"/>
                </a:solidFill>
                <a:latin typeface="Arial"/>
                <a:cs typeface="Arial"/>
              </a:rPr>
              <a:t>pursue</a:t>
            </a:r>
            <a:r>
              <a:rPr sz="1300" spc="65" dirty="0">
                <a:solidFill>
                  <a:srgbClr val="415568"/>
                </a:solidFill>
                <a:latin typeface="Arial"/>
                <a:cs typeface="Arial"/>
              </a:rPr>
              <a:t> </a:t>
            </a:r>
            <a:r>
              <a:rPr sz="1300" dirty="0">
                <a:solidFill>
                  <a:srgbClr val="415568"/>
                </a:solidFill>
                <a:latin typeface="Arial"/>
                <a:cs typeface="Arial"/>
              </a:rPr>
              <a:t>other</a:t>
            </a:r>
            <a:r>
              <a:rPr sz="1300" spc="65" dirty="0">
                <a:solidFill>
                  <a:srgbClr val="415568"/>
                </a:solidFill>
                <a:latin typeface="Arial"/>
                <a:cs typeface="Arial"/>
              </a:rPr>
              <a:t> </a:t>
            </a:r>
            <a:r>
              <a:rPr sz="1300" spc="-10" dirty="0">
                <a:solidFill>
                  <a:srgbClr val="415568"/>
                </a:solidFill>
                <a:latin typeface="Arial"/>
                <a:cs typeface="Arial"/>
              </a:rPr>
              <a:t>partnerships</a:t>
            </a:r>
            <a:endParaRPr sz="1300" dirty="0">
              <a:latin typeface="Arial"/>
              <a:cs typeface="Arial"/>
            </a:endParaRPr>
          </a:p>
        </p:txBody>
      </p:sp>
      <p:pic>
        <p:nvPicPr>
          <p:cNvPr id="10" name="object 7">
            <a:extLst>
              <a:ext uri="{FF2B5EF4-FFF2-40B4-BE49-F238E27FC236}">
                <a16:creationId xmlns:a16="http://schemas.microsoft.com/office/drawing/2014/main" id="{19BC8CFA-8CA1-4E7B-8677-50D903E2ED67}"/>
              </a:ext>
            </a:extLst>
          </p:cNvPr>
          <p:cNvPicPr/>
          <p:nvPr/>
        </p:nvPicPr>
        <p:blipFill>
          <a:blip r:embed="rId3" cstate="print"/>
          <a:stretch>
            <a:fillRect/>
          </a:stretch>
        </p:blipFill>
        <p:spPr>
          <a:xfrm>
            <a:off x="2864501" y="5082820"/>
            <a:ext cx="201142" cy="201142"/>
          </a:xfrm>
          <a:prstGeom prst="rect">
            <a:avLst/>
          </a:prstGeom>
        </p:spPr>
      </p:pic>
      <p:pic>
        <p:nvPicPr>
          <p:cNvPr id="11" name="object 8">
            <a:extLst>
              <a:ext uri="{FF2B5EF4-FFF2-40B4-BE49-F238E27FC236}">
                <a16:creationId xmlns:a16="http://schemas.microsoft.com/office/drawing/2014/main" id="{86FE8102-652D-B8CC-4BC5-83861335C7D9}"/>
              </a:ext>
            </a:extLst>
          </p:cNvPr>
          <p:cNvPicPr/>
          <p:nvPr/>
        </p:nvPicPr>
        <p:blipFill>
          <a:blip r:embed="rId2" cstate="print"/>
          <a:stretch>
            <a:fillRect/>
          </a:stretch>
        </p:blipFill>
        <p:spPr>
          <a:xfrm>
            <a:off x="2864501" y="5361458"/>
            <a:ext cx="201142" cy="201142"/>
          </a:xfrm>
          <a:prstGeom prst="rect">
            <a:avLst/>
          </a:prstGeom>
        </p:spPr>
      </p:pic>
      <p:sp>
        <p:nvSpPr>
          <p:cNvPr id="5" name="TextBox 4">
            <a:extLst>
              <a:ext uri="{FF2B5EF4-FFF2-40B4-BE49-F238E27FC236}">
                <a16:creationId xmlns:a16="http://schemas.microsoft.com/office/drawing/2014/main" id="{C6C49C27-6800-3DBC-0A11-C5DC702894F3}"/>
              </a:ext>
            </a:extLst>
          </p:cNvPr>
          <p:cNvSpPr txBox="1"/>
          <p:nvPr/>
        </p:nvSpPr>
        <p:spPr>
          <a:xfrm>
            <a:off x="8382000" y="4134758"/>
            <a:ext cx="3585729" cy="461665"/>
          </a:xfrm>
          <a:prstGeom prst="rect">
            <a:avLst/>
          </a:prstGeom>
          <a:noFill/>
        </p:spPr>
        <p:txBody>
          <a:bodyPr wrap="square">
            <a:spAutoFit/>
          </a:bodyPr>
          <a:lstStyle/>
          <a:p>
            <a:pPr defTabSz="461963"/>
            <a:r>
              <a:rPr lang="en-US" sz="800" i="1" dirty="0">
                <a:solidFill>
                  <a:schemeClr val="tx1">
                    <a:lumMod val="65000"/>
                    <a:lumOff val="35000"/>
                  </a:schemeClr>
                </a:solidFill>
              </a:rPr>
              <a:t>*	Prediction based on previously completed bee vector studies</a:t>
            </a:r>
          </a:p>
          <a:p>
            <a:pPr defTabSz="461963"/>
            <a:r>
              <a:rPr lang="en-US" sz="800" i="1" dirty="0">
                <a:solidFill>
                  <a:schemeClr val="tx1">
                    <a:lumMod val="65000"/>
                    <a:lumOff val="35000"/>
                  </a:schemeClr>
                </a:solidFill>
              </a:rPr>
              <a:t>**	Prediction based on same agent in </a:t>
            </a:r>
            <a:r>
              <a:rPr lang="en-US" sz="800" b="1" i="1" dirty="0">
                <a:solidFill>
                  <a:schemeClr val="tx1">
                    <a:lumMod val="65000"/>
                    <a:lumOff val="35000"/>
                  </a:schemeClr>
                </a:solidFill>
              </a:rPr>
              <a:t>different</a:t>
            </a:r>
            <a:r>
              <a:rPr lang="en-US" sz="800" i="1" dirty="0">
                <a:solidFill>
                  <a:schemeClr val="tx1">
                    <a:lumMod val="65000"/>
                    <a:lumOff val="35000"/>
                  </a:schemeClr>
                </a:solidFill>
              </a:rPr>
              <a:t> crop</a:t>
            </a:r>
          </a:p>
          <a:p>
            <a:pPr defTabSz="461963"/>
            <a:r>
              <a:rPr lang="en-US" sz="800" i="1" dirty="0">
                <a:solidFill>
                  <a:schemeClr val="tx1">
                    <a:lumMod val="65000"/>
                    <a:lumOff val="35000"/>
                  </a:schemeClr>
                </a:solidFill>
              </a:rPr>
              <a:t>***  	One trial showed slight control </a:t>
            </a:r>
          </a:p>
        </p:txBody>
      </p:sp>
      <p:pic>
        <p:nvPicPr>
          <p:cNvPr id="7" name="Picture 6">
            <a:extLst>
              <a:ext uri="{FF2B5EF4-FFF2-40B4-BE49-F238E27FC236}">
                <a16:creationId xmlns:a16="http://schemas.microsoft.com/office/drawing/2014/main" id="{C3C3027D-D4A0-9A20-B3FF-016E6D94A74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7364" y="4540426"/>
            <a:ext cx="1371600" cy="1371600"/>
          </a:xfrm>
          <a:prstGeom prst="ellipse">
            <a:avLst/>
          </a:prstGeom>
          <a:ln w="38100">
            <a:solidFill>
              <a:schemeClr val="bg1"/>
            </a:solidFill>
          </a:ln>
          <a:effectLst/>
        </p:spPr>
      </p:pic>
      <p:sp>
        <p:nvSpPr>
          <p:cNvPr id="12" name="TextBox 11">
            <a:extLst>
              <a:ext uri="{FF2B5EF4-FFF2-40B4-BE49-F238E27FC236}">
                <a16:creationId xmlns:a16="http://schemas.microsoft.com/office/drawing/2014/main" id="{DE54C42B-1AA1-D441-4C18-1196F262076B}"/>
              </a:ext>
            </a:extLst>
          </p:cNvPr>
          <p:cNvSpPr txBox="1"/>
          <p:nvPr/>
        </p:nvSpPr>
        <p:spPr>
          <a:xfrm>
            <a:off x="3124939" y="4126810"/>
            <a:ext cx="6094520" cy="461665"/>
          </a:xfrm>
          <a:prstGeom prst="rect">
            <a:avLst/>
          </a:prstGeom>
          <a:noFill/>
        </p:spPr>
        <p:txBody>
          <a:bodyPr wrap="square">
            <a:spAutoFit/>
          </a:bodyPr>
          <a:lstStyle/>
          <a:p>
            <a:pPr marL="461963">
              <a:tabLst>
                <a:tab pos="461963" algn="l"/>
              </a:tabLst>
            </a:pPr>
            <a:r>
              <a:rPr lang="en-US" sz="800" dirty="0">
                <a:solidFill>
                  <a:schemeClr val="tx1">
                    <a:lumMod val="65000"/>
                    <a:lumOff val="35000"/>
                  </a:schemeClr>
                </a:solidFill>
              </a:rPr>
              <a:t>No activity compared to untreated check</a:t>
            </a:r>
          </a:p>
          <a:p>
            <a:pPr marL="461963"/>
            <a:r>
              <a:rPr lang="en-US" sz="800" dirty="0">
                <a:solidFill>
                  <a:schemeClr val="tx1">
                    <a:lumMod val="65000"/>
                    <a:lumOff val="35000"/>
                  </a:schemeClr>
                </a:solidFill>
              </a:rPr>
              <a:t>Significant activity compared to untreated check, no meaningful dose response</a:t>
            </a:r>
          </a:p>
          <a:p>
            <a:pPr lvl="1"/>
            <a:r>
              <a:rPr lang="en-US" sz="800" dirty="0">
                <a:solidFill>
                  <a:schemeClr val="tx1">
                    <a:lumMod val="65000"/>
                    <a:lumOff val="35000"/>
                  </a:schemeClr>
                </a:solidFill>
              </a:rPr>
              <a:t>Significant activity compared to untreated check, visible dose response</a:t>
            </a:r>
          </a:p>
        </p:txBody>
      </p:sp>
      <p:sp>
        <p:nvSpPr>
          <p:cNvPr id="13" name="Rectangle 12">
            <a:extLst>
              <a:ext uri="{FF2B5EF4-FFF2-40B4-BE49-F238E27FC236}">
                <a16:creationId xmlns:a16="http://schemas.microsoft.com/office/drawing/2014/main" id="{6D373675-2560-4F58-AA92-EF1F76C85CCC}"/>
              </a:ext>
            </a:extLst>
          </p:cNvPr>
          <p:cNvSpPr/>
          <p:nvPr/>
        </p:nvSpPr>
        <p:spPr>
          <a:xfrm>
            <a:off x="3277339" y="4191000"/>
            <a:ext cx="304061" cy="9948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FDEC34E-737E-031D-0AB3-E9E11B936A38}"/>
              </a:ext>
            </a:extLst>
          </p:cNvPr>
          <p:cNvSpPr/>
          <p:nvPr/>
        </p:nvSpPr>
        <p:spPr>
          <a:xfrm>
            <a:off x="3273557" y="4324450"/>
            <a:ext cx="304061" cy="9948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2F3CD8E-A60A-3AEC-8E8E-15874FE92A0B}"/>
              </a:ext>
            </a:extLst>
          </p:cNvPr>
          <p:cNvSpPr/>
          <p:nvPr/>
        </p:nvSpPr>
        <p:spPr>
          <a:xfrm>
            <a:off x="3273556" y="4452814"/>
            <a:ext cx="304061" cy="99481"/>
          </a:xfrm>
          <a:prstGeom prst="rect">
            <a:avLst/>
          </a:prstGeom>
          <a:solidFill>
            <a:srgbClr val="3BA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05141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bwMode="auto">
          <a:xfrm>
            <a:off x="304801" y="304800"/>
            <a:ext cx="11299238" cy="868363"/>
          </a:xfrm>
        </p:spPr>
        <p:txBody>
          <a:bodyPr wrap="square" numCol="1" anchorCtr="0" compatLnSpc="1">
            <a:prstTxWarp prst="textNoShape">
              <a:avLst/>
            </a:prstTxWarp>
            <a:noAutofit/>
          </a:bodyPr>
          <a:lstStyle/>
          <a:p>
            <a:pPr algn="ctr"/>
            <a:r>
              <a:rPr lang="en-US" altLang="en-US" spc="165" dirty="0">
                <a:solidFill>
                  <a:srgbClr val="0070C0"/>
                </a:solidFill>
                <a:latin typeface="Arial"/>
                <a:ea typeface="+mn-ea"/>
                <a:cs typeface="Arial"/>
              </a:rPr>
              <a:t>2023 Update: Foliar/Soil-Drench</a:t>
            </a:r>
          </a:p>
        </p:txBody>
      </p:sp>
      <p:sp>
        <p:nvSpPr>
          <p:cNvPr id="24" name="object 3">
            <a:extLst>
              <a:ext uri="{FF2B5EF4-FFF2-40B4-BE49-F238E27FC236}">
                <a16:creationId xmlns:a16="http://schemas.microsoft.com/office/drawing/2014/main" id="{64B8CD53-8FB6-455E-890C-9D81B5B74B74}"/>
              </a:ext>
            </a:extLst>
          </p:cNvPr>
          <p:cNvSpPr/>
          <p:nvPr/>
        </p:nvSpPr>
        <p:spPr>
          <a:xfrm>
            <a:off x="443483" y="6235727"/>
            <a:ext cx="544075" cy="4127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object 2">
            <a:extLst>
              <a:ext uri="{FF2B5EF4-FFF2-40B4-BE49-F238E27FC236}">
                <a16:creationId xmlns:a16="http://schemas.microsoft.com/office/drawing/2014/main" id="{83EBB128-1C3C-465B-8AAC-14929582E0FC}"/>
              </a:ext>
            </a:extLst>
          </p:cNvPr>
          <p:cNvSpPr txBox="1"/>
          <p:nvPr/>
        </p:nvSpPr>
        <p:spPr>
          <a:xfrm>
            <a:off x="1217167" y="6311475"/>
            <a:ext cx="1373633" cy="318677"/>
          </a:xfrm>
          <a:prstGeom prst="rect">
            <a:avLst/>
          </a:prstGeom>
        </p:spPr>
        <p:txBody>
          <a:bodyPr vert="horz" wrap="square" lIns="0" tIns="9525" rIns="0" bIns="0" rtlCol="0">
            <a:spAutoFit/>
          </a:bodyPr>
          <a:lstStyle/>
          <a:p>
            <a:pPr marL="12700" marR="5080" lvl="0" indent="0" algn="l" defTabSz="914400" rtl="0" eaLnBrk="1" fontAlgn="auto" latinLnBrk="0" hangingPunct="1">
              <a:lnSpc>
                <a:spcPct val="103299"/>
              </a:lnSpc>
              <a:spcBef>
                <a:spcPts val="7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cs typeface="Montserrat-Light"/>
              </a:rPr>
              <a:t>Natural</a:t>
            </a:r>
            <a:r>
              <a:rPr kumimoji="0" sz="1000" b="0" i="0" u="none" strike="noStrike" kern="1200" cap="none" spc="-70" normalizeH="0" baseline="0" noProof="0" dirty="0">
                <a:ln>
                  <a:noFill/>
                </a:ln>
                <a:solidFill>
                  <a:srgbClr val="231F20"/>
                </a:solidFill>
                <a:effectLst/>
                <a:uLnTx/>
                <a:uFillTx/>
                <a:latin typeface="Montserrat-Light"/>
                <a:ea typeface="+mn-ea"/>
                <a:cs typeface="Montserrat-Light"/>
              </a:rPr>
              <a:t> </a:t>
            </a:r>
            <a:r>
              <a:rPr kumimoji="0" sz="1000" b="0" i="0" u="none" strike="noStrike" kern="1200" cap="none" spc="0" normalizeH="0" baseline="0" noProof="0" dirty="0">
                <a:ln>
                  <a:noFill/>
                </a:ln>
                <a:solidFill>
                  <a:srgbClr val="231F20"/>
                </a:solidFill>
                <a:effectLst/>
                <a:uLnTx/>
                <a:uFillTx/>
                <a:latin typeface="Montserrat-Light"/>
                <a:ea typeface="+mn-ea"/>
                <a:cs typeface="Montserrat-Light"/>
              </a:rPr>
              <a:t>Precision  Agriculture</a:t>
            </a:r>
            <a:endParaRPr kumimoji="0" sz="1000" b="0" i="0" u="none" strike="noStrike" kern="1200" cap="none" spc="0" normalizeH="0" baseline="0" noProof="0" dirty="0">
              <a:ln>
                <a:noFill/>
              </a:ln>
              <a:solidFill>
                <a:prstClr val="black"/>
              </a:solidFill>
              <a:effectLst/>
              <a:uLnTx/>
              <a:uFillTx/>
              <a:latin typeface="Montserrat-Light"/>
              <a:ea typeface="+mn-ea"/>
              <a:cs typeface="Montserrat-Light"/>
            </a:endParaRPr>
          </a:p>
        </p:txBody>
      </p:sp>
      <p:sp>
        <p:nvSpPr>
          <p:cNvPr id="46" name="object 11">
            <a:extLst>
              <a:ext uri="{FF2B5EF4-FFF2-40B4-BE49-F238E27FC236}">
                <a16:creationId xmlns:a16="http://schemas.microsoft.com/office/drawing/2014/main" id="{364BB4FF-82F8-4168-A83B-8B4EF0F95A2D}"/>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sz="1250" b="1" i="0" u="none" strike="noStrike" kern="1200" cap="none" spc="-5" normalizeH="0" baseline="0" noProof="0" dirty="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28</a:t>
            </a:fld>
            <a:endParaRPr kumimoji="0" sz="1250" b="1" i="0" u="none" strike="noStrike" kern="1200" cap="none" spc="-5" normalizeH="0" baseline="0" noProof="0" dirty="0">
              <a:ln>
                <a:noFill/>
              </a:ln>
              <a:solidFill>
                <a:srgbClr val="8DC63F"/>
              </a:solidFill>
              <a:effectLst/>
              <a:uLnTx/>
              <a:uFillTx/>
              <a:latin typeface="Arial"/>
              <a:ea typeface="+mn-ea"/>
              <a:cs typeface="Arial"/>
            </a:endParaRPr>
          </a:p>
        </p:txBody>
      </p:sp>
      <p:grpSp>
        <p:nvGrpSpPr>
          <p:cNvPr id="10" name="Group 9">
            <a:extLst>
              <a:ext uri="{FF2B5EF4-FFF2-40B4-BE49-F238E27FC236}">
                <a16:creationId xmlns:a16="http://schemas.microsoft.com/office/drawing/2014/main" id="{64115529-33EA-4842-BDE3-204CCC41AF4B}"/>
              </a:ext>
            </a:extLst>
          </p:cNvPr>
          <p:cNvGrpSpPr/>
          <p:nvPr/>
        </p:nvGrpSpPr>
        <p:grpSpPr>
          <a:xfrm>
            <a:off x="2729405" y="4935835"/>
            <a:ext cx="7443488" cy="775954"/>
            <a:chOff x="398463" y="1092200"/>
            <a:chExt cx="11391900" cy="1030288"/>
          </a:xfrm>
        </p:grpSpPr>
        <p:sp>
          <p:nvSpPr>
            <p:cNvPr id="11" name="object 6">
              <a:extLst>
                <a:ext uri="{FF2B5EF4-FFF2-40B4-BE49-F238E27FC236}">
                  <a16:creationId xmlns:a16="http://schemas.microsoft.com/office/drawing/2014/main" id="{2EBCE4AA-4598-4FF2-9112-49E149FA4FAC}"/>
                </a:ext>
              </a:extLst>
            </p:cNvPr>
            <p:cNvSpPr>
              <a:spLocks/>
            </p:cNvSpPr>
            <p:nvPr/>
          </p:nvSpPr>
          <p:spPr bwMode="auto">
            <a:xfrm>
              <a:off x="398463" y="1092200"/>
              <a:ext cx="11391900" cy="1030288"/>
            </a:xfrm>
            <a:custGeom>
              <a:avLst/>
              <a:gdLst>
                <a:gd name="T0" fmla="*/ 514985 w 11392801"/>
                <a:gd name="T1" fmla="*/ 0 h 1029944"/>
                <a:gd name="T2" fmla="*/ 431452 w 11392801"/>
                <a:gd name="T3" fmla="*/ 6739 h 1029944"/>
                <a:gd name="T4" fmla="*/ 352210 w 11392801"/>
                <a:gd name="T5" fmla="*/ 26253 h 1029944"/>
                <a:gd name="T6" fmla="*/ 278320 w 11392801"/>
                <a:gd name="T7" fmla="*/ 57479 h 1029944"/>
                <a:gd name="T8" fmla="*/ 210842 w 11392801"/>
                <a:gd name="T9" fmla="*/ 99358 h 1029944"/>
                <a:gd name="T10" fmla="*/ 150836 w 11392801"/>
                <a:gd name="T11" fmla="*/ 150829 h 1029944"/>
                <a:gd name="T12" fmla="*/ 99362 w 11392801"/>
                <a:gd name="T13" fmla="*/ 210834 h 1029944"/>
                <a:gd name="T14" fmla="*/ 57482 w 11392801"/>
                <a:gd name="T15" fmla="*/ 278310 h 1029944"/>
                <a:gd name="T16" fmla="*/ 26254 w 11392801"/>
                <a:gd name="T17" fmla="*/ 352199 h 1029944"/>
                <a:gd name="T18" fmla="*/ 6740 w 11392801"/>
                <a:gd name="T19" fmla="*/ 431439 h 1029944"/>
                <a:gd name="T20" fmla="*/ 0 w 11392801"/>
                <a:gd name="T21" fmla="*/ 514972 h 1029944"/>
                <a:gd name="T22" fmla="*/ 6740 w 11392801"/>
                <a:gd name="T23" fmla="*/ 598504 h 1029944"/>
                <a:gd name="T24" fmla="*/ 26254 w 11392801"/>
                <a:gd name="T25" fmla="*/ 677745 h 1029944"/>
                <a:gd name="T26" fmla="*/ 57482 w 11392801"/>
                <a:gd name="T27" fmla="*/ 751633 h 1029944"/>
                <a:gd name="T28" fmla="*/ 99362 w 11392801"/>
                <a:gd name="T29" fmla="*/ 819110 h 1029944"/>
                <a:gd name="T30" fmla="*/ 150836 w 11392801"/>
                <a:gd name="T31" fmla="*/ 879114 h 1029944"/>
                <a:gd name="T32" fmla="*/ 210842 w 11392801"/>
                <a:gd name="T33" fmla="*/ 930586 h 1029944"/>
                <a:gd name="T34" fmla="*/ 278320 w 11392801"/>
                <a:gd name="T35" fmla="*/ 972465 h 1029944"/>
                <a:gd name="T36" fmla="*/ 352210 w 11392801"/>
                <a:gd name="T37" fmla="*/ 1003691 h 1029944"/>
                <a:gd name="T38" fmla="*/ 431452 w 11392801"/>
                <a:gd name="T39" fmla="*/ 1023204 h 1029944"/>
                <a:gd name="T40" fmla="*/ 514985 w 11392801"/>
                <a:gd name="T41" fmla="*/ 1029944 h 1029944"/>
                <a:gd name="T42" fmla="*/ 10920064 w 11392801"/>
                <a:gd name="T43" fmla="*/ 1028237 h 1029944"/>
                <a:gd name="T44" fmla="*/ 11001580 w 11392801"/>
                <a:gd name="T45" fmla="*/ 1014978 h 1029944"/>
                <a:gd name="T46" fmla="*/ 11078276 w 11392801"/>
                <a:gd name="T47" fmla="*/ 989476 h 1029944"/>
                <a:gd name="T48" fmla="*/ 11149091 w 11392801"/>
                <a:gd name="T49" fmla="*/ 952791 h 1029944"/>
                <a:gd name="T50" fmla="*/ 11212964 w 11392801"/>
                <a:gd name="T51" fmla="*/ 905983 h 1029944"/>
                <a:gd name="T52" fmla="*/ 11268836 w 11392801"/>
                <a:gd name="T53" fmla="*/ 850112 h 1029944"/>
                <a:gd name="T54" fmla="*/ 11315645 w 11392801"/>
                <a:gd name="T55" fmla="*/ 786240 h 1029944"/>
                <a:gd name="T56" fmla="*/ 11352331 w 11392801"/>
                <a:gd name="T57" fmla="*/ 715424 h 1029944"/>
                <a:gd name="T58" fmla="*/ 11377834 w 11392801"/>
                <a:gd name="T59" fmla="*/ 638727 h 1029944"/>
                <a:gd name="T60" fmla="*/ 11391094 w 11392801"/>
                <a:gd name="T61" fmla="*/ 557208 h 1029944"/>
                <a:gd name="T62" fmla="*/ 11391094 w 11392801"/>
                <a:gd name="T63" fmla="*/ 472735 h 1029944"/>
                <a:gd name="T64" fmla="*/ 11377834 w 11392801"/>
                <a:gd name="T65" fmla="*/ 391216 h 1029944"/>
                <a:gd name="T66" fmla="*/ 11352331 w 11392801"/>
                <a:gd name="T67" fmla="*/ 314519 h 1029944"/>
                <a:gd name="T68" fmla="*/ 11315645 w 11392801"/>
                <a:gd name="T69" fmla="*/ 243704 h 1029944"/>
                <a:gd name="T70" fmla="*/ 11268836 w 11392801"/>
                <a:gd name="T71" fmla="*/ 179831 h 1029944"/>
                <a:gd name="T72" fmla="*/ 11212964 w 11392801"/>
                <a:gd name="T73" fmla="*/ 123961 h 1029944"/>
                <a:gd name="T74" fmla="*/ 11149091 w 11392801"/>
                <a:gd name="T75" fmla="*/ 77153 h 1029944"/>
                <a:gd name="T76" fmla="*/ 11078276 w 11392801"/>
                <a:gd name="T77" fmla="*/ 40468 h 1029944"/>
                <a:gd name="T78" fmla="*/ 11001580 w 11392801"/>
                <a:gd name="T79" fmla="*/ 14966 h 1029944"/>
                <a:gd name="T80" fmla="*/ 10920064 w 11392801"/>
                <a:gd name="T81" fmla="*/ 1707 h 1029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92801" h="1029944">
                  <a:moveTo>
                    <a:pt x="10877829" y="0"/>
                  </a:moveTo>
                  <a:lnTo>
                    <a:pt x="514985" y="0"/>
                  </a:lnTo>
                  <a:lnTo>
                    <a:pt x="472748" y="1707"/>
                  </a:lnTo>
                  <a:lnTo>
                    <a:pt x="431452" y="6739"/>
                  </a:lnTo>
                  <a:lnTo>
                    <a:pt x="391228" y="14966"/>
                  </a:lnTo>
                  <a:lnTo>
                    <a:pt x="352210" y="26253"/>
                  </a:lnTo>
                  <a:lnTo>
                    <a:pt x="314530" y="40468"/>
                  </a:lnTo>
                  <a:lnTo>
                    <a:pt x="278320" y="57479"/>
                  </a:lnTo>
                  <a:lnTo>
                    <a:pt x="243713" y="77153"/>
                  </a:lnTo>
                  <a:lnTo>
                    <a:pt x="210842" y="99358"/>
                  </a:lnTo>
                  <a:lnTo>
                    <a:pt x="179839" y="123961"/>
                  </a:lnTo>
                  <a:lnTo>
                    <a:pt x="150836" y="150829"/>
                  </a:lnTo>
                  <a:lnTo>
                    <a:pt x="123966" y="179831"/>
                  </a:lnTo>
                  <a:lnTo>
                    <a:pt x="99362" y="210834"/>
                  </a:lnTo>
                  <a:lnTo>
                    <a:pt x="77157" y="243704"/>
                  </a:lnTo>
                  <a:lnTo>
                    <a:pt x="57482" y="278310"/>
                  </a:lnTo>
                  <a:lnTo>
                    <a:pt x="40470" y="314519"/>
                  </a:lnTo>
                  <a:lnTo>
                    <a:pt x="26254" y="352199"/>
                  </a:lnTo>
                  <a:lnTo>
                    <a:pt x="14966" y="391216"/>
                  </a:lnTo>
                  <a:lnTo>
                    <a:pt x="6740" y="431439"/>
                  </a:lnTo>
                  <a:lnTo>
                    <a:pt x="1707" y="472735"/>
                  </a:lnTo>
                  <a:lnTo>
                    <a:pt x="0" y="514972"/>
                  </a:lnTo>
                  <a:lnTo>
                    <a:pt x="1707" y="557208"/>
                  </a:lnTo>
                  <a:lnTo>
                    <a:pt x="6740" y="598504"/>
                  </a:lnTo>
                  <a:lnTo>
                    <a:pt x="14966" y="638727"/>
                  </a:lnTo>
                  <a:lnTo>
                    <a:pt x="26254" y="677745"/>
                  </a:lnTo>
                  <a:lnTo>
                    <a:pt x="40470" y="715424"/>
                  </a:lnTo>
                  <a:lnTo>
                    <a:pt x="57482" y="751633"/>
                  </a:lnTo>
                  <a:lnTo>
                    <a:pt x="77157" y="786240"/>
                  </a:lnTo>
                  <a:lnTo>
                    <a:pt x="99362" y="819110"/>
                  </a:lnTo>
                  <a:lnTo>
                    <a:pt x="123966" y="850112"/>
                  </a:lnTo>
                  <a:lnTo>
                    <a:pt x="150836" y="879114"/>
                  </a:lnTo>
                  <a:lnTo>
                    <a:pt x="179839" y="905983"/>
                  </a:lnTo>
                  <a:lnTo>
                    <a:pt x="210842" y="930586"/>
                  </a:lnTo>
                  <a:lnTo>
                    <a:pt x="243713" y="952791"/>
                  </a:lnTo>
                  <a:lnTo>
                    <a:pt x="278320" y="972465"/>
                  </a:lnTo>
                  <a:lnTo>
                    <a:pt x="314530" y="989476"/>
                  </a:lnTo>
                  <a:lnTo>
                    <a:pt x="352210" y="1003691"/>
                  </a:lnTo>
                  <a:lnTo>
                    <a:pt x="391228" y="1014978"/>
                  </a:lnTo>
                  <a:lnTo>
                    <a:pt x="431452" y="1023204"/>
                  </a:lnTo>
                  <a:lnTo>
                    <a:pt x="472748" y="1028237"/>
                  </a:lnTo>
                  <a:lnTo>
                    <a:pt x="514985" y="1029944"/>
                  </a:lnTo>
                  <a:lnTo>
                    <a:pt x="10877829" y="1029944"/>
                  </a:lnTo>
                  <a:lnTo>
                    <a:pt x="10920064" y="1028237"/>
                  </a:lnTo>
                  <a:lnTo>
                    <a:pt x="10961358" y="1023204"/>
                  </a:lnTo>
                  <a:lnTo>
                    <a:pt x="11001580" y="1014978"/>
                  </a:lnTo>
                  <a:lnTo>
                    <a:pt x="11040597" y="1003691"/>
                  </a:lnTo>
                  <a:lnTo>
                    <a:pt x="11078276" y="989476"/>
                  </a:lnTo>
                  <a:lnTo>
                    <a:pt x="11114485" y="972465"/>
                  </a:lnTo>
                  <a:lnTo>
                    <a:pt x="11149091" y="952791"/>
                  </a:lnTo>
                  <a:lnTo>
                    <a:pt x="11181962" y="930586"/>
                  </a:lnTo>
                  <a:lnTo>
                    <a:pt x="11212964" y="905983"/>
                  </a:lnTo>
                  <a:lnTo>
                    <a:pt x="11241966" y="879114"/>
                  </a:lnTo>
                  <a:lnTo>
                    <a:pt x="11268836" y="850112"/>
                  </a:lnTo>
                  <a:lnTo>
                    <a:pt x="11293439" y="819110"/>
                  </a:lnTo>
                  <a:lnTo>
                    <a:pt x="11315645" y="786240"/>
                  </a:lnTo>
                  <a:lnTo>
                    <a:pt x="11335320" y="751633"/>
                  </a:lnTo>
                  <a:lnTo>
                    <a:pt x="11352331" y="715424"/>
                  </a:lnTo>
                  <a:lnTo>
                    <a:pt x="11366547" y="677745"/>
                  </a:lnTo>
                  <a:lnTo>
                    <a:pt x="11377834" y="638727"/>
                  </a:lnTo>
                  <a:lnTo>
                    <a:pt x="11386061" y="598504"/>
                  </a:lnTo>
                  <a:lnTo>
                    <a:pt x="11391094" y="557208"/>
                  </a:lnTo>
                  <a:lnTo>
                    <a:pt x="11392801" y="514972"/>
                  </a:lnTo>
                  <a:lnTo>
                    <a:pt x="11391094" y="472735"/>
                  </a:lnTo>
                  <a:lnTo>
                    <a:pt x="11386061" y="431439"/>
                  </a:lnTo>
                  <a:lnTo>
                    <a:pt x="11377834" y="391216"/>
                  </a:lnTo>
                  <a:lnTo>
                    <a:pt x="11366547" y="352199"/>
                  </a:lnTo>
                  <a:lnTo>
                    <a:pt x="11352331" y="314519"/>
                  </a:lnTo>
                  <a:lnTo>
                    <a:pt x="11335320" y="278310"/>
                  </a:lnTo>
                  <a:lnTo>
                    <a:pt x="11315645" y="243704"/>
                  </a:lnTo>
                  <a:lnTo>
                    <a:pt x="11293439" y="210834"/>
                  </a:lnTo>
                  <a:lnTo>
                    <a:pt x="11268836" y="179831"/>
                  </a:lnTo>
                  <a:lnTo>
                    <a:pt x="11241966" y="150829"/>
                  </a:lnTo>
                  <a:lnTo>
                    <a:pt x="11212964" y="123961"/>
                  </a:lnTo>
                  <a:lnTo>
                    <a:pt x="11181962" y="99358"/>
                  </a:lnTo>
                  <a:lnTo>
                    <a:pt x="11149091" y="77153"/>
                  </a:lnTo>
                  <a:lnTo>
                    <a:pt x="11114485" y="57479"/>
                  </a:lnTo>
                  <a:lnTo>
                    <a:pt x="11078276" y="40468"/>
                  </a:lnTo>
                  <a:lnTo>
                    <a:pt x="11040597" y="26253"/>
                  </a:lnTo>
                  <a:lnTo>
                    <a:pt x="11001580" y="14966"/>
                  </a:lnTo>
                  <a:lnTo>
                    <a:pt x="10961358" y="6739"/>
                  </a:lnTo>
                  <a:lnTo>
                    <a:pt x="10920064" y="1707"/>
                  </a:lnTo>
                  <a:lnTo>
                    <a:pt x="10877829" y="0"/>
                  </a:lnTo>
                  <a:close/>
                </a:path>
              </a:pathLst>
            </a:custGeom>
            <a:solidFill>
              <a:srgbClr val="F3FBF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2" name="object 7">
              <a:extLst>
                <a:ext uri="{FF2B5EF4-FFF2-40B4-BE49-F238E27FC236}">
                  <a16:creationId xmlns:a16="http://schemas.microsoft.com/office/drawing/2014/main" id="{7E4B1A31-AA48-470A-8BC9-610DF1469904}"/>
                </a:ext>
              </a:extLst>
            </p:cNvPr>
            <p:cNvSpPr>
              <a:spLocks/>
            </p:cNvSpPr>
            <p:nvPr/>
          </p:nvSpPr>
          <p:spPr bwMode="auto">
            <a:xfrm>
              <a:off x="398463" y="1092200"/>
              <a:ext cx="11391900" cy="1030288"/>
            </a:xfrm>
            <a:custGeom>
              <a:avLst/>
              <a:gdLst>
                <a:gd name="T0" fmla="*/ 11391094 w 11392801"/>
                <a:gd name="T1" fmla="*/ 472735 h 1029944"/>
                <a:gd name="T2" fmla="*/ 11377834 w 11392801"/>
                <a:gd name="T3" fmla="*/ 391216 h 1029944"/>
                <a:gd name="T4" fmla="*/ 11352331 w 11392801"/>
                <a:gd name="T5" fmla="*/ 314519 h 1029944"/>
                <a:gd name="T6" fmla="*/ 11315645 w 11392801"/>
                <a:gd name="T7" fmla="*/ 243704 h 1029944"/>
                <a:gd name="T8" fmla="*/ 11268836 w 11392801"/>
                <a:gd name="T9" fmla="*/ 179831 h 1029944"/>
                <a:gd name="T10" fmla="*/ 11212964 w 11392801"/>
                <a:gd name="T11" fmla="*/ 123961 h 1029944"/>
                <a:gd name="T12" fmla="*/ 11149091 w 11392801"/>
                <a:gd name="T13" fmla="*/ 77153 h 1029944"/>
                <a:gd name="T14" fmla="*/ 11078276 w 11392801"/>
                <a:gd name="T15" fmla="*/ 40468 h 1029944"/>
                <a:gd name="T16" fmla="*/ 11001580 w 11392801"/>
                <a:gd name="T17" fmla="*/ 14966 h 1029944"/>
                <a:gd name="T18" fmla="*/ 10920064 w 11392801"/>
                <a:gd name="T19" fmla="*/ 1707 h 1029944"/>
                <a:gd name="T20" fmla="*/ 514985 w 11392801"/>
                <a:gd name="T21" fmla="*/ 0 h 1029944"/>
                <a:gd name="T22" fmla="*/ 431452 w 11392801"/>
                <a:gd name="T23" fmla="*/ 6739 h 1029944"/>
                <a:gd name="T24" fmla="*/ 352210 w 11392801"/>
                <a:gd name="T25" fmla="*/ 26253 h 1029944"/>
                <a:gd name="T26" fmla="*/ 278320 w 11392801"/>
                <a:gd name="T27" fmla="*/ 57479 h 1029944"/>
                <a:gd name="T28" fmla="*/ 210842 w 11392801"/>
                <a:gd name="T29" fmla="*/ 99358 h 1029944"/>
                <a:gd name="T30" fmla="*/ 150836 w 11392801"/>
                <a:gd name="T31" fmla="*/ 150829 h 1029944"/>
                <a:gd name="T32" fmla="*/ 99362 w 11392801"/>
                <a:gd name="T33" fmla="*/ 210834 h 1029944"/>
                <a:gd name="T34" fmla="*/ 57482 w 11392801"/>
                <a:gd name="T35" fmla="*/ 278310 h 1029944"/>
                <a:gd name="T36" fmla="*/ 26254 w 11392801"/>
                <a:gd name="T37" fmla="*/ 352199 h 1029944"/>
                <a:gd name="T38" fmla="*/ 6740 w 11392801"/>
                <a:gd name="T39" fmla="*/ 431439 h 1029944"/>
                <a:gd name="T40" fmla="*/ 0 w 11392801"/>
                <a:gd name="T41" fmla="*/ 514972 h 1029944"/>
                <a:gd name="T42" fmla="*/ 6740 w 11392801"/>
                <a:gd name="T43" fmla="*/ 598504 h 1029944"/>
                <a:gd name="T44" fmla="*/ 26254 w 11392801"/>
                <a:gd name="T45" fmla="*/ 677745 h 1029944"/>
                <a:gd name="T46" fmla="*/ 57482 w 11392801"/>
                <a:gd name="T47" fmla="*/ 751633 h 1029944"/>
                <a:gd name="T48" fmla="*/ 99362 w 11392801"/>
                <a:gd name="T49" fmla="*/ 819110 h 1029944"/>
                <a:gd name="T50" fmla="*/ 150836 w 11392801"/>
                <a:gd name="T51" fmla="*/ 879114 h 1029944"/>
                <a:gd name="T52" fmla="*/ 210842 w 11392801"/>
                <a:gd name="T53" fmla="*/ 930586 h 1029944"/>
                <a:gd name="T54" fmla="*/ 278320 w 11392801"/>
                <a:gd name="T55" fmla="*/ 972465 h 1029944"/>
                <a:gd name="T56" fmla="*/ 352210 w 11392801"/>
                <a:gd name="T57" fmla="*/ 1003691 h 1029944"/>
                <a:gd name="T58" fmla="*/ 431452 w 11392801"/>
                <a:gd name="T59" fmla="*/ 1023204 h 1029944"/>
                <a:gd name="T60" fmla="*/ 514985 w 11392801"/>
                <a:gd name="T61" fmla="*/ 1029944 h 1029944"/>
                <a:gd name="T62" fmla="*/ 10920064 w 11392801"/>
                <a:gd name="T63" fmla="*/ 1028237 h 1029944"/>
                <a:gd name="T64" fmla="*/ 11001580 w 11392801"/>
                <a:gd name="T65" fmla="*/ 1014978 h 1029944"/>
                <a:gd name="T66" fmla="*/ 11078276 w 11392801"/>
                <a:gd name="T67" fmla="*/ 989476 h 1029944"/>
                <a:gd name="T68" fmla="*/ 11149091 w 11392801"/>
                <a:gd name="T69" fmla="*/ 952791 h 1029944"/>
                <a:gd name="T70" fmla="*/ 11212964 w 11392801"/>
                <a:gd name="T71" fmla="*/ 905983 h 1029944"/>
                <a:gd name="T72" fmla="*/ 11268836 w 11392801"/>
                <a:gd name="T73" fmla="*/ 850112 h 1029944"/>
                <a:gd name="T74" fmla="*/ 11315645 w 11392801"/>
                <a:gd name="T75" fmla="*/ 786240 h 1029944"/>
                <a:gd name="T76" fmla="*/ 11352331 w 11392801"/>
                <a:gd name="T77" fmla="*/ 715424 h 1029944"/>
                <a:gd name="T78" fmla="*/ 11377834 w 11392801"/>
                <a:gd name="T79" fmla="*/ 638727 h 1029944"/>
                <a:gd name="T80" fmla="*/ 11391094 w 11392801"/>
                <a:gd name="T81" fmla="*/ 557208 h 1029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92801" h="1029944">
                  <a:moveTo>
                    <a:pt x="11392801" y="514972"/>
                  </a:moveTo>
                  <a:lnTo>
                    <a:pt x="11391094" y="472735"/>
                  </a:lnTo>
                  <a:lnTo>
                    <a:pt x="11386061" y="431439"/>
                  </a:lnTo>
                  <a:lnTo>
                    <a:pt x="11377834" y="391216"/>
                  </a:lnTo>
                  <a:lnTo>
                    <a:pt x="11366547" y="352199"/>
                  </a:lnTo>
                  <a:lnTo>
                    <a:pt x="11352331" y="314519"/>
                  </a:lnTo>
                  <a:lnTo>
                    <a:pt x="11335320" y="278310"/>
                  </a:lnTo>
                  <a:lnTo>
                    <a:pt x="11315645" y="243704"/>
                  </a:lnTo>
                  <a:lnTo>
                    <a:pt x="11293439" y="210834"/>
                  </a:lnTo>
                  <a:lnTo>
                    <a:pt x="11268836" y="179831"/>
                  </a:lnTo>
                  <a:lnTo>
                    <a:pt x="11241966" y="150829"/>
                  </a:lnTo>
                  <a:lnTo>
                    <a:pt x="11212964" y="123961"/>
                  </a:lnTo>
                  <a:lnTo>
                    <a:pt x="11181962" y="99358"/>
                  </a:lnTo>
                  <a:lnTo>
                    <a:pt x="11149091" y="77153"/>
                  </a:lnTo>
                  <a:lnTo>
                    <a:pt x="11114485" y="57479"/>
                  </a:lnTo>
                  <a:lnTo>
                    <a:pt x="11078276" y="40468"/>
                  </a:lnTo>
                  <a:lnTo>
                    <a:pt x="11040597" y="26253"/>
                  </a:lnTo>
                  <a:lnTo>
                    <a:pt x="11001580" y="14966"/>
                  </a:lnTo>
                  <a:lnTo>
                    <a:pt x="10961358" y="6739"/>
                  </a:lnTo>
                  <a:lnTo>
                    <a:pt x="10920064" y="1707"/>
                  </a:lnTo>
                  <a:lnTo>
                    <a:pt x="10877829" y="0"/>
                  </a:lnTo>
                  <a:lnTo>
                    <a:pt x="514985" y="0"/>
                  </a:lnTo>
                  <a:lnTo>
                    <a:pt x="472748" y="1707"/>
                  </a:lnTo>
                  <a:lnTo>
                    <a:pt x="431452" y="6739"/>
                  </a:lnTo>
                  <a:lnTo>
                    <a:pt x="391228" y="14966"/>
                  </a:lnTo>
                  <a:lnTo>
                    <a:pt x="352210" y="26253"/>
                  </a:lnTo>
                  <a:lnTo>
                    <a:pt x="314530" y="40468"/>
                  </a:lnTo>
                  <a:lnTo>
                    <a:pt x="278320" y="57479"/>
                  </a:lnTo>
                  <a:lnTo>
                    <a:pt x="243713" y="77153"/>
                  </a:lnTo>
                  <a:lnTo>
                    <a:pt x="210842" y="99358"/>
                  </a:lnTo>
                  <a:lnTo>
                    <a:pt x="179839" y="123961"/>
                  </a:lnTo>
                  <a:lnTo>
                    <a:pt x="150836" y="150829"/>
                  </a:lnTo>
                  <a:lnTo>
                    <a:pt x="123966" y="179831"/>
                  </a:lnTo>
                  <a:lnTo>
                    <a:pt x="99362" y="210834"/>
                  </a:lnTo>
                  <a:lnTo>
                    <a:pt x="77157" y="243704"/>
                  </a:lnTo>
                  <a:lnTo>
                    <a:pt x="57482" y="278310"/>
                  </a:lnTo>
                  <a:lnTo>
                    <a:pt x="40470" y="314519"/>
                  </a:lnTo>
                  <a:lnTo>
                    <a:pt x="26254" y="352199"/>
                  </a:lnTo>
                  <a:lnTo>
                    <a:pt x="14966" y="391216"/>
                  </a:lnTo>
                  <a:lnTo>
                    <a:pt x="6740" y="431439"/>
                  </a:lnTo>
                  <a:lnTo>
                    <a:pt x="1707" y="472735"/>
                  </a:lnTo>
                  <a:lnTo>
                    <a:pt x="0" y="514972"/>
                  </a:lnTo>
                  <a:lnTo>
                    <a:pt x="1707" y="557208"/>
                  </a:lnTo>
                  <a:lnTo>
                    <a:pt x="6740" y="598504"/>
                  </a:lnTo>
                  <a:lnTo>
                    <a:pt x="14966" y="638727"/>
                  </a:lnTo>
                  <a:lnTo>
                    <a:pt x="26254" y="677745"/>
                  </a:lnTo>
                  <a:lnTo>
                    <a:pt x="40470" y="715424"/>
                  </a:lnTo>
                  <a:lnTo>
                    <a:pt x="57482" y="751633"/>
                  </a:lnTo>
                  <a:lnTo>
                    <a:pt x="77157" y="786240"/>
                  </a:lnTo>
                  <a:lnTo>
                    <a:pt x="99362" y="819110"/>
                  </a:lnTo>
                  <a:lnTo>
                    <a:pt x="123966" y="850112"/>
                  </a:lnTo>
                  <a:lnTo>
                    <a:pt x="150836" y="879114"/>
                  </a:lnTo>
                  <a:lnTo>
                    <a:pt x="179839" y="905983"/>
                  </a:lnTo>
                  <a:lnTo>
                    <a:pt x="210842" y="930586"/>
                  </a:lnTo>
                  <a:lnTo>
                    <a:pt x="243713" y="952791"/>
                  </a:lnTo>
                  <a:lnTo>
                    <a:pt x="278320" y="972465"/>
                  </a:lnTo>
                  <a:lnTo>
                    <a:pt x="314530" y="989476"/>
                  </a:lnTo>
                  <a:lnTo>
                    <a:pt x="352210" y="1003691"/>
                  </a:lnTo>
                  <a:lnTo>
                    <a:pt x="391228" y="1014978"/>
                  </a:lnTo>
                  <a:lnTo>
                    <a:pt x="431452" y="1023204"/>
                  </a:lnTo>
                  <a:lnTo>
                    <a:pt x="472748" y="1028237"/>
                  </a:lnTo>
                  <a:lnTo>
                    <a:pt x="514985" y="1029944"/>
                  </a:lnTo>
                  <a:lnTo>
                    <a:pt x="10877829" y="1029944"/>
                  </a:lnTo>
                  <a:lnTo>
                    <a:pt x="10920064" y="1028237"/>
                  </a:lnTo>
                  <a:lnTo>
                    <a:pt x="10961358" y="1023204"/>
                  </a:lnTo>
                  <a:lnTo>
                    <a:pt x="11001580" y="1014978"/>
                  </a:lnTo>
                  <a:lnTo>
                    <a:pt x="11040597" y="1003691"/>
                  </a:lnTo>
                  <a:lnTo>
                    <a:pt x="11078276" y="989476"/>
                  </a:lnTo>
                  <a:lnTo>
                    <a:pt x="11114485" y="972465"/>
                  </a:lnTo>
                  <a:lnTo>
                    <a:pt x="11149091" y="952791"/>
                  </a:lnTo>
                  <a:lnTo>
                    <a:pt x="11181962" y="930586"/>
                  </a:lnTo>
                  <a:lnTo>
                    <a:pt x="11212964" y="905983"/>
                  </a:lnTo>
                  <a:lnTo>
                    <a:pt x="11241966" y="879114"/>
                  </a:lnTo>
                  <a:lnTo>
                    <a:pt x="11268836" y="850112"/>
                  </a:lnTo>
                  <a:lnTo>
                    <a:pt x="11293439" y="819110"/>
                  </a:lnTo>
                  <a:lnTo>
                    <a:pt x="11315645" y="786240"/>
                  </a:lnTo>
                  <a:lnTo>
                    <a:pt x="11335320" y="751633"/>
                  </a:lnTo>
                  <a:lnTo>
                    <a:pt x="11352331" y="715424"/>
                  </a:lnTo>
                  <a:lnTo>
                    <a:pt x="11366547" y="677745"/>
                  </a:lnTo>
                  <a:lnTo>
                    <a:pt x="11377834" y="638727"/>
                  </a:lnTo>
                  <a:lnTo>
                    <a:pt x="11386061" y="598504"/>
                  </a:lnTo>
                  <a:lnTo>
                    <a:pt x="11391094" y="557208"/>
                  </a:lnTo>
                  <a:lnTo>
                    <a:pt x="11392801" y="514972"/>
                  </a:lnTo>
                  <a:close/>
                </a:path>
              </a:pathLst>
            </a:custGeom>
            <a:noFill/>
            <a:ln w="10439">
              <a:solidFill>
                <a:srgbClr val="00AEE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3" name="object 2">
              <a:extLst>
                <a:ext uri="{FF2B5EF4-FFF2-40B4-BE49-F238E27FC236}">
                  <a16:creationId xmlns:a16="http://schemas.microsoft.com/office/drawing/2014/main" id="{C1B394B9-CEB7-4ACE-A752-C9934EE6BA96}"/>
                </a:ext>
              </a:extLst>
            </p:cNvPr>
            <p:cNvSpPr txBox="1">
              <a:spLocks/>
            </p:cNvSpPr>
            <p:nvPr/>
          </p:nvSpPr>
          <p:spPr>
            <a:xfrm>
              <a:off x="1564669" y="1291145"/>
              <a:ext cx="9921875" cy="541338"/>
            </a:xfrm>
            <a:prstGeom prst="rect">
              <a:avLst/>
            </a:prstGeom>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2700" marR="0" lvl="0" indent="0" algn="l" defTabSz="914400" rtl="0" eaLnBrk="1" fontAlgn="base" latinLnBrk="0" hangingPunct="1">
                <a:lnSpc>
                  <a:spcPts val="2100"/>
                </a:lnSpc>
                <a:spcBef>
                  <a:spcPct val="0"/>
                </a:spcBef>
                <a:spcAft>
                  <a:spcPct val="0"/>
                </a:spcAft>
                <a:buClrTx/>
                <a:buSzTx/>
                <a:buFontTx/>
                <a:buNone/>
                <a:tabLst/>
                <a:defRPr/>
              </a:pPr>
              <a:r>
                <a:rPr kumimoji="0" lang="en-CA" altLang="en-US" sz="1600" i="0" u="none" strike="noStrike" kern="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Revenue opportunity:  	CAD $2 billion (global)</a:t>
              </a:r>
            </a:p>
            <a:p>
              <a:pPr marL="12700" marR="0" lvl="0" indent="0" algn="l" defTabSz="914400" rtl="0" eaLnBrk="1" fontAlgn="base" latinLnBrk="0" hangingPunct="1">
                <a:lnSpc>
                  <a:spcPts val="2100"/>
                </a:lnSpc>
                <a:spcBef>
                  <a:spcPct val="0"/>
                </a:spcBef>
                <a:spcAft>
                  <a:spcPct val="0"/>
                </a:spcAft>
                <a:buClrTx/>
                <a:buSzTx/>
                <a:buFontTx/>
                <a:buNone/>
                <a:tabLst/>
                <a:defRPr/>
              </a:pPr>
              <a:r>
                <a:rPr kumimoji="0" lang="en-CA" altLang="en-US" sz="1600" i="0" u="none" strike="noStrike" kern="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BVT revenue target:	CAD $20 million ($5-10 million in USA)</a:t>
              </a:r>
              <a:endParaRPr kumimoji="0" lang="en-CA" altLang="en-US" sz="160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0" name="object 22">
            <a:extLst>
              <a:ext uri="{FF2B5EF4-FFF2-40B4-BE49-F238E27FC236}">
                <a16:creationId xmlns:a16="http://schemas.microsoft.com/office/drawing/2014/main" id="{FF715F17-F027-4970-BC82-74C180CA2725}"/>
              </a:ext>
            </a:extLst>
          </p:cNvPr>
          <p:cNvSpPr/>
          <p:nvPr/>
        </p:nvSpPr>
        <p:spPr>
          <a:xfrm>
            <a:off x="6451149" y="1729196"/>
            <a:ext cx="178251" cy="2690404"/>
          </a:xfrm>
          <a:custGeom>
            <a:avLst/>
            <a:gdLst/>
            <a:ahLst/>
            <a:cxnLst/>
            <a:rect l="l" t="t" r="r" b="b"/>
            <a:pathLst>
              <a:path w="135254" h="5223510">
                <a:moveTo>
                  <a:pt x="0" y="5223344"/>
                </a:moveTo>
                <a:lnTo>
                  <a:pt x="0" y="2923590"/>
                </a:lnTo>
                <a:lnTo>
                  <a:pt x="135001" y="2711119"/>
                </a:lnTo>
                <a:lnTo>
                  <a:pt x="0" y="2501988"/>
                </a:lnTo>
                <a:lnTo>
                  <a:pt x="0" y="0"/>
                </a:lnTo>
              </a:path>
            </a:pathLst>
          </a:custGeom>
          <a:ln w="12700">
            <a:solidFill>
              <a:srgbClr val="3CA262"/>
            </a:solidFill>
          </a:ln>
        </p:spPr>
        <p:txBody>
          <a:bodyPr wrap="square" lIns="0" tIns="0" rIns="0" bIns="0" rtlCol="0"/>
          <a:lstStyle/>
          <a:p>
            <a:endParaRPr dirty="0"/>
          </a:p>
        </p:txBody>
      </p:sp>
      <p:sp>
        <p:nvSpPr>
          <p:cNvPr id="21" name="object 4">
            <a:extLst>
              <a:ext uri="{FF2B5EF4-FFF2-40B4-BE49-F238E27FC236}">
                <a16:creationId xmlns:a16="http://schemas.microsoft.com/office/drawing/2014/main" id="{95EC15E5-EC55-4EFA-99B5-8AC2C26EDDEB}"/>
              </a:ext>
            </a:extLst>
          </p:cNvPr>
          <p:cNvSpPr txBox="1"/>
          <p:nvPr/>
        </p:nvSpPr>
        <p:spPr>
          <a:xfrm>
            <a:off x="1066801" y="1793899"/>
            <a:ext cx="3680560" cy="291105"/>
          </a:xfrm>
          <a:prstGeom prst="rect">
            <a:avLst/>
          </a:prstGeom>
        </p:spPr>
        <p:txBody>
          <a:bodyPr vert="horz" wrap="square" lIns="0" tIns="13970" rIns="0" bIns="0" rtlCol="0">
            <a:spAutoFit/>
          </a:bodyPr>
          <a:lstStyle/>
          <a:p>
            <a:pPr marL="12700" marR="5080">
              <a:lnSpc>
                <a:spcPct val="100000"/>
              </a:lnSpc>
              <a:spcBef>
                <a:spcPts val="110"/>
              </a:spcBef>
            </a:pPr>
            <a:r>
              <a:rPr lang="en-US" b="1" dirty="0">
                <a:solidFill>
                  <a:srgbClr val="3BA362"/>
                </a:solidFill>
                <a:latin typeface="Arial"/>
                <a:cs typeface="Arial"/>
              </a:rPr>
              <a:t>Market Opportunity</a:t>
            </a:r>
            <a:endParaRPr dirty="0">
              <a:latin typeface="Arial"/>
              <a:cs typeface="Arial"/>
            </a:endParaRPr>
          </a:p>
        </p:txBody>
      </p:sp>
      <p:sp>
        <p:nvSpPr>
          <p:cNvPr id="22" name="object 4">
            <a:extLst>
              <a:ext uri="{FF2B5EF4-FFF2-40B4-BE49-F238E27FC236}">
                <a16:creationId xmlns:a16="http://schemas.microsoft.com/office/drawing/2014/main" id="{54AE8DEB-6C5C-4931-A6C1-B0ED5AD5D9CA}"/>
              </a:ext>
            </a:extLst>
          </p:cNvPr>
          <p:cNvSpPr txBox="1"/>
          <p:nvPr/>
        </p:nvSpPr>
        <p:spPr>
          <a:xfrm>
            <a:off x="7071138" y="1793899"/>
            <a:ext cx="4480207" cy="291105"/>
          </a:xfrm>
          <a:prstGeom prst="rect">
            <a:avLst/>
          </a:prstGeom>
        </p:spPr>
        <p:txBody>
          <a:bodyPr vert="horz" wrap="square" lIns="0" tIns="13970" rIns="0" bIns="0" rtlCol="0">
            <a:spAutoFit/>
          </a:bodyPr>
          <a:lstStyle/>
          <a:p>
            <a:pPr marL="12700" marR="5080">
              <a:lnSpc>
                <a:spcPct val="100000"/>
              </a:lnSpc>
              <a:spcBef>
                <a:spcPts val="110"/>
              </a:spcBef>
            </a:pPr>
            <a:r>
              <a:rPr lang="en-US" b="1" dirty="0">
                <a:solidFill>
                  <a:srgbClr val="3BA362"/>
                </a:solidFill>
                <a:latin typeface="Arial"/>
                <a:cs typeface="Arial"/>
              </a:rPr>
              <a:t>BVT Plan</a:t>
            </a:r>
            <a:endParaRPr dirty="0">
              <a:latin typeface="Arial"/>
              <a:cs typeface="Arial"/>
            </a:endParaRPr>
          </a:p>
        </p:txBody>
      </p:sp>
      <p:sp>
        <p:nvSpPr>
          <p:cNvPr id="2" name="TextBox 1">
            <a:extLst>
              <a:ext uri="{FF2B5EF4-FFF2-40B4-BE49-F238E27FC236}">
                <a16:creationId xmlns:a16="http://schemas.microsoft.com/office/drawing/2014/main" id="{BBD0A7F6-2E92-464C-B720-B2108871BA56}"/>
              </a:ext>
            </a:extLst>
          </p:cNvPr>
          <p:cNvSpPr txBox="1"/>
          <p:nvPr/>
        </p:nvSpPr>
        <p:spPr>
          <a:xfrm>
            <a:off x="1395425" y="2209800"/>
            <a:ext cx="5180734" cy="2554545"/>
          </a:xfrm>
          <a:prstGeom prst="rect">
            <a:avLst/>
          </a:prstGeom>
          <a:noFill/>
        </p:spPr>
        <p:txBody>
          <a:bodyPr wrap="square" rtlCol="0">
            <a:spAutoFit/>
          </a:bodyPr>
          <a:lstStyle/>
          <a:p>
            <a:pPr marR="735965">
              <a:spcAft>
                <a:spcPts val="600"/>
              </a:spcAft>
            </a:pPr>
            <a:r>
              <a:rPr lang="en-US" sz="1400" spc="10" dirty="0">
                <a:solidFill>
                  <a:srgbClr val="415568"/>
                </a:solidFill>
                <a:latin typeface="Arial"/>
                <a:cs typeface="Arial"/>
              </a:rPr>
              <a:t>Market size: Fungicide market is CAD $20 billion worldwide</a:t>
            </a:r>
          </a:p>
          <a:p>
            <a:pPr marL="742950" marR="735965" lvl="1" indent="-285750">
              <a:spcAft>
                <a:spcPts val="600"/>
              </a:spcAft>
              <a:buFont typeface="Arial" panose="020B0604020202020204" pitchFamily="34" charset="0"/>
              <a:buChar char="•"/>
            </a:pPr>
            <a:r>
              <a:rPr lang="en-US" sz="1100" spc="10" dirty="0">
                <a:solidFill>
                  <a:srgbClr val="415568"/>
                </a:solidFill>
                <a:latin typeface="Arial"/>
                <a:cs typeface="Arial"/>
              </a:rPr>
              <a:t>Fruit &amp; Veg &gt; CAD $8 billion</a:t>
            </a:r>
          </a:p>
          <a:p>
            <a:pPr marR="735965">
              <a:spcAft>
                <a:spcPts val="600"/>
              </a:spcAft>
            </a:pPr>
            <a:r>
              <a:rPr lang="en-US" sz="1400" spc="10" dirty="0">
                <a:solidFill>
                  <a:srgbClr val="415568"/>
                </a:solidFill>
                <a:latin typeface="Arial"/>
                <a:cs typeface="Arial"/>
              </a:rPr>
              <a:t>Chemical fungicides continue to be replaced by biologicals</a:t>
            </a:r>
          </a:p>
          <a:p>
            <a:pPr marL="742950" marR="735965" lvl="1" indent="-285750" fontAlgn="auto">
              <a:lnSpc>
                <a:spcPct val="100000"/>
              </a:lnSpc>
              <a:spcBef>
                <a:spcPts val="0"/>
              </a:spcBef>
              <a:spcAft>
                <a:spcPts val="600"/>
              </a:spcAft>
              <a:buClrTx/>
              <a:buSzTx/>
              <a:buFont typeface="Arial" panose="020B0604020202020204" pitchFamily="34" charset="0"/>
              <a:buChar char="•"/>
              <a:tabLst/>
              <a:defRPr/>
            </a:pPr>
            <a:r>
              <a:rPr lang="en-US" sz="1100" spc="10" dirty="0">
                <a:solidFill>
                  <a:srgbClr val="415568"/>
                </a:solidFill>
                <a:latin typeface="Arial"/>
                <a:cs typeface="Arial"/>
              </a:rPr>
              <a:t>Biological fungicide market: CAD $1.5 billion, growing at 15% CAGR</a:t>
            </a:r>
          </a:p>
          <a:p>
            <a:pPr marR="735965">
              <a:spcAft>
                <a:spcPts val="600"/>
              </a:spcAft>
            </a:pPr>
            <a:r>
              <a:rPr lang="en-US" sz="1400" spc="10" dirty="0">
                <a:solidFill>
                  <a:srgbClr val="415568"/>
                </a:solidFill>
                <a:latin typeface="Arial"/>
                <a:cs typeface="Arial"/>
              </a:rPr>
              <a:t>Traditional Ag Chem companies need alternatives for their existing product portfolios</a:t>
            </a:r>
          </a:p>
          <a:p>
            <a:endParaRPr lang="en-US" dirty="0">
              <a:solidFill>
                <a:srgbClr val="415568"/>
              </a:solidFill>
            </a:endParaRPr>
          </a:p>
        </p:txBody>
      </p:sp>
      <p:sp>
        <p:nvSpPr>
          <p:cNvPr id="3" name="TextBox 2">
            <a:extLst>
              <a:ext uri="{FF2B5EF4-FFF2-40B4-BE49-F238E27FC236}">
                <a16:creationId xmlns:a16="http://schemas.microsoft.com/office/drawing/2014/main" id="{B24AFAF0-E3B1-4EE2-A28F-4258AE5FD230}"/>
              </a:ext>
            </a:extLst>
          </p:cNvPr>
          <p:cNvSpPr txBox="1"/>
          <p:nvPr/>
        </p:nvSpPr>
        <p:spPr>
          <a:xfrm>
            <a:off x="7450427" y="2204061"/>
            <a:ext cx="5069332" cy="2385268"/>
          </a:xfrm>
          <a:prstGeom prst="rect">
            <a:avLst/>
          </a:prstGeom>
          <a:noFill/>
        </p:spPr>
        <p:txBody>
          <a:bodyPr wrap="square" rtlCol="0">
            <a:spAutoFit/>
          </a:bodyPr>
          <a:lstStyle>
            <a:defPPr>
              <a:defRPr lang="en-US"/>
            </a:defPPr>
            <a:lvl1pPr marL="285750" marR="735965" indent="-285750">
              <a:spcAft>
                <a:spcPts val="600"/>
              </a:spcAft>
              <a:buFont typeface="Arial" panose="020B0604020202020204" pitchFamily="34" charset="0"/>
              <a:buChar char="•"/>
              <a:defRPr sz="1400" spc="10">
                <a:solidFill>
                  <a:srgbClr val="415568"/>
                </a:solidFill>
                <a:latin typeface="Arial"/>
                <a:cs typeface="Arial"/>
              </a:defRPr>
            </a:lvl1pPr>
            <a:lvl2pPr marL="742950" marR="735965" lvl="1" indent="-285750">
              <a:spcAft>
                <a:spcPts val="600"/>
              </a:spcAft>
              <a:buFont typeface="Arial" panose="020B0604020202020204" pitchFamily="34" charset="0"/>
              <a:buChar char="•"/>
              <a:defRPr sz="1100" spc="10">
                <a:solidFill>
                  <a:srgbClr val="415568"/>
                </a:solidFill>
                <a:latin typeface="Arial"/>
                <a:cs typeface="Arial"/>
              </a:defRPr>
            </a:lvl2pPr>
          </a:lstStyle>
          <a:p>
            <a:pPr marL="0" indent="0">
              <a:buNone/>
            </a:pPr>
            <a:r>
              <a:rPr lang="en-US" dirty="0"/>
              <a:t>Known control of necrotrophic pathogens through work done for bee vectoring of CR-7</a:t>
            </a:r>
          </a:p>
          <a:p>
            <a:pPr marL="0" indent="0">
              <a:buNone/>
            </a:pPr>
            <a:endParaRPr lang="en-US" dirty="0"/>
          </a:p>
          <a:p>
            <a:pPr marL="0" indent="0">
              <a:buNone/>
            </a:pPr>
            <a:r>
              <a:rPr lang="en-US" dirty="0"/>
              <a:t>Signed agreement with BioSafe</a:t>
            </a:r>
          </a:p>
          <a:p>
            <a:pPr lvl="1"/>
            <a:endParaRPr lang="en-US" dirty="0"/>
          </a:p>
          <a:p>
            <a:pPr marL="0" indent="0">
              <a:buNone/>
            </a:pPr>
            <a:r>
              <a:rPr lang="en-US" b="1" dirty="0"/>
              <a:t>Next Steps</a:t>
            </a:r>
          </a:p>
          <a:p>
            <a:pPr lvl="1"/>
            <a:r>
              <a:rPr lang="en-US" dirty="0"/>
              <a:t>Complete spectrum of control “heat map” (2022)</a:t>
            </a:r>
          </a:p>
          <a:p>
            <a:pPr lvl="1"/>
            <a:r>
              <a:rPr lang="en-US" dirty="0"/>
              <a:t>Present findings to partners</a:t>
            </a:r>
          </a:p>
          <a:p>
            <a:pPr lvl="1"/>
            <a:r>
              <a:rPr lang="en-US" dirty="0"/>
              <a:t>Develop sprayable formulation</a:t>
            </a:r>
          </a:p>
        </p:txBody>
      </p:sp>
      <p:sp>
        <p:nvSpPr>
          <p:cNvPr id="35" name="object 24">
            <a:extLst>
              <a:ext uri="{FF2B5EF4-FFF2-40B4-BE49-F238E27FC236}">
                <a16:creationId xmlns:a16="http://schemas.microsoft.com/office/drawing/2014/main" id="{B8613D10-95A9-4AE8-A456-C47FE59CAECE}"/>
              </a:ext>
            </a:extLst>
          </p:cNvPr>
          <p:cNvSpPr/>
          <p:nvPr/>
        </p:nvSpPr>
        <p:spPr>
          <a:xfrm>
            <a:off x="1069236" y="2282136"/>
            <a:ext cx="248319" cy="265163"/>
          </a:xfrm>
          <a:prstGeom prst="rect">
            <a:avLst/>
          </a:prstGeom>
          <a:blipFill>
            <a:blip r:embed="rId4" cstate="print"/>
            <a:stretch>
              <a:fillRect/>
            </a:stretch>
          </a:blipFill>
        </p:spPr>
        <p:txBody>
          <a:bodyPr wrap="square" lIns="0" tIns="0" rIns="0" bIns="0" rtlCol="0"/>
          <a:lstStyle/>
          <a:p>
            <a:endParaRPr dirty="0"/>
          </a:p>
        </p:txBody>
      </p:sp>
      <p:sp>
        <p:nvSpPr>
          <p:cNvPr id="36" name="object 24">
            <a:extLst>
              <a:ext uri="{FF2B5EF4-FFF2-40B4-BE49-F238E27FC236}">
                <a16:creationId xmlns:a16="http://schemas.microsoft.com/office/drawing/2014/main" id="{939F03DE-CB9C-458A-9F8F-C24FF1FBC1CE}"/>
              </a:ext>
            </a:extLst>
          </p:cNvPr>
          <p:cNvSpPr/>
          <p:nvPr/>
        </p:nvSpPr>
        <p:spPr>
          <a:xfrm>
            <a:off x="1062004" y="3011437"/>
            <a:ext cx="248319" cy="265163"/>
          </a:xfrm>
          <a:prstGeom prst="rect">
            <a:avLst/>
          </a:prstGeom>
          <a:blipFill>
            <a:blip r:embed="rId4" cstate="print"/>
            <a:stretch>
              <a:fillRect/>
            </a:stretch>
          </a:blipFill>
        </p:spPr>
        <p:txBody>
          <a:bodyPr wrap="square" lIns="0" tIns="0" rIns="0" bIns="0" rtlCol="0"/>
          <a:lstStyle/>
          <a:p>
            <a:endParaRPr dirty="0"/>
          </a:p>
        </p:txBody>
      </p:sp>
      <p:sp>
        <p:nvSpPr>
          <p:cNvPr id="37" name="object 24">
            <a:extLst>
              <a:ext uri="{FF2B5EF4-FFF2-40B4-BE49-F238E27FC236}">
                <a16:creationId xmlns:a16="http://schemas.microsoft.com/office/drawing/2014/main" id="{7DBC9B0D-E931-4F7E-83E6-D7365B1EECA2}"/>
              </a:ext>
            </a:extLst>
          </p:cNvPr>
          <p:cNvSpPr/>
          <p:nvPr/>
        </p:nvSpPr>
        <p:spPr>
          <a:xfrm>
            <a:off x="1066801" y="3925837"/>
            <a:ext cx="248319" cy="265163"/>
          </a:xfrm>
          <a:prstGeom prst="rect">
            <a:avLst/>
          </a:prstGeom>
          <a:blipFill>
            <a:blip r:embed="rId4" cstate="print"/>
            <a:stretch>
              <a:fillRect/>
            </a:stretch>
          </a:blipFill>
        </p:spPr>
        <p:txBody>
          <a:bodyPr wrap="square" lIns="0" tIns="0" rIns="0" bIns="0" rtlCol="0"/>
          <a:lstStyle/>
          <a:p>
            <a:endParaRPr dirty="0"/>
          </a:p>
        </p:txBody>
      </p:sp>
      <p:sp>
        <p:nvSpPr>
          <p:cNvPr id="39" name="object 24">
            <a:extLst>
              <a:ext uri="{FF2B5EF4-FFF2-40B4-BE49-F238E27FC236}">
                <a16:creationId xmlns:a16="http://schemas.microsoft.com/office/drawing/2014/main" id="{63581BE1-7309-4245-9570-B4232359E48D}"/>
              </a:ext>
            </a:extLst>
          </p:cNvPr>
          <p:cNvSpPr/>
          <p:nvPr/>
        </p:nvSpPr>
        <p:spPr>
          <a:xfrm>
            <a:off x="7073573" y="2267790"/>
            <a:ext cx="248319" cy="265163"/>
          </a:xfrm>
          <a:prstGeom prst="rect">
            <a:avLst/>
          </a:prstGeom>
          <a:blipFill>
            <a:blip r:embed="rId4" cstate="print"/>
            <a:stretch>
              <a:fillRect/>
            </a:stretch>
          </a:blipFill>
        </p:spPr>
        <p:txBody>
          <a:bodyPr wrap="square" lIns="0" tIns="0" rIns="0" bIns="0" rtlCol="0"/>
          <a:lstStyle/>
          <a:p>
            <a:endParaRPr dirty="0"/>
          </a:p>
        </p:txBody>
      </p:sp>
      <p:sp>
        <p:nvSpPr>
          <p:cNvPr id="40" name="object 24">
            <a:extLst>
              <a:ext uri="{FF2B5EF4-FFF2-40B4-BE49-F238E27FC236}">
                <a16:creationId xmlns:a16="http://schemas.microsoft.com/office/drawing/2014/main" id="{BACDB25A-3B40-4B1E-B2D9-19DD7EFD9899}"/>
              </a:ext>
            </a:extLst>
          </p:cNvPr>
          <p:cNvSpPr/>
          <p:nvPr/>
        </p:nvSpPr>
        <p:spPr>
          <a:xfrm>
            <a:off x="7066341" y="3011437"/>
            <a:ext cx="248319" cy="265163"/>
          </a:xfrm>
          <a:prstGeom prst="rect">
            <a:avLst/>
          </a:prstGeom>
          <a:blipFill>
            <a:blip r:embed="rId4" cstate="print"/>
            <a:stretch>
              <a:fillRect/>
            </a:stretch>
          </a:blipFill>
        </p:spPr>
        <p:txBody>
          <a:bodyPr wrap="square" lIns="0" tIns="0" rIns="0" bIns="0" rtlCol="0"/>
          <a:lstStyle/>
          <a:p>
            <a:endParaRPr dirty="0"/>
          </a:p>
        </p:txBody>
      </p:sp>
      <p:sp>
        <p:nvSpPr>
          <p:cNvPr id="41" name="object 24">
            <a:extLst>
              <a:ext uri="{FF2B5EF4-FFF2-40B4-BE49-F238E27FC236}">
                <a16:creationId xmlns:a16="http://schemas.microsoft.com/office/drawing/2014/main" id="{43F938AC-EA5A-4F38-BB26-8C961A57CD96}"/>
              </a:ext>
            </a:extLst>
          </p:cNvPr>
          <p:cNvSpPr/>
          <p:nvPr/>
        </p:nvSpPr>
        <p:spPr>
          <a:xfrm>
            <a:off x="7071138" y="3581400"/>
            <a:ext cx="248319" cy="265163"/>
          </a:xfrm>
          <a:prstGeom prst="rect">
            <a:avLst/>
          </a:prstGeom>
          <a:blipFill>
            <a:blip r:embed="rId4" cstate="print"/>
            <a:stretch>
              <a:fillRect/>
            </a:stretch>
          </a:blipFill>
        </p:spPr>
        <p:txBody>
          <a:bodyPr wrap="square" lIns="0" tIns="0" rIns="0" bIns="0" rtlCol="0"/>
          <a:lstStyle/>
          <a:p>
            <a:endParaRPr dirty="0"/>
          </a:p>
        </p:txBody>
      </p:sp>
      <p:pic>
        <p:nvPicPr>
          <p:cNvPr id="1026" name="Picture 2" descr="Check mark">
            <a:extLst>
              <a:ext uri="{FF2B5EF4-FFF2-40B4-BE49-F238E27FC236}">
                <a16:creationId xmlns:a16="http://schemas.microsoft.com/office/drawing/2014/main" id="{8BD832B7-8223-7A25-E573-A9421D63C3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10878" y="3799745"/>
            <a:ext cx="247923" cy="229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10395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bwMode="auto">
          <a:xfrm>
            <a:off x="304801" y="304800"/>
            <a:ext cx="11299238" cy="868363"/>
          </a:xfrm>
        </p:spPr>
        <p:txBody>
          <a:bodyPr wrap="square" numCol="1" anchorCtr="0" compatLnSpc="1">
            <a:prstTxWarp prst="textNoShape">
              <a:avLst/>
            </a:prstTxWarp>
            <a:noAutofit/>
          </a:bodyPr>
          <a:lstStyle/>
          <a:p>
            <a:pPr algn="ctr"/>
            <a:r>
              <a:rPr lang="en-US" altLang="en-US" spc="165" dirty="0">
                <a:solidFill>
                  <a:srgbClr val="0070C0"/>
                </a:solidFill>
                <a:latin typeface="Arial"/>
                <a:ea typeface="+mn-ea"/>
                <a:cs typeface="Arial"/>
              </a:rPr>
              <a:t>Seed Treatment: Fiel</a:t>
            </a:r>
            <a:r>
              <a:rPr lang="en-US" altLang="en-US" spc="165" dirty="0">
                <a:solidFill>
                  <a:srgbClr val="0070C0"/>
                </a:solidFill>
                <a:ea typeface="+mn-ea"/>
              </a:rPr>
              <a:t>d Performance Program</a:t>
            </a:r>
            <a:endParaRPr lang="en-US" altLang="en-US" spc="165" dirty="0">
              <a:solidFill>
                <a:srgbClr val="0070C0"/>
              </a:solidFill>
              <a:latin typeface="Arial"/>
              <a:ea typeface="+mn-ea"/>
              <a:cs typeface="Arial"/>
            </a:endParaRPr>
          </a:p>
        </p:txBody>
      </p:sp>
      <p:sp>
        <p:nvSpPr>
          <p:cNvPr id="24" name="object 3">
            <a:extLst>
              <a:ext uri="{FF2B5EF4-FFF2-40B4-BE49-F238E27FC236}">
                <a16:creationId xmlns:a16="http://schemas.microsoft.com/office/drawing/2014/main" id="{64B8CD53-8FB6-455E-890C-9D81B5B74B74}"/>
              </a:ext>
            </a:extLst>
          </p:cNvPr>
          <p:cNvSpPr/>
          <p:nvPr/>
        </p:nvSpPr>
        <p:spPr>
          <a:xfrm>
            <a:off x="443483" y="6235727"/>
            <a:ext cx="544075" cy="412756"/>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object 2">
            <a:extLst>
              <a:ext uri="{FF2B5EF4-FFF2-40B4-BE49-F238E27FC236}">
                <a16:creationId xmlns:a16="http://schemas.microsoft.com/office/drawing/2014/main" id="{83EBB128-1C3C-465B-8AAC-14929582E0FC}"/>
              </a:ext>
            </a:extLst>
          </p:cNvPr>
          <p:cNvSpPr txBox="1"/>
          <p:nvPr/>
        </p:nvSpPr>
        <p:spPr>
          <a:xfrm>
            <a:off x="1217167" y="6311475"/>
            <a:ext cx="1373633" cy="318677"/>
          </a:xfrm>
          <a:prstGeom prst="rect">
            <a:avLst/>
          </a:prstGeom>
        </p:spPr>
        <p:txBody>
          <a:bodyPr vert="horz" wrap="square" lIns="0" tIns="9525" rIns="0" bIns="0" rtlCol="0">
            <a:spAutoFit/>
          </a:bodyPr>
          <a:lstStyle/>
          <a:p>
            <a:pPr marL="12700" marR="5080" lvl="0" indent="0" algn="l" defTabSz="914400" rtl="0" eaLnBrk="1" fontAlgn="auto" latinLnBrk="0" hangingPunct="1">
              <a:lnSpc>
                <a:spcPct val="103299"/>
              </a:lnSpc>
              <a:spcBef>
                <a:spcPts val="7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cs typeface="Montserrat-Light"/>
              </a:rPr>
              <a:t>Natural</a:t>
            </a:r>
            <a:r>
              <a:rPr kumimoji="0" sz="1000" b="0" i="0" u="none" strike="noStrike" kern="1200" cap="none" spc="-70" normalizeH="0" baseline="0" noProof="0" dirty="0">
                <a:ln>
                  <a:noFill/>
                </a:ln>
                <a:solidFill>
                  <a:srgbClr val="231F20"/>
                </a:solidFill>
                <a:effectLst/>
                <a:uLnTx/>
                <a:uFillTx/>
                <a:latin typeface="Montserrat-Light"/>
                <a:ea typeface="+mn-ea"/>
                <a:cs typeface="Montserrat-Light"/>
              </a:rPr>
              <a:t> </a:t>
            </a:r>
            <a:r>
              <a:rPr kumimoji="0" sz="1000" b="0" i="0" u="none" strike="noStrike" kern="1200" cap="none" spc="0" normalizeH="0" baseline="0" noProof="0" dirty="0">
                <a:ln>
                  <a:noFill/>
                </a:ln>
                <a:solidFill>
                  <a:srgbClr val="231F20"/>
                </a:solidFill>
                <a:effectLst/>
                <a:uLnTx/>
                <a:uFillTx/>
                <a:latin typeface="Montserrat-Light"/>
                <a:ea typeface="+mn-ea"/>
                <a:cs typeface="Montserrat-Light"/>
              </a:rPr>
              <a:t>Precision  Agriculture</a:t>
            </a:r>
            <a:endParaRPr kumimoji="0" sz="1000" b="0" i="0" u="none" strike="noStrike" kern="1200" cap="none" spc="0" normalizeH="0" baseline="0" noProof="0" dirty="0">
              <a:ln>
                <a:noFill/>
              </a:ln>
              <a:solidFill>
                <a:prstClr val="black"/>
              </a:solidFill>
              <a:effectLst/>
              <a:uLnTx/>
              <a:uFillTx/>
              <a:latin typeface="Montserrat-Light"/>
              <a:ea typeface="+mn-ea"/>
              <a:cs typeface="Montserrat-Light"/>
            </a:endParaRPr>
          </a:p>
        </p:txBody>
      </p:sp>
      <p:sp>
        <p:nvSpPr>
          <p:cNvPr id="46" name="object 11">
            <a:extLst>
              <a:ext uri="{FF2B5EF4-FFF2-40B4-BE49-F238E27FC236}">
                <a16:creationId xmlns:a16="http://schemas.microsoft.com/office/drawing/2014/main" id="{364BB4FF-82F8-4168-A83B-8B4EF0F95A2D}"/>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a:lnSpc>
                <a:spcPts val="1475"/>
              </a:lnSpc>
            </a:pPr>
            <a:fld id="{81D60167-4931-47E6-BA6A-407CBD079E47}" type="slidenum">
              <a:rPr spc="-5" dirty="0"/>
              <a:t>29</a:t>
            </a:fld>
            <a:endParaRPr spc="-5" dirty="0"/>
          </a:p>
        </p:txBody>
      </p:sp>
      <p:sp>
        <p:nvSpPr>
          <p:cNvPr id="4" name="TextBox 3">
            <a:extLst>
              <a:ext uri="{FF2B5EF4-FFF2-40B4-BE49-F238E27FC236}">
                <a16:creationId xmlns:a16="http://schemas.microsoft.com/office/drawing/2014/main" id="{355B188D-ED44-1447-26A5-40603B986FB2}"/>
              </a:ext>
            </a:extLst>
          </p:cNvPr>
          <p:cNvSpPr txBox="1"/>
          <p:nvPr/>
        </p:nvSpPr>
        <p:spPr>
          <a:xfrm>
            <a:off x="943663" y="1258220"/>
            <a:ext cx="7895537" cy="4688463"/>
          </a:xfrm>
          <a:prstGeom prst="rect">
            <a:avLst/>
          </a:prstGeom>
          <a:noFill/>
        </p:spPr>
        <p:txBody>
          <a:bodyPr wrap="square" rtlCol="0">
            <a:spAutoFit/>
          </a:bodyPr>
          <a:lstStyle/>
          <a:p>
            <a:pPr>
              <a:spcAft>
                <a:spcPts val="150"/>
              </a:spcAft>
              <a:buClr>
                <a:srgbClr val="3CA262"/>
              </a:buClr>
            </a:pPr>
            <a:r>
              <a:rPr lang="en-US" sz="1600" b="1" dirty="0">
                <a:solidFill>
                  <a:srgbClr val="415568"/>
                </a:solidFill>
              </a:rPr>
              <a:t>Objective</a:t>
            </a:r>
            <a:r>
              <a:rPr lang="en-US" sz="1600" dirty="0">
                <a:solidFill>
                  <a:srgbClr val="415568"/>
                </a:solidFill>
              </a:rPr>
              <a:t>: To evaluate field performance of CR-7 in treated soybeans across multiple seasons</a:t>
            </a:r>
          </a:p>
          <a:p>
            <a:pPr marL="285750" indent="-285750">
              <a:spcAft>
                <a:spcPts val="150"/>
              </a:spcAft>
              <a:buClr>
                <a:srgbClr val="3CA262"/>
              </a:buClr>
              <a:buFont typeface="Wingdings" panose="05000000000000000000" pitchFamily="2" charset="2"/>
              <a:buChar char="v"/>
            </a:pPr>
            <a:endParaRPr lang="en-US" sz="1600" dirty="0">
              <a:solidFill>
                <a:srgbClr val="415568"/>
              </a:solidFill>
            </a:endParaRPr>
          </a:p>
          <a:p>
            <a:pPr>
              <a:spcAft>
                <a:spcPts val="150"/>
              </a:spcAft>
              <a:buClr>
                <a:srgbClr val="3CA262"/>
              </a:buClr>
            </a:pPr>
            <a:r>
              <a:rPr lang="en-US" sz="1600" b="1" dirty="0">
                <a:solidFill>
                  <a:srgbClr val="415568"/>
                </a:solidFill>
              </a:rPr>
              <a:t>2 Product concepts</a:t>
            </a:r>
            <a:r>
              <a:rPr lang="en-US" sz="1600" dirty="0">
                <a:solidFill>
                  <a:srgbClr val="415568"/>
                </a:solidFill>
              </a:rPr>
              <a:t>:</a:t>
            </a:r>
          </a:p>
          <a:p>
            <a:pPr marL="800100" lvl="1" indent="-342900">
              <a:spcAft>
                <a:spcPts val="150"/>
              </a:spcAft>
              <a:buClr>
                <a:srgbClr val="415568"/>
              </a:buClr>
              <a:buFont typeface="Arial" panose="020B0604020202020204" pitchFamily="34" charset="0"/>
              <a:buChar char="•"/>
            </a:pPr>
            <a:r>
              <a:rPr lang="en-US" sz="1600" dirty="0">
                <a:solidFill>
                  <a:srgbClr val="415568"/>
                </a:solidFill>
              </a:rPr>
              <a:t>Together with or instead of bacterial inoculants</a:t>
            </a:r>
          </a:p>
          <a:p>
            <a:pPr marL="800100" lvl="1" indent="-342900">
              <a:spcAft>
                <a:spcPts val="150"/>
              </a:spcAft>
              <a:buClr>
                <a:srgbClr val="415568"/>
              </a:buClr>
              <a:buFont typeface="Arial" panose="020B0604020202020204" pitchFamily="34" charset="0"/>
              <a:buChar char="•"/>
            </a:pPr>
            <a:r>
              <a:rPr lang="en-US" sz="1600" dirty="0">
                <a:solidFill>
                  <a:srgbClr val="415568"/>
                </a:solidFill>
              </a:rPr>
              <a:t>Suppression/control of</a:t>
            </a:r>
            <a:r>
              <a:rPr lang="en-US" sz="1600" i="1" kern="0" dirty="0">
                <a:solidFill>
                  <a:srgbClr val="415568"/>
                </a:solidFill>
              </a:rPr>
              <a:t> Fusarium virguliforme </a:t>
            </a:r>
            <a:r>
              <a:rPr lang="en-US" sz="1600" kern="0" dirty="0">
                <a:solidFill>
                  <a:srgbClr val="415568"/>
                </a:solidFill>
              </a:rPr>
              <a:t>(SDS)</a:t>
            </a:r>
          </a:p>
          <a:p>
            <a:pPr marL="342900" indent="-342900">
              <a:spcAft>
                <a:spcPts val="150"/>
              </a:spcAft>
              <a:buClr>
                <a:srgbClr val="3CA262"/>
              </a:buClr>
              <a:buFont typeface="Arial" panose="020B0604020202020204" pitchFamily="34" charset="0"/>
              <a:buChar char="•"/>
            </a:pPr>
            <a:endParaRPr lang="en-US" sz="1600" kern="0" dirty="0">
              <a:solidFill>
                <a:srgbClr val="415568"/>
              </a:solidFill>
            </a:endParaRPr>
          </a:p>
          <a:p>
            <a:pPr>
              <a:spcAft>
                <a:spcPts val="150"/>
              </a:spcAft>
              <a:buClr>
                <a:srgbClr val="3CA262"/>
              </a:buClr>
            </a:pPr>
            <a:r>
              <a:rPr lang="en-US" sz="1600" b="1" kern="0" dirty="0">
                <a:solidFill>
                  <a:srgbClr val="415568"/>
                </a:solidFill>
              </a:rPr>
              <a:t>7 Treatments:</a:t>
            </a:r>
          </a:p>
          <a:p>
            <a:pPr marL="742950" lvl="1" indent="-285750">
              <a:spcAft>
                <a:spcPts val="150"/>
              </a:spcAft>
              <a:buClr>
                <a:srgbClr val="415568"/>
              </a:buClr>
              <a:buFont typeface="Arial" panose="020B0604020202020204" pitchFamily="34" charset="0"/>
              <a:buChar char="•"/>
            </a:pPr>
            <a:r>
              <a:rPr lang="en-US" sz="1600" kern="0" dirty="0">
                <a:solidFill>
                  <a:srgbClr val="415568"/>
                </a:solidFill>
              </a:rPr>
              <a:t>Base seed treatment (BST = 5 products incl. 2 other biologicals)</a:t>
            </a:r>
          </a:p>
          <a:p>
            <a:pPr marL="742950" lvl="1" indent="-285750">
              <a:spcAft>
                <a:spcPts val="150"/>
              </a:spcAft>
              <a:buClr>
                <a:srgbClr val="415568"/>
              </a:buClr>
              <a:buFont typeface="Arial" panose="020B0604020202020204" pitchFamily="34" charset="0"/>
              <a:buChar char="•"/>
            </a:pPr>
            <a:r>
              <a:rPr lang="en-US" sz="1600" kern="0" dirty="0">
                <a:solidFill>
                  <a:srgbClr val="415568"/>
                </a:solidFill>
              </a:rPr>
              <a:t>BST + 2 rates of CR-7</a:t>
            </a:r>
          </a:p>
          <a:p>
            <a:pPr marL="742950" lvl="1" indent="-285750">
              <a:spcAft>
                <a:spcPts val="150"/>
              </a:spcAft>
              <a:buClr>
                <a:srgbClr val="415568"/>
              </a:buClr>
              <a:buFont typeface="Arial" panose="020B0604020202020204" pitchFamily="34" charset="0"/>
              <a:buChar char="•"/>
            </a:pPr>
            <a:r>
              <a:rPr lang="en-US" sz="1600" kern="0" dirty="0">
                <a:solidFill>
                  <a:srgbClr val="415568"/>
                </a:solidFill>
              </a:rPr>
              <a:t>BST with 2 standards (biological and chemical) for SDS</a:t>
            </a:r>
          </a:p>
          <a:p>
            <a:pPr marL="742950" lvl="1" indent="-285750">
              <a:spcAft>
                <a:spcPts val="150"/>
              </a:spcAft>
              <a:buClr>
                <a:srgbClr val="415568"/>
              </a:buClr>
              <a:buFont typeface="Arial" panose="020B0604020202020204" pitchFamily="34" charset="0"/>
              <a:buChar char="•"/>
            </a:pPr>
            <a:r>
              <a:rPr lang="en-US" sz="1600" kern="0" dirty="0">
                <a:solidFill>
                  <a:srgbClr val="415568"/>
                </a:solidFill>
              </a:rPr>
              <a:t>BST with no biologicals + 2 rates of CR-7</a:t>
            </a:r>
          </a:p>
          <a:p>
            <a:pPr marL="800100" lvl="1" indent="-342900">
              <a:spcAft>
                <a:spcPts val="150"/>
              </a:spcAft>
              <a:buClr>
                <a:srgbClr val="3CA262"/>
              </a:buClr>
              <a:buFont typeface="Wingdings" panose="05000000000000000000" pitchFamily="2" charset="2"/>
              <a:buChar char="v"/>
            </a:pPr>
            <a:endParaRPr lang="en-US" sz="1600" b="1" kern="0" dirty="0">
              <a:solidFill>
                <a:srgbClr val="415568"/>
              </a:solidFill>
            </a:endParaRPr>
          </a:p>
          <a:p>
            <a:pPr>
              <a:spcAft>
                <a:spcPts val="150"/>
              </a:spcAft>
              <a:buClr>
                <a:srgbClr val="3CA262"/>
              </a:buClr>
            </a:pPr>
            <a:r>
              <a:rPr lang="en-US" sz="1600" b="1" kern="0" dirty="0">
                <a:solidFill>
                  <a:srgbClr val="415568"/>
                </a:solidFill>
              </a:rPr>
              <a:t>Locations</a:t>
            </a:r>
            <a:r>
              <a:rPr lang="en-US" sz="1600" kern="0" dirty="0">
                <a:solidFill>
                  <a:srgbClr val="415568"/>
                </a:solidFill>
              </a:rPr>
              <a:t>: use major soybean growing regions (3 in 2021, 4 in 2022)</a:t>
            </a:r>
          </a:p>
          <a:p>
            <a:pPr marL="342900" indent="-342900">
              <a:spcAft>
                <a:spcPts val="150"/>
              </a:spcAft>
              <a:buClr>
                <a:srgbClr val="3CA262"/>
              </a:buClr>
              <a:buFont typeface="Wingdings" panose="05000000000000000000" pitchFamily="2" charset="2"/>
              <a:buChar char="v"/>
            </a:pPr>
            <a:endParaRPr lang="en-US" sz="1600" kern="0" dirty="0">
              <a:solidFill>
                <a:srgbClr val="415568"/>
              </a:solidFill>
            </a:endParaRPr>
          </a:p>
          <a:p>
            <a:pPr>
              <a:spcAft>
                <a:spcPts val="150"/>
              </a:spcAft>
              <a:buClr>
                <a:srgbClr val="3CA262"/>
              </a:buClr>
            </a:pPr>
            <a:r>
              <a:rPr lang="en-US" sz="1600" b="1" kern="0" dirty="0">
                <a:solidFill>
                  <a:srgbClr val="415568"/>
                </a:solidFill>
              </a:rPr>
              <a:t>9 different data</a:t>
            </a:r>
            <a:r>
              <a:rPr lang="en-US" sz="1600" kern="0" dirty="0">
                <a:solidFill>
                  <a:srgbClr val="415568"/>
                </a:solidFill>
              </a:rPr>
              <a:t> sets collected</a:t>
            </a:r>
          </a:p>
          <a:p>
            <a:pPr marL="342900" indent="-342900">
              <a:spcAft>
                <a:spcPts val="150"/>
              </a:spcAft>
              <a:buClr>
                <a:srgbClr val="3CA262"/>
              </a:buClr>
              <a:buFont typeface="Wingdings" panose="05000000000000000000" pitchFamily="2" charset="2"/>
              <a:buChar char="v"/>
            </a:pPr>
            <a:endParaRPr lang="en-US" sz="1600" kern="0" dirty="0">
              <a:solidFill>
                <a:srgbClr val="415568"/>
              </a:solidFill>
            </a:endParaRPr>
          </a:p>
          <a:p>
            <a:pPr>
              <a:spcAft>
                <a:spcPts val="150"/>
              </a:spcAft>
              <a:buClr>
                <a:srgbClr val="3CA262"/>
              </a:buClr>
            </a:pPr>
            <a:r>
              <a:rPr lang="en-US" sz="1600" kern="0" dirty="0">
                <a:solidFill>
                  <a:srgbClr val="415568"/>
                </a:solidFill>
              </a:rPr>
              <a:t>In partnership with </a:t>
            </a:r>
            <a:r>
              <a:rPr lang="en-US" sz="1600" b="1" kern="0" dirty="0">
                <a:solidFill>
                  <a:srgbClr val="415568"/>
                </a:solidFill>
              </a:rPr>
              <a:t>Agrithority</a:t>
            </a:r>
            <a:r>
              <a:rPr lang="en-US" sz="1600" kern="0" dirty="0">
                <a:solidFill>
                  <a:srgbClr val="415568"/>
                </a:solidFill>
              </a:rPr>
              <a:t>: leading product development firm with global expertise</a:t>
            </a:r>
          </a:p>
        </p:txBody>
      </p:sp>
      <p:sp>
        <p:nvSpPr>
          <p:cNvPr id="2" name="object 4">
            <a:extLst>
              <a:ext uri="{FF2B5EF4-FFF2-40B4-BE49-F238E27FC236}">
                <a16:creationId xmlns:a16="http://schemas.microsoft.com/office/drawing/2014/main" id="{B8F4D119-C6DC-794D-7C37-A4547D0D1E12}"/>
              </a:ext>
            </a:extLst>
          </p:cNvPr>
          <p:cNvSpPr txBox="1"/>
          <p:nvPr/>
        </p:nvSpPr>
        <p:spPr>
          <a:xfrm>
            <a:off x="8991600" y="1548068"/>
            <a:ext cx="2447290" cy="433132"/>
          </a:xfrm>
          <a:prstGeom prst="rect">
            <a:avLst/>
          </a:prstGeom>
        </p:spPr>
        <p:txBody>
          <a:bodyPr vert="horz" wrap="square" lIns="0" tIns="7620" rIns="0" bIns="0" rtlCol="0">
            <a:spAutoFit/>
          </a:bodyPr>
          <a:lstStyle/>
          <a:p>
            <a:pPr marL="12700" marR="5080">
              <a:lnSpc>
                <a:spcPct val="101800"/>
              </a:lnSpc>
              <a:spcBef>
                <a:spcPts val="60"/>
              </a:spcBef>
            </a:pPr>
            <a:r>
              <a:rPr sz="1400" b="1" dirty="0">
                <a:solidFill>
                  <a:srgbClr val="3BA362"/>
                </a:solidFill>
                <a:latin typeface="Arial"/>
                <a:cs typeface="Arial"/>
              </a:rPr>
              <a:t>Seeds</a:t>
            </a:r>
            <a:r>
              <a:rPr sz="1400" b="1" spc="85" dirty="0">
                <a:solidFill>
                  <a:srgbClr val="3BA362"/>
                </a:solidFill>
                <a:latin typeface="Arial"/>
                <a:cs typeface="Arial"/>
              </a:rPr>
              <a:t> </a:t>
            </a:r>
            <a:r>
              <a:rPr sz="1400" b="1" dirty="0">
                <a:solidFill>
                  <a:srgbClr val="3BA362"/>
                </a:solidFill>
                <a:latin typeface="Arial"/>
                <a:cs typeface="Arial"/>
              </a:rPr>
              <a:t>treated</a:t>
            </a:r>
            <a:r>
              <a:rPr sz="1400" b="1" spc="85" dirty="0">
                <a:solidFill>
                  <a:srgbClr val="3BA362"/>
                </a:solidFill>
                <a:latin typeface="Arial"/>
                <a:cs typeface="Arial"/>
              </a:rPr>
              <a:t> </a:t>
            </a:r>
            <a:r>
              <a:rPr sz="1400" b="1" dirty="0">
                <a:solidFill>
                  <a:srgbClr val="3BA362"/>
                </a:solidFill>
                <a:latin typeface="Arial"/>
                <a:cs typeface="Arial"/>
              </a:rPr>
              <a:t>at</a:t>
            </a:r>
            <a:r>
              <a:rPr sz="1400" b="1" spc="85" dirty="0">
                <a:solidFill>
                  <a:srgbClr val="3BA362"/>
                </a:solidFill>
                <a:latin typeface="Arial"/>
                <a:cs typeface="Arial"/>
              </a:rPr>
              <a:t> </a:t>
            </a:r>
            <a:r>
              <a:rPr sz="1400" b="1" spc="-20" dirty="0">
                <a:solidFill>
                  <a:srgbClr val="3BA362"/>
                </a:solidFill>
                <a:latin typeface="Arial"/>
                <a:cs typeface="Arial"/>
              </a:rPr>
              <a:t>SGS, </a:t>
            </a:r>
            <a:r>
              <a:rPr sz="1400" b="1" dirty="0">
                <a:solidFill>
                  <a:srgbClr val="3BA362"/>
                </a:solidFill>
                <a:latin typeface="Arial"/>
                <a:cs typeface="Arial"/>
              </a:rPr>
              <a:t>SD</a:t>
            </a:r>
            <a:r>
              <a:rPr sz="1400" b="1" spc="60" dirty="0">
                <a:solidFill>
                  <a:srgbClr val="3BA362"/>
                </a:solidFill>
                <a:latin typeface="Arial"/>
                <a:cs typeface="Arial"/>
              </a:rPr>
              <a:t> </a:t>
            </a:r>
            <a:r>
              <a:rPr sz="1400" b="1" dirty="0">
                <a:solidFill>
                  <a:srgbClr val="3BA362"/>
                </a:solidFill>
                <a:latin typeface="Arial"/>
                <a:cs typeface="Arial"/>
              </a:rPr>
              <a:t>for</a:t>
            </a:r>
            <a:r>
              <a:rPr sz="1400" b="1" spc="60" dirty="0">
                <a:solidFill>
                  <a:srgbClr val="3BA362"/>
                </a:solidFill>
                <a:latin typeface="Arial"/>
                <a:cs typeface="Arial"/>
              </a:rPr>
              <a:t> </a:t>
            </a:r>
            <a:r>
              <a:rPr sz="1400" b="1" dirty="0">
                <a:solidFill>
                  <a:srgbClr val="3BA362"/>
                </a:solidFill>
                <a:latin typeface="Arial"/>
                <a:cs typeface="Arial"/>
              </a:rPr>
              <a:t>all</a:t>
            </a:r>
            <a:r>
              <a:rPr sz="1400" b="1" spc="60" dirty="0">
                <a:solidFill>
                  <a:srgbClr val="3BA362"/>
                </a:solidFill>
                <a:latin typeface="Arial"/>
                <a:cs typeface="Arial"/>
              </a:rPr>
              <a:t> </a:t>
            </a:r>
            <a:r>
              <a:rPr sz="1400" b="1" spc="-10" dirty="0">
                <a:solidFill>
                  <a:srgbClr val="3BA362"/>
                </a:solidFill>
                <a:latin typeface="Arial"/>
                <a:cs typeface="Arial"/>
              </a:rPr>
              <a:t>trials</a:t>
            </a:r>
            <a:endParaRPr sz="1400" dirty="0">
              <a:solidFill>
                <a:srgbClr val="3BA362"/>
              </a:solidFill>
              <a:latin typeface="Arial"/>
              <a:cs typeface="Arial"/>
            </a:endParaRPr>
          </a:p>
        </p:txBody>
      </p:sp>
      <p:pic>
        <p:nvPicPr>
          <p:cNvPr id="5" name="object 5">
            <a:extLst>
              <a:ext uri="{FF2B5EF4-FFF2-40B4-BE49-F238E27FC236}">
                <a16:creationId xmlns:a16="http://schemas.microsoft.com/office/drawing/2014/main" id="{E128F327-C381-2BD9-DC61-D3DCA6842572}"/>
              </a:ext>
            </a:extLst>
          </p:cNvPr>
          <p:cNvPicPr/>
          <p:nvPr/>
        </p:nvPicPr>
        <p:blipFill>
          <a:blip r:embed="rId4" cstate="print"/>
          <a:stretch>
            <a:fillRect/>
          </a:stretch>
        </p:blipFill>
        <p:spPr>
          <a:xfrm>
            <a:off x="9004300" y="2140391"/>
            <a:ext cx="1048321" cy="1048321"/>
          </a:xfrm>
          <a:prstGeom prst="rect">
            <a:avLst/>
          </a:prstGeom>
        </p:spPr>
      </p:pic>
      <p:sp>
        <p:nvSpPr>
          <p:cNvPr id="6" name="object 6">
            <a:extLst>
              <a:ext uri="{FF2B5EF4-FFF2-40B4-BE49-F238E27FC236}">
                <a16:creationId xmlns:a16="http://schemas.microsoft.com/office/drawing/2014/main" id="{C28D5D97-8DEF-DCD3-DF74-8D6B8414A115}"/>
              </a:ext>
            </a:extLst>
          </p:cNvPr>
          <p:cNvSpPr txBox="1"/>
          <p:nvPr/>
        </p:nvSpPr>
        <p:spPr>
          <a:xfrm>
            <a:off x="10281965" y="2436712"/>
            <a:ext cx="956310" cy="410177"/>
          </a:xfrm>
          <a:prstGeom prst="rect">
            <a:avLst/>
          </a:prstGeom>
        </p:spPr>
        <p:txBody>
          <a:bodyPr vert="horz" wrap="square" lIns="0" tIns="11430" rIns="0" bIns="0" rtlCol="0">
            <a:spAutoFit/>
          </a:bodyPr>
          <a:lstStyle/>
          <a:p>
            <a:pPr marL="12700" marR="5080">
              <a:lnSpc>
                <a:spcPct val="102600"/>
              </a:lnSpc>
              <a:spcBef>
                <a:spcPts val="90"/>
              </a:spcBef>
            </a:pPr>
            <a:r>
              <a:rPr sz="1300" dirty="0">
                <a:solidFill>
                  <a:srgbClr val="415568"/>
                </a:solidFill>
                <a:latin typeface="Arial"/>
                <a:cs typeface="Arial"/>
              </a:rPr>
              <a:t>Seed</a:t>
            </a:r>
            <a:r>
              <a:rPr sz="1300" spc="65" dirty="0">
                <a:solidFill>
                  <a:srgbClr val="415568"/>
                </a:solidFill>
                <a:latin typeface="Arial"/>
                <a:cs typeface="Arial"/>
              </a:rPr>
              <a:t> </a:t>
            </a:r>
            <a:r>
              <a:rPr sz="1300" spc="-10" dirty="0">
                <a:solidFill>
                  <a:srgbClr val="415568"/>
                </a:solidFill>
                <a:latin typeface="Arial"/>
                <a:cs typeface="Arial"/>
              </a:rPr>
              <a:t>treater inside</a:t>
            </a:r>
            <a:endParaRPr sz="1300" dirty="0">
              <a:solidFill>
                <a:srgbClr val="415568"/>
              </a:solidFill>
              <a:latin typeface="Arial"/>
              <a:cs typeface="Arial"/>
            </a:endParaRPr>
          </a:p>
        </p:txBody>
      </p:sp>
      <p:pic>
        <p:nvPicPr>
          <p:cNvPr id="7" name="object 7">
            <a:extLst>
              <a:ext uri="{FF2B5EF4-FFF2-40B4-BE49-F238E27FC236}">
                <a16:creationId xmlns:a16="http://schemas.microsoft.com/office/drawing/2014/main" id="{EAD60ED2-519E-7294-FE50-19E9568A2399}"/>
              </a:ext>
            </a:extLst>
          </p:cNvPr>
          <p:cNvPicPr/>
          <p:nvPr/>
        </p:nvPicPr>
        <p:blipFill>
          <a:blip r:embed="rId5" cstate="print"/>
          <a:stretch>
            <a:fillRect/>
          </a:stretch>
        </p:blipFill>
        <p:spPr>
          <a:xfrm>
            <a:off x="9004300" y="3569814"/>
            <a:ext cx="1048321" cy="1048321"/>
          </a:xfrm>
          <a:prstGeom prst="rect">
            <a:avLst/>
          </a:prstGeom>
        </p:spPr>
      </p:pic>
      <p:sp>
        <p:nvSpPr>
          <p:cNvPr id="8" name="object 8">
            <a:extLst>
              <a:ext uri="{FF2B5EF4-FFF2-40B4-BE49-F238E27FC236}">
                <a16:creationId xmlns:a16="http://schemas.microsoft.com/office/drawing/2014/main" id="{A4311617-BFA1-1AA7-E232-2767320D79CC}"/>
              </a:ext>
            </a:extLst>
          </p:cNvPr>
          <p:cNvSpPr txBox="1"/>
          <p:nvPr/>
        </p:nvSpPr>
        <p:spPr>
          <a:xfrm>
            <a:off x="10281965" y="3866134"/>
            <a:ext cx="601980" cy="410177"/>
          </a:xfrm>
          <a:prstGeom prst="rect">
            <a:avLst/>
          </a:prstGeom>
        </p:spPr>
        <p:txBody>
          <a:bodyPr vert="horz" wrap="square" lIns="0" tIns="11430" rIns="0" bIns="0" rtlCol="0">
            <a:spAutoFit/>
          </a:bodyPr>
          <a:lstStyle/>
          <a:p>
            <a:pPr marL="12700" marR="5080">
              <a:lnSpc>
                <a:spcPct val="102600"/>
              </a:lnSpc>
              <a:spcBef>
                <a:spcPts val="90"/>
              </a:spcBef>
            </a:pPr>
            <a:r>
              <a:rPr sz="1300" spc="-10" dirty="0">
                <a:solidFill>
                  <a:srgbClr val="415568"/>
                </a:solidFill>
                <a:latin typeface="Arial"/>
                <a:cs typeface="Arial"/>
              </a:rPr>
              <a:t>Treated </a:t>
            </a:r>
            <a:r>
              <a:rPr sz="1300" spc="-20" dirty="0">
                <a:solidFill>
                  <a:srgbClr val="415568"/>
                </a:solidFill>
                <a:latin typeface="Arial"/>
                <a:cs typeface="Arial"/>
              </a:rPr>
              <a:t>seed</a:t>
            </a:r>
            <a:endParaRPr sz="1300" dirty="0">
              <a:solidFill>
                <a:srgbClr val="415568"/>
              </a:solidFill>
              <a:latin typeface="Arial"/>
              <a:cs typeface="Arial"/>
            </a:endParaRPr>
          </a:p>
        </p:txBody>
      </p:sp>
      <p:pic>
        <p:nvPicPr>
          <p:cNvPr id="9" name="object 9">
            <a:extLst>
              <a:ext uri="{FF2B5EF4-FFF2-40B4-BE49-F238E27FC236}">
                <a16:creationId xmlns:a16="http://schemas.microsoft.com/office/drawing/2014/main" id="{D1DFA7DC-FBC4-1A64-F4A7-F62224A29855}"/>
              </a:ext>
            </a:extLst>
          </p:cNvPr>
          <p:cNvPicPr/>
          <p:nvPr/>
        </p:nvPicPr>
        <p:blipFill>
          <a:blip r:embed="rId6" cstate="print"/>
          <a:stretch>
            <a:fillRect/>
          </a:stretch>
        </p:blipFill>
        <p:spPr>
          <a:xfrm>
            <a:off x="9004300" y="4999224"/>
            <a:ext cx="1048321" cy="1048334"/>
          </a:xfrm>
          <a:prstGeom prst="rect">
            <a:avLst/>
          </a:prstGeom>
        </p:spPr>
      </p:pic>
      <p:sp>
        <p:nvSpPr>
          <p:cNvPr id="10" name="object 10">
            <a:extLst>
              <a:ext uri="{FF2B5EF4-FFF2-40B4-BE49-F238E27FC236}">
                <a16:creationId xmlns:a16="http://schemas.microsoft.com/office/drawing/2014/main" id="{BEF699CA-15CD-D1E4-97E2-37006FFF0DEB}"/>
              </a:ext>
            </a:extLst>
          </p:cNvPr>
          <p:cNvSpPr txBox="1"/>
          <p:nvPr/>
        </p:nvSpPr>
        <p:spPr>
          <a:xfrm>
            <a:off x="10281965" y="5295556"/>
            <a:ext cx="956310" cy="410177"/>
          </a:xfrm>
          <a:prstGeom prst="rect">
            <a:avLst/>
          </a:prstGeom>
        </p:spPr>
        <p:txBody>
          <a:bodyPr vert="horz" wrap="square" lIns="0" tIns="11430" rIns="0" bIns="0" rtlCol="0">
            <a:spAutoFit/>
          </a:bodyPr>
          <a:lstStyle/>
          <a:p>
            <a:pPr marL="12700" marR="5080">
              <a:lnSpc>
                <a:spcPct val="102600"/>
              </a:lnSpc>
              <a:spcBef>
                <a:spcPts val="90"/>
              </a:spcBef>
            </a:pPr>
            <a:r>
              <a:rPr sz="1300" dirty="0">
                <a:solidFill>
                  <a:srgbClr val="415568"/>
                </a:solidFill>
                <a:latin typeface="Arial"/>
                <a:cs typeface="Arial"/>
              </a:rPr>
              <a:t>Seed</a:t>
            </a:r>
            <a:r>
              <a:rPr sz="1300" spc="65" dirty="0">
                <a:solidFill>
                  <a:srgbClr val="415568"/>
                </a:solidFill>
                <a:latin typeface="Arial"/>
                <a:cs typeface="Arial"/>
              </a:rPr>
              <a:t> </a:t>
            </a:r>
            <a:r>
              <a:rPr sz="1300" spc="-10" dirty="0">
                <a:solidFill>
                  <a:srgbClr val="415568"/>
                </a:solidFill>
                <a:latin typeface="Arial"/>
                <a:cs typeface="Arial"/>
              </a:rPr>
              <a:t>treater outside</a:t>
            </a:r>
            <a:endParaRPr sz="1300" dirty="0">
              <a:solidFill>
                <a:srgbClr val="415568"/>
              </a:solidFill>
              <a:latin typeface="Arial"/>
              <a:cs typeface="Arial"/>
            </a:endParaRPr>
          </a:p>
        </p:txBody>
      </p:sp>
      <p:sp>
        <p:nvSpPr>
          <p:cNvPr id="11" name="object 11">
            <a:extLst>
              <a:ext uri="{FF2B5EF4-FFF2-40B4-BE49-F238E27FC236}">
                <a16:creationId xmlns:a16="http://schemas.microsoft.com/office/drawing/2014/main" id="{FEFAE75E-06E6-27CF-451E-E5B3A300D4A1}"/>
              </a:ext>
            </a:extLst>
          </p:cNvPr>
          <p:cNvSpPr/>
          <p:nvPr/>
        </p:nvSpPr>
        <p:spPr>
          <a:xfrm>
            <a:off x="9004306" y="3379260"/>
            <a:ext cx="2437765" cy="0"/>
          </a:xfrm>
          <a:custGeom>
            <a:avLst/>
            <a:gdLst/>
            <a:ahLst/>
            <a:cxnLst/>
            <a:rect l="l" t="t" r="r" b="b"/>
            <a:pathLst>
              <a:path w="2437765">
                <a:moveTo>
                  <a:pt x="2437587" y="0"/>
                </a:moveTo>
                <a:lnTo>
                  <a:pt x="0" y="0"/>
                </a:lnTo>
              </a:path>
            </a:pathLst>
          </a:custGeom>
          <a:ln w="9525">
            <a:solidFill>
              <a:srgbClr val="415568"/>
            </a:solidFill>
          </a:ln>
        </p:spPr>
        <p:txBody>
          <a:bodyPr wrap="square" lIns="0" tIns="0" rIns="0" bIns="0" rtlCol="0"/>
          <a:lstStyle/>
          <a:p>
            <a:endParaRPr dirty="0"/>
          </a:p>
        </p:txBody>
      </p:sp>
      <p:sp>
        <p:nvSpPr>
          <p:cNvPr id="12" name="object 12">
            <a:extLst>
              <a:ext uri="{FF2B5EF4-FFF2-40B4-BE49-F238E27FC236}">
                <a16:creationId xmlns:a16="http://schemas.microsoft.com/office/drawing/2014/main" id="{F35774DE-065D-9FD0-5621-42B7924E9DAA}"/>
              </a:ext>
            </a:extLst>
          </p:cNvPr>
          <p:cNvSpPr/>
          <p:nvPr/>
        </p:nvSpPr>
        <p:spPr>
          <a:xfrm>
            <a:off x="9004306" y="4808682"/>
            <a:ext cx="2437765" cy="0"/>
          </a:xfrm>
          <a:custGeom>
            <a:avLst/>
            <a:gdLst/>
            <a:ahLst/>
            <a:cxnLst/>
            <a:rect l="l" t="t" r="r" b="b"/>
            <a:pathLst>
              <a:path w="2437765">
                <a:moveTo>
                  <a:pt x="2437587" y="0"/>
                </a:moveTo>
                <a:lnTo>
                  <a:pt x="0" y="0"/>
                </a:lnTo>
              </a:path>
            </a:pathLst>
          </a:custGeom>
          <a:ln w="9525">
            <a:solidFill>
              <a:srgbClr val="415568"/>
            </a:solidFill>
          </a:ln>
        </p:spPr>
        <p:txBody>
          <a:bodyPr wrap="square" lIns="0" tIns="0" rIns="0" bIns="0" rtlCol="0"/>
          <a:lstStyle/>
          <a:p>
            <a:endParaRPr dirty="0"/>
          </a:p>
        </p:txBody>
      </p:sp>
      <p:sp>
        <p:nvSpPr>
          <p:cNvPr id="13" name="Rectangle 12">
            <a:extLst>
              <a:ext uri="{FF2B5EF4-FFF2-40B4-BE49-F238E27FC236}">
                <a16:creationId xmlns:a16="http://schemas.microsoft.com/office/drawing/2014/main" id="{FE96056A-436F-E8DD-FF8E-BE9129E9C326}"/>
              </a:ext>
            </a:extLst>
          </p:cNvPr>
          <p:cNvSpPr/>
          <p:nvPr/>
        </p:nvSpPr>
        <p:spPr>
          <a:xfrm>
            <a:off x="8851927" y="1371600"/>
            <a:ext cx="2743486" cy="4864127"/>
          </a:xfrm>
          <a:prstGeom prst="rect">
            <a:avLst/>
          </a:prstGeom>
          <a:noFill/>
          <a:ln w="12700">
            <a:solidFill>
              <a:srgbClr val="415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24">
            <a:extLst>
              <a:ext uri="{FF2B5EF4-FFF2-40B4-BE49-F238E27FC236}">
                <a16:creationId xmlns:a16="http://schemas.microsoft.com/office/drawing/2014/main" id="{4A9E5A54-0260-8AA1-D07E-77A1C5CB5FBF}"/>
              </a:ext>
            </a:extLst>
          </p:cNvPr>
          <p:cNvSpPr/>
          <p:nvPr/>
        </p:nvSpPr>
        <p:spPr>
          <a:xfrm>
            <a:off x="667103" y="1288162"/>
            <a:ext cx="248319" cy="265163"/>
          </a:xfrm>
          <a:prstGeom prst="rect">
            <a:avLst/>
          </a:prstGeom>
          <a:blipFill>
            <a:blip r:embed="rId7" cstate="print"/>
            <a:stretch>
              <a:fillRect/>
            </a:stretch>
          </a:blipFill>
        </p:spPr>
        <p:txBody>
          <a:bodyPr wrap="square" lIns="0" tIns="0" rIns="0" bIns="0" rtlCol="0"/>
          <a:lstStyle/>
          <a:p>
            <a:endParaRPr dirty="0"/>
          </a:p>
        </p:txBody>
      </p:sp>
      <p:sp>
        <p:nvSpPr>
          <p:cNvPr id="14" name="object 24">
            <a:extLst>
              <a:ext uri="{FF2B5EF4-FFF2-40B4-BE49-F238E27FC236}">
                <a16:creationId xmlns:a16="http://schemas.microsoft.com/office/drawing/2014/main" id="{B26C1C3D-21EE-2F98-B75B-C5E058AEBC93}"/>
              </a:ext>
            </a:extLst>
          </p:cNvPr>
          <p:cNvSpPr/>
          <p:nvPr/>
        </p:nvSpPr>
        <p:spPr>
          <a:xfrm>
            <a:off x="659871" y="1828800"/>
            <a:ext cx="248319" cy="265163"/>
          </a:xfrm>
          <a:prstGeom prst="rect">
            <a:avLst/>
          </a:prstGeom>
          <a:blipFill>
            <a:blip r:embed="rId7" cstate="print"/>
            <a:stretch>
              <a:fillRect/>
            </a:stretch>
          </a:blipFill>
        </p:spPr>
        <p:txBody>
          <a:bodyPr wrap="square" lIns="0" tIns="0" rIns="0" bIns="0" rtlCol="0"/>
          <a:lstStyle/>
          <a:p>
            <a:endParaRPr dirty="0"/>
          </a:p>
        </p:txBody>
      </p:sp>
      <p:sp>
        <p:nvSpPr>
          <p:cNvPr id="15" name="object 24">
            <a:extLst>
              <a:ext uri="{FF2B5EF4-FFF2-40B4-BE49-F238E27FC236}">
                <a16:creationId xmlns:a16="http://schemas.microsoft.com/office/drawing/2014/main" id="{5E23870D-5F65-6C08-811D-B907A9AE2F9C}"/>
              </a:ext>
            </a:extLst>
          </p:cNvPr>
          <p:cNvSpPr/>
          <p:nvPr/>
        </p:nvSpPr>
        <p:spPr>
          <a:xfrm>
            <a:off x="664668" y="2895600"/>
            <a:ext cx="248319" cy="265163"/>
          </a:xfrm>
          <a:prstGeom prst="rect">
            <a:avLst/>
          </a:prstGeom>
          <a:blipFill>
            <a:blip r:embed="rId7" cstate="print"/>
            <a:stretch>
              <a:fillRect/>
            </a:stretch>
          </a:blipFill>
        </p:spPr>
        <p:txBody>
          <a:bodyPr wrap="square" lIns="0" tIns="0" rIns="0" bIns="0" rtlCol="0"/>
          <a:lstStyle/>
          <a:p>
            <a:endParaRPr dirty="0"/>
          </a:p>
        </p:txBody>
      </p:sp>
      <p:sp>
        <p:nvSpPr>
          <p:cNvPr id="16" name="object 24">
            <a:extLst>
              <a:ext uri="{FF2B5EF4-FFF2-40B4-BE49-F238E27FC236}">
                <a16:creationId xmlns:a16="http://schemas.microsoft.com/office/drawing/2014/main" id="{E39D1C7C-F37A-3580-C9B5-236C15E56773}"/>
              </a:ext>
            </a:extLst>
          </p:cNvPr>
          <p:cNvSpPr/>
          <p:nvPr/>
        </p:nvSpPr>
        <p:spPr>
          <a:xfrm>
            <a:off x="673991" y="4543519"/>
            <a:ext cx="248319" cy="265163"/>
          </a:xfrm>
          <a:prstGeom prst="rect">
            <a:avLst/>
          </a:prstGeom>
          <a:blipFill>
            <a:blip r:embed="rId7" cstate="print"/>
            <a:stretch>
              <a:fillRect/>
            </a:stretch>
          </a:blipFill>
        </p:spPr>
        <p:txBody>
          <a:bodyPr wrap="square" lIns="0" tIns="0" rIns="0" bIns="0" rtlCol="0"/>
          <a:lstStyle/>
          <a:p>
            <a:endParaRPr dirty="0"/>
          </a:p>
        </p:txBody>
      </p:sp>
      <p:sp>
        <p:nvSpPr>
          <p:cNvPr id="17" name="object 24">
            <a:extLst>
              <a:ext uri="{FF2B5EF4-FFF2-40B4-BE49-F238E27FC236}">
                <a16:creationId xmlns:a16="http://schemas.microsoft.com/office/drawing/2014/main" id="{CF4AD875-579E-884D-7930-DA9598B48FFD}"/>
              </a:ext>
            </a:extLst>
          </p:cNvPr>
          <p:cNvSpPr/>
          <p:nvPr/>
        </p:nvSpPr>
        <p:spPr>
          <a:xfrm>
            <a:off x="666759" y="5084157"/>
            <a:ext cx="248319" cy="265163"/>
          </a:xfrm>
          <a:prstGeom prst="rect">
            <a:avLst/>
          </a:prstGeom>
          <a:blipFill>
            <a:blip r:embed="rId7" cstate="print"/>
            <a:stretch>
              <a:fillRect/>
            </a:stretch>
          </a:blipFill>
        </p:spPr>
        <p:txBody>
          <a:bodyPr wrap="square" lIns="0" tIns="0" rIns="0" bIns="0" rtlCol="0"/>
          <a:lstStyle/>
          <a:p>
            <a:endParaRPr dirty="0"/>
          </a:p>
        </p:txBody>
      </p:sp>
      <p:sp>
        <p:nvSpPr>
          <p:cNvPr id="18" name="object 24">
            <a:extLst>
              <a:ext uri="{FF2B5EF4-FFF2-40B4-BE49-F238E27FC236}">
                <a16:creationId xmlns:a16="http://schemas.microsoft.com/office/drawing/2014/main" id="{5641A72A-2483-4CA9-B311-B3E51CD1B0CC}"/>
              </a:ext>
            </a:extLst>
          </p:cNvPr>
          <p:cNvSpPr/>
          <p:nvPr/>
        </p:nvSpPr>
        <p:spPr>
          <a:xfrm>
            <a:off x="654397" y="5624795"/>
            <a:ext cx="248319" cy="265163"/>
          </a:xfrm>
          <a:prstGeom prst="rect">
            <a:avLst/>
          </a:prstGeom>
          <a:blipFill>
            <a:blip r:embed="rId7"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83024457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014590B-84D2-4A4E-8F5E-1FAD64DAE9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 t="16319" r="46364" b="9205"/>
          <a:stretch/>
        </p:blipFill>
        <p:spPr>
          <a:xfrm>
            <a:off x="4813296" y="0"/>
            <a:ext cx="7411905" cy="6857999"/>
          </a:xfrm>
          <a:prstGeom prst="rect">
            <a:avLst/>
          </a:prstGeom>
        </p:spPr>
      </p:pic>
      <p:sp>
        <p:nvSpPr>
          <p:cNvPr id="23" name="object 3">
            <a:extLst>
              <a:ext uri="{FF2B5EF4-FFF2-40B4-BE49-F238E27FC236}">
                <a16:creationId xmlns:a16="http://schemas.microsoft.com/office/drawing/2014/main" id="{A1DD3C36-715D-43D8-AA72-FE8C5A9F20E2}"/>
              </a:ext>
            </a:extLst>
          </p:cNvPr>
          <p:cNvSpPr/>
          <p:nvPr/>
        </p:nvSpPr>
        <p:spPr>
          <a:xfrm>
            <a:off x="0" y="0"/>
            <a:ext cx="7086600" cy="6858000"/>
          </a:xfrm>
          <a:custGeom>
            <a:avLst/>
            <a:gdLst/>
            <a:ahLst/>
            <a:cxnLst/>
            <a:rect l="l" t="t" r="r" b="b"/>
            <a:pathLst>
              <a:path w="7086600" h="6858000">
                <a:moveTo>
                  <a:pt x="0" y="6858000"/>
                </a:moveTo>
                <a:lnTo>
                  <a:pt x="7086600" y="6858000"/>
                </a:lnTo>
                <a:lnTo>
                  <a:pt x="7086600" y="0"/>
                </a:lnTo>
                <a:lnTo>
                  <a:pt x="0" y="0"/>
                </a:lnTo>
                <a:lnTo>
                  <a:pt x="0" y="6858000"/>
                </a:lnTo>
                <a:close/>
              </a:path>
            </a:pathLst>
          </a:custGeom>
          <a:solidFill>
            <a:srgbClr val="3BA362"/>
          </a:solidFill>
        </p:spPr>
        <p:txBody>
          <a:bodyPr wrap="square" lIns="0" tIns="0" rIns="0" bIns="0" rtlCol="0"/>
          <a:lstStyle/>
          <a:p>
            <a:endParaRPr dirty="0"/>
          </a:p>
        </p:txBody>
      </p:sp>
      <p:sp>
        <p:nvSpPr>
          <p:cNvPr id="4" name="object 4"/>
          <p:cNvSpPr txBox="1">
            <a:spLocks noGrp="1"/>
          </p:cNvSpPr>
          <p:nvPr>
            <p:ph type="title"/>
          </p:nvPr>
        </p:nvSpPr>
        <p:spPr>
          <a:xfrm>
            <a:off x="381000" y="228600"/>
            <a:ext cx="3849100" cy="847668"/>
          </a:xfrm>
          <a:prstGeom prst="rect">
            <a:avLst/>
          </a:prstGeom>
        </p:spPr>
        <p:txBody>
          <a:bodyPr vert="horz" wrap="square" lIns="0" tIns="16510" rIns="0" bIns="0" rtlCol="0">
            <a:spAutoFit/>
          </a:bodyPr>
          <a:lstStyle/>
          <a:p>
            <a:pPr marL="12700">
              <a:lnSpc>
                <a:spcPct val="100000"/>
              </a:lnSpc>
              <a:spcBef>
                <a:spcPts val="130"/>
              </a:spcBef>
            </a:pPr>
            <a:r>
              <a:rPr lang="en-US" sz="5400" spc="10" dirty="0">
                <a:solidFill>
                  <a:srgbClr val="FFFFFF"/>
                </a:solidFill>
              </a:rPr>
              <a:t>Agenda</a:t>
            </a:r>
            <a:endParaRPr sz="5400" dirty="0"/>
          </a:p>
        </p:txBody>
      </p:sp>
      <p:sp>
        <p:nvSpPr>
          <p:cNvPr id="15" name="object 15"/>
          <p:cNvSpPr/>
          <p:nvPr/>
        </p:nvSpPr>
        <p:spPr>
          <a:xfrm>
            <a:off x="443483" y="6235623"/>
            <a:ext cx="1877567" cy="432804"/>
          </a:xfrm>
          <a:prstGeom prst="rect">
            <a:avLst/>
          </a:prstGeom>
          <a:blipFill>
            <a:blip r:embed="rId4" cstate="print"/>
            <a:stretch>
              <a:fillRect/>
            </a:stretch>
          </a:blipFill>
        </p:spPr>
        <p:txBody>
          <a:bodyPr wrap="square" lIns="0" tIns="0" rIns="0" bIns="0" rtlCol="0"/>
          <a:lstStyle/>
          <a:p>
            <a:endParaRPr dirty="0"/>
          </a:p>
        </p:txBody>
      </p:sp>
      <p:sp>
        <p:nvSpPr>
          <p:cNvPr id="19" name="object 36"/>
          <p:cNvSpPr txBox="1">
            <a:spLocks noGrp="1"/>
          </p:cNvSpPr>
          <p:nvPr>
            <p:ph type="sldNum" sz="quarter" idx="7"/>
          </p:nvPr>
        </p:nvSpPr>
        <p:spPr>
          <a:xfrm>
            <a:off x="11604039" y="6452561"/>
            <a:ext cx="251459" cy="192360"/>
          </a:xfrm>
          <a:prstGeom prst="rect">
            <a:avLst/>
          </a:prstGeom>
        </p:spPr>
        <p:txBody>
          <a:bodyPr vert="horz" wrap="square" lIns="0" tIns="0" rIns="0" bIns="0" rtlCol="0">
            <a:spAutoFit/>
          </a:bodyPr>
          <a:lstStyle/>
          <a:p>
            <a:pPr marL="38100">
              <a:lnSpc>
                <a:spcPts val="1475"/>
              </a:lnSpc>
            </a:pPr>
            <a:fld id="{81D60167-4931-47E6-BA6A-407CBD079E47}" type="slidenum">
              <a:rPr spc="-5" dirty="0">
                <a:solidFill>
                  <a:schemeClr val="bg1"/>
                </a:solidFill>
              </a:rPr>
              <a:t>3</a:t>
            </a:fld>
            <a:endParaRPr spc="-5" dirty="0">
              <a:solidFill>
                <a:schemeClr val="bg1"/>
              </a:solidFill>
            </a:endParaRPr>
          </a:p>
        </p:txBody>
      </p:sp>
      <p:sp>
        <p:nvSpPr>
          <p:cNvPr id="20" name="object 5">
            <a:extLst>
              <a:ext uri="{FF2B5EF4-FFF2-40B4-BE49-F238E27FC236}">
                <a16:creationId xmlns:a16="http://schemas.microsoft.com/office/drawing/2014/main" id="{E4EBECCB-302B-4DA5-9D7F-AD37F0275914}"/>
              </a:ext>
            </a:extLst>
          </p:cNvPr>
          <p:cNvSpPr/>
          <p:nvPr/>
        </p:nvSpPr>
        <p:spPr>
          <a:xfrm>
            <a:off x="784179" y="3344943"/>
            <a:ext cx="493516" cy="493516"/>
          </a:xfrm>
          <a:custGeom>
            <a:avLst/>
            <a:gdLst/>
            <a:ahLst/>
            <a:cxnLst/>
            <a:rect l="l" t="t" r="r" b="b"/>
            <a:pathLst>
              <a:path w="859790" h="859789">
                <a:moveTo>
                  <a:pt x="429818" y="0"/>
                </a:moveTo>
                <a:lnTo>
                  <a:pt x="382986" y="2522"/>
                </a:lnTo>
                <a:lnTo>
                  <a:pt x="337614" y="9913"/>
                </a:lnTo>
                <a:lnTo>
                  <a:pt x="293965" y="21913"/>
                </a:lnTo>
                <a:lnTo>
                  <a:pt x="252301" y="38257"/>
                </a:lnTo>
                <a:lnTo>
                  <a:pt x="212883" y="58684"/>
                </a:lnTo>
                <a:lnTo>
                  <a:pt x="175976" y="82932"/>
                </a:lnTo>
                <a:lnTo>
                  <a:pt x="141840" y="110738"/>
                </a:lnTo>
                <a:lnTo>
                  <a:pt x="110738" y="141840"/>
                </a:lnTo>
                <a:lnTo>
                  <a:pt x="82932" y="175976"/>
                </a:lnTo>
                <a:lnTo>
                  <a:pt x="58684" y="212883"/>
                </a:lnTo>
                <a:lnTo>
                  <a:pt x="38257" y="252301"/>
                </a:lnTo>
                <a:lnTo>
                  <a:pt x="21913" y="293965"/>
                </a:lnTo>
                <a:lnTo>
                  <a:pt x="9913" y="337614"/>
                </a:lnTo>
                <a:lnTo>
                  <a:pt x="2522" y="382986"/>
                </a:lnTo>
                <a:lnTo>
                  <a:pt x="0" y="429818"/>
                </a:lnTo>
                <a:lnTo>
                  <a:pt x="2522" y="476653"/>
                </a:lnTo>
                <a:lnTo>
                  <a:pt x="9913" y="522026"/>
                </a:lnTo>
                <a:lnTo>
                  <a:pt x="21913" y="565677"/>
                </a:lnTo>
                <a:lnTo>
                  <a:pt x="38257" y="607341"/>
                </a:lnTo>
                <a:lnTo>
                  <a:pt x="58684" y="646759"/>
                </a:lnTo>
                <a:lnTo>
                  <a:pt x="82932" y="683666"/>
                </a:lnTo>
                <a:lnTo>
                  <a:pt x="110738" y="717802"/>
                </a:lnTo>
                <a:lnTo>
                  <a:pt x="141840" y="748903"/>
                </a:lnTo>
                <a:lnTo>
                  <a:pt x="175976" y="776709"/>
                </a:lnTo>
                <a:lnTo>
                  <a:pt x="212883" y="800956"/>
                </a:lnTo>
                <a:lnTo>
                  <a:pt x="252301" y="821382"/>
                </a:lnTo>
                <a:lnTo>
                  <a:pt x="293965" y="837725"/>
                </a:lnTo>
                <a:lnTo>
                  <a:pt x="337614" y="849724"/>
                </a:lnTo>
                <a:lnTo>
                  <a:pt x="382986" y="857115"/>
                </a:lnTo>
                <a:lnTo>
                  <a:pt x="429818" y="859637"/>
                </a:lnTo>
                <a:lnTo>
                  <a:pt x="476651" y="857115"/>
                </a:lnTo>
                <a:lnTo>
                  <a:pt x="522023" y="849724"/>
                </a:lnTo>
                <a:lnTo>
                  <a:pt x="565672" y="837725"/>
                </a:lnTo>
                <a:lnTo>
                  <a:pt x="607336" y="821382"/>
                </a:lnTo>
                <a:lnTo>
                  <a:pt x="646753" y="800956"/>
                </a:lnTo>
                <a:lnTo>
                  <a:pt x="683661" y="776709"/>
                </a:lnTo>
                <a:lnTo>
                  <a:pt x="717797" y="748903"/>
                </a:lnTo>
                <a:lnTo>
                  <a:pt x="748899" y="717802"/>
                </a:lnTo>
                <a:lnTo>
                  <a:pt x="776705" y="683666"/>
                </a:lnTo>
                <a:lnTo>
                  <a:pt x="800953" y="646759"/>
                </a:lnTo>
                <a:lnTo>
                  <a:pt x="821380" y="607341"/>
                </a:lnTo>
                <a:lnTo>
                  <a:pt x="837724" y="565677"/>
                </a:lnTo>
                <a:lnTo>
                  <a:pt x="849723" y="522026"/>
                </a:lnTo>
                <a:lnTo>
                  <a:pt x="857115" y="476653"/>
                </a:lnTo>
                <a:lnTo>
                  <a:pt x="859637" y="429818"/>
                </a:lnTo>
                <a:lnTo>
                  <a:pt x="857115" y="382986"/>
                </a:lnTo>
                <a:lnTo>
                  <a:pt x="849723" y="337614"/>
                </a:lnTo>
                <a:lnTo>
                  <a:pt x="837724" y="293965"/>
                </a:lnTo>
                <a:lnTo>
                  <a:pt x="821380" y="252301"/>
                </a:lnTo>
                <a:lnTo>
                  <a:pt x="800953" y="212883"/>
                </a:lnTo>
                <a:lnTo>
                  <a:pt x="776705" y="175976"/>
                </a:lnTo>
                <a:lnTo>
                  <a:pt x="748899" y="141840"/>
                </a:lnTo>
                <a:lnTo>
                  <a:pt x="717797" y="110738"/>
                </a:lnTo>
                <a:lnTo>
                  <a:pt x="683661" y="82932"/>
                </a:lnTo>
                <a:lnTo>
                  <a:pt x="646753" y="58684"/>
                </a:lnTo>
                <a:lnTo>
                  <a:pt x="607336" y="38257"/>
                </a:lnTo>
                <a:lnTo>
                  <a:pt x="565672" y="21913"/>
                </a:lnTo>
                <a:lnTo>
                  <a:pt x="522023" y="9913"/>
                </a:lnTo>
                <a:lnTo>
                  <a:pt x="476651" y="2522"/>
                </a:lnTo>
                <a:lnTo>
                  <a:pt x="429818" y="0"/>
                </a:lnTo>
                <a:close/>
              </a:path>
            </a:pathLst>
          </a:custGeom>
          <a:solidFill>
            <a:srgbClr val="FFFFFF"/>
          </a:solidFill>
        </p:spPr>
        <p:txBody>
          <a:bodyPr wrap="square" lIns="0" tIns="0" rIns="0" bIns="0" rtlCol="0"/>
          <a:lstStyle/>
          <a:p>
            <a:endParaRPr sz="1400" dirty="0"/>
          </a:p>
        </p:txBody>
      </p:sp>
      <p:sp>
        <p:nvSpPr>
          <p:cNvPr id="25" name="object 7">
            <a:extLst>
              <a:ext uri="{FF2B5EF4-FFF2-40B4-BE49-F238E27FC236}">
                <a16:creationId xmlns:a16="http://schemas.microsoft.com/office/drawing/2014/main" id="{6F8430E4-8089-4DDA-9583-0C781121D09C}"/>
              </a:ext>
            </a:extLst>
          </p:cNvPr>
          <p:cNvSpPr/>
          <p:nvPr/>
        </p:nvSpPr>
        <p:spPr>
          <a:xfrm>
            <a:off x="784179" y="4193656"/>
            <a:ext cx="493516" cy="493516"/>
          </a:xfrm>
          <a:custGeom>
            <a:avLst/>
            <a:gdLst/>
            <a:ahLst/>
            <a:cxnLst/>
            <a:rect l="l" t="t" r="r" b="b"/>
            <a:pathLst>
              <a:path w="859790" h="859789">
                <a:moveTo>
                  <a:pt x="429818" y="0"/>
                </a:moveTo>
                <a:lnTo>
                  <a:pt x="382986" y="2522"/>
                </a:lnTo>
                <a:lnTo>
                  <a:pt x="337614" y="9913"/>
                </a:lnTo>
                <a:lnTo>
                  <a:pt x="293965" y="21913"/>
                </a:lnTo>
                <a:lnTo>
                  <a:pt x="252301" y="38257"/>
                </a:lnTo>
                <a:lnTo>
                  <a:pt x="212883" y="58684"/>
                </a:lnTo>
                <a:lnTo>
                  <a:pt x="175976" y="82932"/>
                </a:lnTo>
                <a:lnTo>
                  <a:pt x="141840" y="110738"/>
                </a:lnTo>
                <a:lnTo>
                  <a:pt x="110738" y="141840"/>
                </a:lnTo>
                <a:lnTo>
                  <a:pt x="82932" y="175976"/>
                </a:lnTo>
                <a:lnTo>
                  <a:pt x="58684" y="212883"/>
                </a:lnTo>
                <a:lnTo>
                  <a:pt x="38257" y="252301"/>
                </a:lnTo>
                <a:lnTo>
                  <a:pt x="21913" y="293965"/>
                </a:lnTo>
                <a:lnTo>
                  <a:pt x="9913" y="337614"/>
                </a:lnTo>
                <a:lnTo>
                  <a:pt x="2522" y="382986"/>
                </a:lnTo>
                <a:lnTo>
                  <a:pt x="0" y="429818"/>
                </a:lnTo>
                <a:lnTo>
                  <a:pt x="2522" y="476653"/>
                </a:lnTo>
                <a:lnTo>
                  <a:pt x="9913" y="522026"/>
                </a:lnTo>
                <a:lnTo>
                  <a:pt x="21913" y="565677"/>
                </a:lnTo>
                <a:lnTo>
                  <a:pt x="38257" y="607341"/>
                </a:lnTo>
                <a:lnTo>
                  <a:pt x="58684" y="646759"/>
                </a:lnTo>
                <a:lnTo>
                  <a:pt x="82932" y="683666"/>
                </a:lnTo>
                <a:lnTo>
                  <a:pt x="110738" y="717802"/>
                </a:lnTo>
                <a:lnTo>
                  <a:pt x="141840" y="748903"/>
                </a:lnTo>
                <a:lnTo>
                  <a:pt x="175976" y="776709"/>
                </a:lnTo>
                <a:lnTo>
                  <a:pt x="212883" y="800956"/>
                </a:lnTo>
                <a:lnTo>
                  <a:pt x="252301" y="821382"/>
                </a:lnTo>
                <a:lnTo>
                  <a:pt x="293965" y="837725"/>
                </a:lnTo>
                <a:lnTo>
                  <a:pt x="337614" y="849724"/>
                </a:lnTo>
                <a:lnTo>
                  <a:pt x="382986" y="857115"/>
                </a:lnTo>
                <a:lnTo>
                  <a:pt x="429818" y="859637"/>
                </a:lnTo>
                <a:lnTo>
                  <a:pt x="476651" y="857115"/>
                </a:lnTo>
                <a:lnTo>
                  <a:pt x="522023" y="849724"/>
                </a:lnTo>
                <a:lnTo>
                  <a:pt x="565672" y="837725"/>
                </a:lnTo>
                <a:lnTo>
                  <a:pt x="607336" y="821382"/>
                </a:lnTo>
                <a:lnTo>
                  <a:pt x="646753" y="800956"/>
                </a:lnTo>
                <a:lnTo>
                  <a:pt x="683661" y="776709"/>
                </a:lnTo>
                <a:lnTo>
                  <a:pt x="717797" y="748903"/>
                </a:lnTo>
                <a:lnTo>
                  <a:pt x="748899" y="717802"/>
                </a:lnTo>
                <a:lnTo>
                  <a:pt x="776705" y="683666"/>
                </a:lnTo>
                <a:lnTo>
                  <a:pt x="800953" y="646759"/>
                </a:lnTo>
                <a:lnTo>
                  <a:pt x="821380" y="607341"/>
                </a:lnTo>
                <a:lnTo>
                  <a:pt x="837724" y="565677"/>
                </a:lnTo>
                <a:lnTo>
                  <a:pt x="849723" y="522026"/>
                </a:lnTo>
                <a:lnTo>
                  <a:pt x="857115" y="476653"/>
                </a:lnTo>
                <a:lnTo>
                  <a:pt x="859637" y="429818"/>
                </a:lnTo>
                <a:lnTo>
                  <a:pt x="857115" y="382986"/>
                </a:lnTo>
                <a:lnTo>
                  <a:pt x="849723" y="337614"/>
                </a:lnTo>
                <a:lnTo>
                  <a:pt x="837724" y="293965"/>
                </a:lnTo>
                <a:lnTo>
                  <a:pt x="821380" y="252301"/>
                </a:lnTo>
                <a:lnTo>
                  <a:pt x="800953" y="212883"/>
                </a:lnTo>
                <a:lnTo>
                  <a:pt x="776705" y="175976"/>
                </a:lnTo>
                <a:lnTo>
                  <a:pt x="748899" y="141840"/>
                </a:lnTo>
                <a:lnTo>
                  <a:pt x="717797" y="110738"/>
                </a:lnTo>
                <a:lnTo>
                  <a:pt x="683661" y="82932"/>
                </a:lnTo>
                <a:lnTo>
                  <a:pt x="646753" y="58684"/>
                </a:lnTo>
                <a:lnTo>
                  <a:pt x="607336" y="38257"/>
                </a:lnTo>
                <a:lnTo>
                  <a:pt x="565672" y="21913"/>
                </a:lnTo>
                <a:lnTo>
                  <a:pt x="522023" y="9913"/>
                </a:lnTo>
                <a:lnTo>
                  <a:pt x="476651" y="2522"/>
                </a:lnTo>
                <a:lnTo>
                  <a:pt x="429818" y="0"/>
                </a:lnTo>
                <a:close/>
              </a:path>
            </a:pathLst>
          </a:custGeom>
          <a:solidFill>
            <a:srgbClr val="FFFFFF"/>
          </a:solidFill>
        </p:spPr>
        <p:txBody>
          <a:bodyPr wrap="square" lIns="0" tIns="0" rIns="0" bIns="0" rtlCol="0"/>
          <a:lstStyle/>
          <a:p>
            <a:endParaRPr dirty="0"/>
          </a:p>
        </p:txBody>
      </p:sp>
      <p:sp>
        <p:nvSpPr>
          <p:cNvPr id="26" name="object 8">
            <a:extLst>
              <a:ext uri="{FF2B5EF4-FFF2-40B4-BE49-F238E27FC236}">
                <a16:creationId xmlns:a16="http://schemas.microsoft.com/office/drawing/2014/main" id="{93D71B5B-6D24-4F85-B635-33AC54E248E7}"/>
              </a:ext>
            </a:extLst>
          </p:cNvPr>
          <p:cNvSpPr txBox="1"/>
          <p:nvPr/>
        </p:nvSpPr>
        <p:spPr>
          <a:xfrm>
            <a:off x="1514922" y="1524000"/>
            <a:ext cx="6594774" cy="4029949"/>
          </a:xfrm>
          <a:prstGeom prst="rect">
            <a:avLst/>
          </a:prstGeom>
        </p:spPr>
        <p:txBody>
          <a:bodyPr vert="horz" wrap="square" lIns="0" tIns="53975" rIns="0" bIns="0" rtlCol="0">
            <a:spAutoFit/>
          </a:bodyPr>
          <a:lstStyle/>
          <a:p>
            <a:pPr marL="12700" marR="5080">
              <a:spcBef>
                <a:spcPts val="425"/>
              </a:spcBef>
              <a:spcAft>
                <a:spcPts val="1800"/>
              </a:spcAft>
            </a:pPr>
            <a:r>
              <a:rPr lang="en-US" sz="2800" spc="5" dirty="0">
                <a:solidFill>
                  <a:srgbClr val="FFFFFF"/>
                </a:solidFill>
                <a:latin typeface="Arial"/>
                <a:cs typeface="Arial"/>
              </a:rPr>
              <a:t>Market Context</a:t>
            </a:r>
            <a:endParaRPr sz="2800" dirty="0">
              <a:latin typeface="Arial"/>
              <a:cs typeface="Arial"/>
            </a:endParaRPr>
          </a:p>
          <a:p>
            <a:pPr marL="12700" marR="130175">
              <a:spcBef>
                <a:spcPts val="1914"/>
              </a:spcBef>
              <a:spcAft>
                <a:spcPts val="1800"/>
              </a:spcAft>
            </a:pPr>
            <a:r>
              <a:rPr lang="en-US" sz="2800" spc="15" dirty="0">
                <a:solidFill>
                  <a:srgbClr val="FFFFFF"/>
                </a:solidFill>
                <a:latin typeface="Arial"/>
                <a:cs typeface="Arial"/>
              </a:rPr>
              <a:t>Technology &amp; Value Proposition</a:t>
            </a:r>
          </a:p>
          <a:p>
            <a:pPr marL="12700" marR="130175">
              <a:spcBef>
                <a:spcPts val="1914"/>
              </a:spcBef>
              <a:spcAft>
                <a:spcPts val="1800"/>
              </a:spcAft>
            </a:pPr>
            <a:r>
              <a:rPr lang="en-US" sz="2800" spc="15" dirty="0">
                <a:solidFill>
                  <a:srgbClr val="FFFFFF"/>
                </a:solidFill>
                <a:latin typeface="Arial"/>
                <a:cs typeface="Arial"/>
              </a:rPr>
              <a:t>BVT Strategy</a:t>
            </a:r>
            <a:endParaRPr sz="2800" dirty="0">
              <a:latin typeface="Arial"/>
              <a:cs typeface="Arial"/>
            </a:endParaRPr>
          </a:p>
          <a:p>
            <a:pPr marL="12700">
              <a:spcBef>
                <a:spcPts val="1630"/>
              </a:spcBef>
              <a:spcAft>
                <a:spcPts val="1800"/>
              </a:spcAft>
            </a:pPr>
            <a:r>
              <a:rPr lang="en-US" sz="2800" spc="10" dirty="0">
                <a:solidFill>
                  <a:srgbClr val="FFFFFF"/>
                </a:solidFill>
                <a:latin typeface="Arial"/>
                <a:cs typeface="Arial"/>
              </a:rPr>
              <a:t>2023 Progress</a:t>
            </a:r>
          </a:p>
          <a:p>
            <a:pPr marL="12700">
              <a:spcBef>
                <a:spcPts val="1630"/>
              </a:spcBef>
              <a:spcAft>
                <a:spcPts val="1800"/>
              </a:spcAft>
            </a:pPr>
            <a:r>
              <a:rPr lang="en-US" sz="2800" spc="10" dirty="0">
                <a:solidFill>
                  <a:srgbClr val="FFFFFF"/>
                </a:solidFill>
                <a:latin typeface="Arial"/>
                <a:cs typeface="Arial"/>
              </a:rPr>
              <a:t>Investment Window</a:t>
            </a:r>
            <a:endParaRPr sz="2800" dirty="0">
              <a:latin typeface="Arial"/>
              <a:cs typeface="Arial"/>
            </a:endParaRPr>
          </a:p>
        </p:txBody>
      </p:sp>
      <p:sp>
        <p:nvSpPr>
          <p:cNvPr id="27" name="object 9">
            <a:extLst>
              <a:ext uri="{FF2B5EF4-FFF2-40B4-BE49-F238E27FC236}">
                <a16:creationId xmlns:a16="http://schemas.microsoft.com/office/drawing/2014/main" id="{1E3369CF-27BA-437D-A2B3-77D227DAC625}"/>
              </a:ext>
            </a:extLst>
          </p:cNvPr>
          <p:cNvSpPr/>
          <p:nvPr/>
        </p:nvSpPr>
        <p:spPr>
          <a:xfrm>
            <a:off x="784179" y="1554856"/>
            <a:ext cx="493516" cy="493516"/>
          </a:xfrm>
          <a:custGeom>
            <a:avLst/>
            <a:gdLst/>
            <a:ahLst/>
            <a:cxnLst/>
            <a:rect l="l" t="t" r="r" b="b"/>
            <a:pathLst>
              <a:path w="859790" h="859789">
                <a:moveTo>
                  <a:pt x="429818" y="0"/>
                </a:moveTo>
                <a:lnTo>
                  <a:pt x="382986" y="2522"/>
                </a:lnTo>
                <a:lnTo>
                  <a:pt x="337614" y="9913"/>
                </a:lnTo>
                <a:lnTo>
                  <a:pt x="293965" y="21913"/>
                </a:lnTo>
                <a:lnTo>
                  <a:pt x="252301" y="38257"/>
                </a:lnTo>
                <a:lnTo>
                  <a:pt x="212883" y="58684"/>
                </a:lnTo>
                <a:lnTo>
                  <a:pt x="175976" y="82932"/>
                </a:lnTo>
                <a:lnTo>
                  <a:pt x="141840" y="110738"/>
                </a:lnTo>
                <a:lnTo>
                  <a:pt x="110738" y="141840"/>
                </a:lnTo>
                <a:lnTo>
                  <a:pt x="82932" y="175976"/>
                </a:lnTo>
                <a:lnTo>
                  <a:pt x="58684" y="212883"/>
                </a:lnTo>
                <a:lnTo>
                  <a:pt x="38257" y="252301"/>
                </a:lnTo>
                <a:lnTo>
                  <a:pt x="21913" y="293965"/>
                </a:lnTo>
                <a:lnTo>
                  <a:pt x="9913" y="337614"/>
                </a:lnTo>
                <a:lnTo>
                  <a:pt x="2522" y="382986"/>
                </a:lnTo>
                <a:lnTo>
                  <a:pt x="0" y="429818"/>
                </a:lnTo>
                <a:lnTo>
                  <a:pt x="2522" y="476653"/>
                </a:lnTo>
                <a:lnTo>
                  <a:pt x="9913" y="522026"/>
                </a:lnTo>
                <a:lnTo>
                  <a:pt x="21913" y="565677"/>
                </a:lnTo>
                <a:lnTo>
                  <a:pt x="38257" y="607341"/>
                </a:lnTo>
                <a:lnTo>
                  <a:pt x="58684" y="646759"/>
                </a:lnTo>
                <a:lnTo>
                  <a:pt x="82932" y="683666"/>
                </a:lnTo>
                <a:lnTo>
                  <a:pt x="110738" y="717802"/>
                </a:lnTo>
                <a:lnTo>
                  <a:pt x="141840" y="748903"/>
                </a:lnTo>
                <a:lnTo>
                  <a:pt x="175976" y="776709"/>
                </a:lnTo>
                <a:lnTo>
                  <a:pt x="212883" y="800956"/>
                </a:lnTo>
                <a:lnTo>
                  <a:pt x="252301" y="821382"/>
                </a:lnTo>
                <a:lnTo>
                  <a:pt x="293965" y="837725"/>
                </a:lnTo>
                <a:lnTo>
                  <a:pt x="337614" y="849724"/>
                </a:lnTo>
                <a:lnTo>
                  <a:pt x="382986" y="857115"/>
                </a:lnTo>
                <a:lnTo>
                  <a:pt x="429818" y="859637"/>
                </a:lnTo>
                <a:lnTo>
                  <a:pt x="476651" y="857115"/>
                </a:lnTo>
                <a:lnTo>
                  <a:pt x="522023" y="849724"/>
                </a:lnTo>
                <a:lnTo>
                  <a:pt x="565672" y="837725"/>
                </a:lnTo>
                <a:lnTo>
                  <a:pt x="607336" y="821382"/>
                </a:lnTo>
                <a:lnTo>
                  <a:pt x="646753" y="800956"/>
                </a:lnTo>
                <a:lnTo>
                  <a:pt x="683661" y="776709"/>
                </a:lnTo>
                <a:lnTo>
                  <a:pt x="717797" y="748903"/>
                </a:lnTo>
                <a:lnTo>
                  <a:pt x="748899" y="717802"/>
                </a:lnTo>
                <a:lnTo>
                  <a:pt x="776705" y="683666"/>
                </a:lnTo>
                <a:lnTo>
                  <a:pt x="800953" y="646759"/>
                </a:lnTo>
                <a:lnTo>
                  <a:pt x="821380" y="607341"/>
                </a:lnTo>
                <a:lnTo>
                  <a:pt x="837724" y="565677"/>
                </a:lnTo>
                <a:lnTo>
                  <a:pt x="849723" y="522026"/>
                </a:lnTo>
                <a:lnTo>
                  <a:pt x="857115" y="476653"/>
                </a:lnTo>
                <a:lnTo>
                  <a:pt x="859637" y="429818"/>
                </a:lnTo>
                <a:lnTo>
                  <a:pt x="857115" y="382986"/>
                </a:lnTo>
                <a:lnTo>
                  <a:pt x="849723" y="337614"/>
                </a:lnTo>
                <a:lnTo>
                  <a:pt x="837724" y="293965"/>
                </a:lnTo>
                <a:lnTo>
                  <a:pt x="821380" y="252301"/>
                </a:lnTo>
                <a:lnTo>
                  <a:pt x="800953" y="212883"/>
                </a:lnTo>
                <a:lnTo>
                  <a:pt x="776705" y="175976"/>
                </a:lnTo>
                <a:lnTo>
                  <a:pt x="748899" y="141840"/>
                </a:lnTo>
                <a:lnTo>
                  <a:pt x="717797" y="110738"/>
                </a:lnTo>
                <a:lnTo>
                  <a:pt x="683661" y="82932"/>
                </a:lnTo>
                <a:lnTo>
                  <a:pt x="646753" y="58684"/>
                </a:lnTo>
                <a:lnTo>
                  <a:pt x="607336" y="38257"/>
                </a:lnTo>
                <a:lnTo>
                  <a:pt x="565672" y="21913"/>
                </a:lnTo>
                <a:lnTo>
                  <a:pt x="522023" y="9913"/>
                </a:lnTo>
                <a:lnTo>
                  <a:pt x="476651" y="2522"/>
                </a:lnTo>
                <a:lnTo>
                  <a:pt x="429818" y="0"/>
                </a:lnTo>
                <a:close/>
              </a:path>
            </a:pathLst>
          </a:custGeom>
          <a:solidFill>
            <a:srgbClr val="FFFFFF"/>
          </a:solidFill>
        </p:spPr>
        <p:txBody>
          <a:bodyPr wrap="square" lIns="0" tIns="0" rIns="0" bIns="0" rtlCol="0"/>
          <a:lstStyle/>
          <a:p>
            <a:endParaRPr dirty="0"/>
          </a:p>
        </p:txBody>
      </p:sp>
      <p:sp>
        <p:nvSpPr>
          <p:cNvPr id="28" name="object 10">
            <a:extLst>
              <a:ext uri="{FF2B5EF4-FFF2-40B4-BE49-F238E27FC236}">
                <a16:creationId xmlns:a16="http://schemas.microsoft.com/office/drawing/2014/main" id="{CE4F0BFD-7D91-454F-9390-D8F395C32CAE}"/>
              </a:ext>
            </a:extLst>
          </p:cNvPr>
          <p:cNvSpPr/>
          <p:nvPr/>
        </p:nvSpPr>
        <p:spPr>
          <a:xfrm>
            <a:off x="784179" y="2477331"/>
            <a:ext cx="493516" cy="493516"/>
          </a:xfrm>
          <a:custGeom>
            <a:avLst/>
            <a:gdLst/>
            <a:ahLst/>
            <a:cxnLst/>
            <a:rect l="l" t="t" r="r" b="b"/>
            <a:pathLst>
              <a:path w="859790" h="859789">
                <a:moveTo>
                  <a:pt x="429818" y="0"/>
                </a:moveTo>
                <a:lnTo>
                  <a:pt x="382986" y="2522"/>
                </a:lnTo>
                <a:lnTo>
                  <a:pt x="337614" y="9913"/>
                </a:lnTo>
                <a:lnTo>
                  <a:pt x="293965" y="21913"/>
                </a:lnTo>
                <a:lnTo>
                  <a:pt x="252301" y="38257"/>
                </a:lnTo>
                <a:lnTo>
                  <a:pt x="212883" y="58684"/>
                </a:lnTo>
                <a:lnTo>
                  <a:pt x="175976" y="82932"/>
                </a:lnTo>
                <a:lnTo>
                  <a:pt x="141840" y="110738"/>
                </a:lnTo>
                <a:lnTo>
                  <a:pt x="110738" y="141840"/>
                </a:lnTo>
                <a:lnTo>
                  <a:pt x="82932" y="175976"/>
                </a:lnTo>
                <a:lnTo>
                  <a:pt x="58684" y="212883"/>
                </a:lnTo>
                <a:lnTo>
                  <a:pt x="38257" y="252301"/>
                </a:lnTo>
                <a:lnTo>
                  <a:pt x="21913" y="293965"/>
                </a:lnTo>
                <a:lnTo>
                  <a:pt x="9913" y="337614"/>
                </a:lnTo>
                <a:lnTo>
                  <a:pt x="2522" y="382986"/>
                </a:lnTo>
                <a:lnTo>
                  <a:pt x="0" y="429818"/>
                </a:lnTo>
                <a:lnTo>
                  <a:pt x="2522" y="476653"/>
                </a:lnTo>
                <a:lnTo>
                  <a:pt x="9913" y="522026"/>
                </a:lnTo>
                <a:lnTo>
                  <a:pt x="21913" y="565677"/>
                </a:lnTo>
                <a:lnTo>
                  <a:pt x="38257" y="607341"/>
                </a:lnTo>
                <a:lnTo>
                  <a:pt x="58684" y="646759"/>
                </a:lnTo>
                <a:lnTo>
                  <a:pt x="82932" y="683666"/>
                </a:lnTo>
                <a:lnTo>
                  <a:pt x="110738" y="717802"/>
                </a:lnTo>
                <a:lnTo>
                  <a:pt x="141840" y="748903"/>
                </a:lnTo>
                <a:lnTo>
                  <a:pt x="175976" y="776709"/>
                </a:lnTo>
                <a:lnTo>
                  <a:pt x="212883" y="800956"/>
                </a:lnTo>
                <a:lnTo>
                  <a:pt x="252301" y="821382"/>
                </a:lnTo>
                <a:lnTo>
                  <a:pt x="293965" y="837725"/>
                </a:lnTo>
                <a:lnTo>
                  <a:pt x="337614" y="849724"/>
                </a:lnTo>
                <a:lnTo>
                  <a:pt x="382986" y="857115"/>
                </a:lnTo>
                <a:lnTo>
                  <a:pt x="429818" y="859637"/>
                </a:lnTo>
                <a:lnTo>
                  <a:pt x="476651" y="857115"/>
                </a:lnTo>
                <a:lnTo>
                  <a:pt x="522023" y="849724"/>
                </a:lnTo>
                <a:lnTo>
                  <a:pt x="565672" y="837725"/>
                </a:lnTo>
                <a:lnTo>
                  <a:pt x="607336" y="821382"/>
                </a:lnTo>
                <a:lnTo>
                  <a:pt x="646753" y="800956"/>
                </a:lnTo>
                <a:lnTo>
                  <a:pt x="683661" y="776709"/>
                </a:lnTo>
                <a:lnTo>
                  <a:pt x="717797" y="748903"/>
                </a:lnTo>
                <a:lnTo>
                  <a:pt x="748899" y="717802"/>
                </a:lnTo>
                <a:lnTo>
                  <a:pt x="776705" y="683666"/>
                </a:lnTo>
                <a:lnTo>
                  <a:pt x="800953" y="646759"/>
                </a:lnTo>
                <a:lnTo>
                  <a:pt x="821380" y="607341"/>
                </a:lnTo>
                <a:lnTo>
                  <a:pt x="837724" y="565677"/>
                </a:lnTo>
                <a:lnTo>
                  <a:pt x="849723" y="522026"/>
                </a:lnTo>
                <a:lnTo>
                  <a:pt x="857115" y="476653"/>
                </a:lnTo>
                <a:lnTo>
                  <a:pt x="859637" y="429818"/>
                </a:lnTo>
                <a:lnTo>
                  <a:pt x="857115" y="382986"/>
                </a:lnTo>
                <a:lnTo>
                  <a:pt x="849723" y="337614"/>
                </a:lnTo>
                <a:lnTo>
                  <a:pt x="837724" y="293965"/>
                </a:lnTo>
                <a:lnTo>
                  <a:pt x="821380" y="252301"/>
                </a:lnTo>
                <a:lnTo>
                  <a:pt x="800953" y="212883"/>
                </a:lnTo>
                <a:lnTo>
                  <a:pt x="776705" y="175976"/>
                </a:lnTo>
                <a:lnTo>
                  <a:pt x="748899" y="141840"/>
                </a:lnTo>
                <a:lnTo>
                  <a:pt x="717797" y="110738"/>
                </a:lnTo>
                <a:lnTo>
                  <a:pt x="683661" y="82932"/>
                </a:lnTo>
                <a:lnTo>
                  <a:pt x="646753" y="58684"/>
                </a:lnTo>
                <a:lnTo>
                  <a:pt x="607336" y="38257"/>
                </a:lnTo>
                <a:lnTo>
                  <a:pt x="565672" y="21913"/>
                </a:lnTo>
                <a:lnTo>
                  <a:pt x="522023" y="9913"/>
                </a:lnTo>
                <a:lnTo>
                  <a:pt x="476651" y="2522"/>
                </a:lnTo>
                <a:lnTo>
                  <a:pt x="429818" y="0"/>
                </a:lnTo>
                <a:close/>
              </a:path>
            </a:pathLst>
          </a:custGeom>
          <a:solidFill>
            <a:srgbClr val="FFFFFF"/>
          </a:solidFill>
        </p:spPr>
        <p:txBody>
          <a:bodyPr wrap="square" lIns="0" tIns="0" rIns="0" bIns="0" rtlCol="0"/>
          <a:lstStyle/>
          <a:p>
            <a:endParaRPr dirty="0"/>
          </a:p>
        </p:txBody>
      </p:sp>
      <p:sp>
        <p:nvSpPr>
          <p:cNvPr id="33" name="object 4">
            <a:extLst>
              <a:ext uri="{FF2B5EF4-FFF2-40B4-BE49-F238E27FC236}">
                <a16:creationId xmlns:a16="http://schemas.microsoft.com/office/drawing/2014/main" id="{B98EE050-2B05-4724-8EE2-0996D9FC66A1}"/>
              </a:ext>
            </a:extLst>
          </p:cNvPr>
          <p:cNvSpPr txBox="1">
            <a:spLocks/>
          </p:cNvSpPr>
          <p:nvPr/>
        </p:nvSpPr>
        <p:spPr>
          <a:xfrm>
            <a:off x="888490" y="1524000"/>
            <a:ext cx="711710" cy="570669"/>
          </a:xfrm>
          <a:prstGeom prst="rect">
            <a:avLst/>
          </a:prstGeom>
        </p:spPr>
        <p:txBody>
          <a:bodyPr vert="horz" wrap="square" lIns="0" tIns="16510" rIns="0" bIns="0" rtlCol="0">
            <a:spAutoFit/>
          </a:bodyPr>
          <a:lstStyle>
            <a:lvl1pPr>
              <a:defRPr sz="2600" b="1" i="0">
                <a:solidFill>
                  <a:srgbClr val="3CA262"/>
                </a:solidFill>
                <a:latin typeface="Arial"/>
                <a:ea typeface="+mj-ea"/>
                <a:cs typeface="Arial"/>
              </a:defRPr>
            </a:lvl1pPr>
          </a:lstStyle>
          <a:p>
            <a:pPr marL="12700">
              <a:spcBef>
                <a:spcPts val="130"/>
              </a:spcBef>
            </a:pPr>
            <a:r>
              <a:rPr lang="en-US" sz="3600" kern="0" spc="10" dirty="0"/>
              <a:t>1</a:t>
            </a:r>
            <a:endParaRPr lang="en-US" sz="3600" kern="0" dirty="0"/>
          </a:p>
        </p:txBody>
      </p:sp>
      <p:sp>
        <p:nvSpPr>
          <p:cNvPr id="34" name="object 4">
            <a:extLst>
              <a:ext uri="{FF2B5EF4-FFF2-40B4-BE49-F238E27FC236}">
                <a16:creationId xmlns:a16="http://schemas.microsoft.com/office/drawing/2014/main" id="{47B7B6F3-013A-4F23-908E-8F20821632E5}"/>
              </a:ext>
            </a:extLst>
          </p:cNvPr>
          <p:cNvSpPr txBox="1">
            <a:spLocks/>
          </p:cNvSpPr>
          <p:nvPr/>
        </p:nvSpPr>
        <p:spPr>
          <a:xfrm>
            <a:off x="888490" y="2401131"/>
            <a:ext cx="711710" cy="570669"/>
          </a:xfrm>
          <a:prstGeom prst="rect">
            <a:avLst/>
          </a:prstGeom>
        </p:spPr>
        <p:txBody>
          <a:bodyPr vert="horz" wrap="square" lIns="0" tIns="16510" rIns="0" bIns="0" rtlCol="0">
            <a:spAutoFit/>
          </a:bodyPr>
          <a:lstStyle>
            <a:defPPr>
              <a:defRPr lang="en-US"/>
            </a:defPPr>
            <a:lvl1pPr marL="12700">
              <a:spcBef>
                <a:spcPts val="130"/>
              </a:spcBef>
              <a:defRPr sz="4400" b="1" i="0" kern="0" spc="10">
                <a:solidFill>
                  <a:srgbClr val="3CA262"/>
                </a:solidFill>
                <a:latin typeface="Arial"/>
                <a:ea typeface="+mj-ea"/>
                <a:cs typeface="Arial"/>
              </a:defRPr>
            </a:lvl1pPr>
          </a:lstStyle>
          <a:p>
            <a:r>
              <a:rPr lang="en-US" sz="3600" dirty="0"/>
              <a:t>2</a:t>
            </a:r>
          </a:p>
        </p:txBody>
      </p:sp>
      <p:sp>
        <p:nvSpPr>
          <p:cNvPr id="35" name="object 4">
            <a:extLst>
              <a:ext uri="{FF2B5EF4-FFF2-40B4-BE49-F238E27FC236}">
                <a16:creationId xmlns:a16="http://schemas.microsoft.com/office/drawing/2014/main" id="{8A2A38D6-8184-4732-86ED-F5530AFD61CF}"/>
              </a:ext>
            </a:extLst>
          </p:cNvPr>
          <p:cNvSpPr txBox="1">
            <a:spLocks/>
          </p:cNvSpPr>
          <p:nvPr/>
        </p:nvSpPr>
        <p:spPr>
          <a:xfrm>
            <a:off x="888490" y="3315531"/>
            <a:ext cx="711710" cy="570669"/>
          </a:xfrm>
          <a:prstGeom prst="rect">
            <a:avLst/>
          </a:prstGeom>
        </p:spPr>
        <p:txBody>
          <a:bodyPr vert="horz" wrap="square" lIns="0" tIns="16510" rIns="0" bIns="0" rtlCol="0">
            <a:spAutoFit/>
          </a:bodyPr>
          <a:lstStyle>
            <a:lvl1pPr>
              <a:defRPr sz="2600" b="1" i="0">
                <a:solidFill>
                  <a:srgbClr val="3CA262"/>
                </a:solidFill>
                <a:latin typeface="Arial"/>
                <a:ea typeface="+mj-ea"/>
                <a:cs typeface="Arial"/>
              </a:defRPr>
            </a:lvl1pPr>
          </a:lstStyle>
          <a:p>
            <a:pPr marL="12700">
              <a:spcBef>
                <a:spcPts val="130"/>
              </a:spcBef>
            </a:pPr>
            <a:r>
              <a:rPr lang="en-US" sz="3600" kern="0" spc="10" dirty="0"/>
              <a:t>3</a:t>
            </a:r>
            <a:endParaRPr lang="en-US" sz="3600" kern="0" dirty="0"/>
          </a:p>
        </p:txBody>
      </p:sp>
      <p:sp>
        <p:nvSpPr>
          <p:cNvPr id="36" name="object 4">
            <a:extLst>
              <a:ext uri="{FF2B5EF4-FFF2-40B4-BE49-F238E27FC236}">
                <a16:creationId xmlns:a16="http://schemas.microsoft.com/office/drawing/2014/main" id="{1E5906C5-A82C-4777-A8BE-24CE0E7D3A22}"/>
              </a:ext>
            </a:extLst>
          </p:cNvPr>
          <p:cNvSpPr txBox="1">
            <a:spLocks/>
          </p:cNvSpPr>
          <p:nvPr/>
        </p:nvSpPr>
        <p:spPr>
          <a:xfrm>
            <a:off x="888490" y="4153731"/>
            <a:ext cx="711710" cy="570669"/>
          </a:xfrm>
          <a:prstGeom prst="rect">
            <a:avLst/>
          </a:prstGeom>
        </p:spPr>
        <p:txBody>
          <a:bodyPr vert="horz" wrap="square" lIns="0" tIns="16510" rIns="0" bIns="0" rtlCol="0">
            <a:spAutoFit/>
          </a:bodyPr>
          <a:lstStyle>
            <a:defPPr>
              <a:defRPr lang="en-US"/>
            </a:defPPr>
            <a:lvl1pPr marL="12700">
              <a:spcBef>
                <a:spcPts val="130"/>
              </a:spcBef>
              <a:defRPr sz="4400" b="1" i="0" kern="0" spc="10">
                <a:solidFill>
                  <a:srgbClr val="3CA262"/>
                </a:solidFill>
                <a:latin typeface="Arial"/>
                <a:ea typeface="+mj-ea"/>
                <a:cs typeface="Arial"/>
              </a:defRPr>
            </a:lvl1pPr>
          </a:lstStyle>
          <a:p>
            <a:r>
              <a:rPr lang="en-US" sz="3600" dirty="0"/>
              <a:t>4</a:t>
            </a:r>
          </a:p>
        </p:txBody>
      </p:sp>
      <p:sp>
        <p:nvSpPr>
          <p:cNvPr id="37" name="object 7">
            <a:extLst>
              <a:ext uri="{FF2B5EF4-FFF2-40B4-BE49-F238E27FC236}">
                <a16:creationId xmlns:a16="http://schemas.microsoft.com/office/drawing/2014/main" id="{43F411D6-64A7-49B7-BD54-F4DB84E23D03}"/>
              </a:ext>
            </a:extLst>
          </p:cNvPr>
          <p:cNvSpPr/>
          <p:nvPr/>
        </p:nvSpPr>
        <p:spPr>
          <a:xfrm>
            <a:off x="784179" y="5069084"/>
            <a:ext cx="493516" cy="493516"/>
          </a:xfrm>
          <a:custGeom>
            <a:avLst/>
            <a:gdLst/>
            <a:ahLst/>
            <a:cxnLst/>
            <a:rect l="l" t="t" r="r" b="b"/>
            <a:pathLst>
              <a:path w="859790" h="859789">
                <a:moveTo>
                  <a:pt x="429818" y="0"/>
                </a:moveTo>
                <a:lnTo>
                  <a:pt x="382986" y="2522"/>
                </a:lnTo>
                <a:lnTo>
                  <a:pt x="337614" y="9913"/>
                </a:lnTo>
                <a:lnTo>
                  <a:pt x="293965" y="21913"/>
                </a:lnTo>
                <a:lnTo>
                  <a:pt x="252301" y="38257"/>
                </a:lnTo>
                <a:lnTo>
                  <a:pt x="212883" y="58684"/>
                </a:lnTo>
                <a:lnTo>
                  <a:pt x="175976" y="82932"/>
                </a:lnTo>
                <a:lnTo>
                  <a:pt x="141840" y="110738"/>
                </a:lnTo>
                <a:lnTo>
                  <a:pt x="110738" y="141840"/>
                </a:lnTo>
                <a:lnTo>
                  <a:pt x="82932" y="175976"/>
                </a:lnTo>
                <a:lnTo>
                  <a:pt x="58684" y="212883"/>
                </a:lnTo>
                <a:lnTo>
                  <a:pt x="38257" y="252301"/>
                </a:lnTo>
                <a:lnTo>
                  <a:pt x="21913" y="293965"/>
                </a:lnTo>
                <a:lnTo>
                  <a:pt x="9913" y="337614"/>
                </a:lnTo>
                <a:lnTo>
                  <a:pt x="2522" y="382986"/>
                </a:lnTo>
                <a:lnTo>
                  <a:pt x="0" y="429818"/>
                </a:lnTo>
                <a:lnTo>
                  <a:pt x="2522" y="476653"/>
                </a:lnTo>
                <a:lnTo>
                  <a:pt x="9913" y="522026"/>
                </a:lnTo>
                <a:lnTo>
                  <a:pt x="21913" y="565677"/>
                </a:lnTo>
                <a:lnTo>
                  <a:pt x="38257" y="607341"/>
                </a:lnTo>
                <a:lnTo>
                  <a:pt x="58684" y="646759"/>
                </a:lnTo>
                <a:lnTo>
                  <a:pt x="82932" y="683666"/>
                </a:lnTo>
                <a:lnTo>
                  <a:pt x="110738" y="717802"/>
                </a:lnTo>
                <a:lnTo>
                  <a:pt x="141840" y="748903"/>
                </a:lnTo>
                <a:lnTo>
                  <a:pt x="175976" y="776709"/>
                </a:lnTo>
                <a:lnTo>
                  <a:pt x="212883" y="800956"/>
                </a:lnTo>
                <a:lnTo>
                  <a:pt x="252301" y="821382"/>
                </a:lnTo>
                <a:lnTo>
                  <a:pt x="293965" y="837725"/>
                </a:lnTo>
                <a:lnTo>
                  <a:pt x="337614" y="849724"/>
                </a:lnTo>
                <a:lnTo>
                  <a:pt x="382986" y="857115"/>
                </a:lnTo>
                <a:lnTo>
                  <a:pt x="429818" y="859637"/>
                </a:lnTo>
                <a:lnTo>
                  <a:pt x="476651" y="857115"/>
                </a:lnTo>
                <a:lnTo>
                  <a:pt x="522023" y="849724"/>
                </a:lnTo>
                <a:lnTo>
                  <a:pt x="565672" y="837725"/>
                </a:lnTo>
                <a:lnTo>
                  <a:pt x="607336" y="821382"/>
                </a:lnTo>
                <a:lnTo>
                  <a:pt x="646753" y="800956"/>
                </a:lnTo>
                <a:lnTo>
                  <a:pt x="683661" y="776709"/>
                </a:lnTo>
                <a:lnTo>
                  <a:pt x="717797" y="748903"/>
                </a:lnTo>
                <a:lnTo>
                  <a:pt x="748899" y="717802"/>
                </a:lnTo>
                <a:lnTo>
                  <a:pt x="776705" y="683666"/>
                </a:lnTo>
                <a:lnTo>
                  <a:pt x="800953" y="646759"/>
                </a:lnTo>
                <a:lnTo>
                  <a:pt x="821380" y="607341"/>
                </a:lnTo>
                <a:lnTo>
                  <a:pt x="837724" y="565677"/>
                </a:lnTo>
                <a:lnTo>
                  <a:pt x="849723" y="522026"/>
                </a:lnTo>
                <a:lnTo>
                  <a:pt x="857115" y="476653"/>
                </a:lnTo>
                <a:lnTo>
                  <a:pt x="859637" y="429818"/>
                </a:lnTo>
                <a:lnTo>
                  <a:pt x="857115" y="382986"/>
                </a:lnTo>
                <a:lnTo>
                  <a:pt x="849723" y="337614"/>
                </a:lnTo>
                <a:lnTo>
                  <a:pt x="837724" y="293965"/>
                </a:lnTo>
                <a:lnTo>
                  <a:pt x="821380" y="252301"/>
                </a:lnTo>
                <a:lnTo>
                  <a:pt x="800953" y="212883"/>
                </a:lnTo>
                <a:lnTo>
                  <a:pt x="776705" y="175976"/>
                </a:lnTo>
                <a:lnTo>
                  <a:pt x="748899" y="141840"/>
                </a:lnTo>
                <a:lnTo>
                  <a:pt x="717797" y="110738"/>
                </a:lnTo>
                <a:lnTo>
                  <a:pt x="683661" y="82932"/>
                </a:lnTo>
                <a:lnTo>
                  <a:pt x="646753" y="58684"/>
                </a:lnTo>
                <a:lnTo>
                  <a:pt x="607336" y="38257"/>
                </a:lnTo>
                <a:lnTo>
                  <a:pt x="565672" y="21913"/>
                </a:lnTo>
                <a:lnTo>
                  <a:pt x="522023" y="9913"/>
                </a:lnTo>
                <a:lnTo>
                  <a:pt x="476651" y="2522"/>
                </a:lnTo>
                <a:lnTo>
                  <a:pt x="429818" y="0"/>
                </a:lnTo>
                <a:close/>
              </a:path>
            </a:pathLst>
          </a:custGeom>
          <a:solidFill>
            <a:srgbClr val="FFFFFF"/>
          </a:solidFill>
        </p:spPr>
        <p:txBody>
          <a:bodyPr wrap="square" lIns="0" tIns="0" rIns="0" bIns="0" rtlCol="0"/>
          <a:lstStyle/>
          <a:p>
            <a:endParaRPr dirty="0"/>
          </a:p>
        </p:txBody>
      </p:sp>
      <p:sp>
        <p:nvSpPr>
          <p:cNvPr id="38" name="object 4">
            <a:extLst>
              <a:ext uri="{FF2B5EF4-FFF2-40B4-BE49-F238E27FC236}">
                <a16:creationId xmlns:a16="http://schemas.microsoft.com/office/drawing/2014/main" id="{E09D9931-F901-48BF-B94E-C228A0ED3316}"/>
              </a:ext>
            </a:extLst>
          </p:cNvPr>
          <p:cNvSpPr txBox="1">
            <a:spLocks/>
          </p:cNvSpPr>
          <p:nvPr/>
        </p:nvSpPr>
        <p:spPr>
          <a:xfrm>
            <a:off x="888490" y="5029200"/>
            <a:ext cx="711710" cy="570669"/>
          </a:xfrm>
          <a:prstGeom prst="rect">
            <a:avLst/>
          </a:prstGeom>
        </p:spPr>
        <p:txBody>
          <a:bodyPr vert="horz" wrap="square" lIns="0" tIns="16510" rIns="0" bIns="0" rtlCol="0">
            <a:spAutoFit/>
          </a:bodyPr>
          <a:lstStyle>
            <a:defPPr>
              <a:defRPr lang="en-US"/>
            </a:defPPr>
            <a:lvl1pPr marL="12700">
              <a:spcBef>
                <a:spcPts val="130"/>
              </a:spcBef>
              <a:defRPr sz="4400" b="1" i="0" kern="0" spc="10">
                <a:solidFill>
                  <a:srgbClr val="3CA262"/>
                </a:solidFill>
                <a:latin typeface="Arial"/>
                <a:ea typeface="+mj-ea"/>
                <a:cs typeface="Arial"/>
              </a:defRPr>
            </a:lvl1pPr>
          </a:lstStyle>
          <a:p>
            <a:r>
              <a:rPr lang="en-US" sz="3600" dirty="0"/>
              <a:t>5</a:t>
            </a:r>
          </a:p>
        </p:txBody>
      </p:sp>
    </p:spTree>
    <p:extLst>
      <p:ext uri="{BB962C8B-B14F-4D97-AF65-F5344CB8AC3E}">
        <p14:creationId xmlns:p14="http://schemas.microsoft.com/office/powerpoint/2010/main" val="2024408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bwMode="auto">
          <a:xfrm>
            <a:off x="304801" y="304800"/>
            <a:ext cx="11299238" cy="868363"/>
          </a:xfrm>
        </p:spPr>
        <p:txBody>
          <a:bodyPr wrap="square" numCol="1" anchorCtr="0" compatLnSpc="1">
            <a:prstTxWarp prst="textNoShape">
              <a:avLst/>
            </a:prstTxWarp>
            <a:noAutofit/>
          </a:bodyPr>
          <a:lstStyle/>
          <a:p>
            <a:pPr algn="ctr"/>
            <a:r>
              <a:rPr lang="en-US" altLang="en-US" spc="165" dirty="0">
                <a:solidFill>
                  <a:srgbClr val="0070C0"/>
                </a:solidFill>
                <a:latin typeface="Arial"/>
                <a:ea typeface="+mn-ea"/>
                <a:cs typeface="Arial"/>
              </a:rPr>
              <a:t>Increased Root/Shoot Mass and Nodulation</a:t>
            </a:r>
            <a:br>
              <a:rPr lang="en-US" altLang="en-US" spc="165" dirty="0">
                <a:solidFill>
                  <a:srgbClr val="0070C0"/>
                </a:solidFill>
                <a:latin typeface="Arial"/>
                <a:ea typeface="+mn-ea"/>
                <a:cs typeface="Arial"/>
              </a:rPr>
            </a:br>
            <a:r>
              <a:rPr lang="en-US" altLang="en-US" sz="2000" spc="165" dirty="0">
                <a:solidFill>
                  <a:srgbClr val="0070C0"/>
                </a:solidFill>
                <a:latin typeface="Arial"/>
                <a:ea typeface="+mn-ea"/>
                <a:cs typeface="Arial"/>
              </a:rPr>
              <a:t>Walnut, IL 2022 Trial</a:t>
            </a:r>
            <a:endParaRPr lang="en-US" altLang="en-US" spc="165" dirty="0">
              <a:solidFill>
                <a:srgbClr val="0070C0"/>
              </a:solidFill>
              <a:latin typeface="Arial"/>
              <a:ea typeface="+mn-ea"/>
              <a:cs typeface="Arial"/>
            </a:endParaRPr>
          </a:p>
        </p:txBody>
      </p:sp>
      <p:sp>
        <p:nvSpPr>
          <p:cNvPr id="24" name="object 3">
            <a:extLst>
              <a:ext uri="{FF2B5EF4-FFF2-40B4-BE49-F238E27FC236}">
                <a16:creationId xmlns:a16="http://schemas.microsoft.com/office/drawing/2014/main" id="{64B8CD53-8FB6-455E-890C-9D81B5B74B74}"/>
              </a:ext>
            </a:extLst>
          </p:cNvPr>
          <p:cNvSpPr/>
          <p:nvPr/>
        </p:nvSpPr>
        <p:spPr>
          <a:xfrm>
            <a:off x="443483" y="6235727"/>
            <a:ext cx="544075" cy="412756"/>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object 2">
            <a:extLst>
              <a:ext uri="{FF2B5EF4-FFF2-40B4-BE49-F238E27FC236}">
                <a16:creationId xmlns:a16="http://schemas.microsoft.com/office/drawing/2014/main" id="{83EBB128-1C3C-465B-8AAC-14929582E0FC}"/>
              </a:ext>
            </a:extLst>
          </p:cNvPr>
          <p:cNvSpPr txBox="1"/>
          <p:nvPr/>
        </p:nvSpPr>
        <p:spPr>
          <a:xfrm>
            <a:off x="1217167" y="6311475"/>
            <a:ext cx="1373633" cy="318677"/>
          </a:xfrm>
          <a:prstGeom prst="rect">
            <a:avLst/>
          </a:prstGeom>
        </p:spPr>
        <p:txBody>
          <a:bodyPr vert="horz" wrap="square" lIns="0" tIns="9525" rIns="0" bIns="0" rtlCol="0">
            <a:spAutoFit/>
          </a:bodyPr>
          <a:lstStyle/>
          <a:p>
            <a:pPr marL="12700" marR="5080" lvl="0" indent="0" algn="l" defTabSz="914400" rtl="0" eaLnBrk="1" fontAlgn="auto" latinLnBrk="0" hangingPunct="1">
              <a:lnSpc>
                <a:spcPct val="103299"/>
              </a:lnSpc>
              <a:spcBef>
                <a:spcPts val="7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cs typeface="Montserrat-Light"/>
              </a:rPr>
              <a:t>Natural</a:t>
            </a:r>
            <a:r>
              <a:rPr kumimoji="0" sz="1000" b="0" i="0" u="none" strike="noStrike" kern="1200" cap="none" spc="-70" normalizeH="0" baseline="0" noProof="0" dirty="0">
                <a:ln>
                  <a:noFill/>
                </a:ln>
                <a:solidFill>
                  <a:srgbClr val="231F20"/>
                </a:solidFill>
                <a:effectLst/>
                <a:uLnTx/>
                <a:uFillTx/>
                <a:latin typeface="Montserrat-Light"/>
                <a:ea typeface="+mn-ea"/>
                <a:cs typeface="Montserrat-Light"/>
              </a:rPr>
              <a:t> </a:t>
            </a:r>
            <a:r>
              <a:rPr kumimoji="0" sz="1000" b="0" i="0" u="none" strike="noStrike" kern="1200" cap="none" spc="0" normalizeH="0" baseline="0" noProof="0" dirty="0">
                <a:ln>
                  <a:noFill/>
                </a:ln>
                <a:solidFill>
                  <a:srgbClr val="231F20"/>
                </a:solidFill>
                <a:effectLst/>
                <a:uLnTx/>
                <a:uFillTx/>
                <a:latin typeface="Montserrat-Light"/>
                <a:ea typeface="+mn-ea"/>
                <a:cs typeface="Montserrat-Light"/>
              </a:rPr>
              <a:t>Precision  Agriculture</a:t>
            </a:r>
            <a:endParaRPr kumimoji="0" sz="1000" b="0" i="0" u="none" strike="noStrike" kern="1200" cap="none" spc="0" normalizeH="0" baseline="0" noProof="0" dirty="0">
              <a:ln>
                <a:noFill/>
              </a:ln>
              <a:solidFill>
                <a:prstClr val="black"/>
              </a:solidFill>
              <a:effectLst/>
              <a:uLnTx/>
              <a:uFillTx/>
              <a:latin typeface="Montserrat-Light"/>
              <a:ea typeface="+mn-ea"/>
              <a:cs typeface="Montserrat-Light"/>
            </a:endParaRPr>
          </a:p>
        </p:txBody>
      </p:sp>
      <p:sp>
        <p:nvSpPr>
          <p:cNvPr id="46" name="object 11">
            <a:extLst>
              <a:ext uri="{FF2B5EF4-FFF2-40B4-BE49-F238E27FC236}">
                <a16:creationId xmlns:a16="http://schemas.microsoft.com/office/drawing/2014/main" id="{364BB4FF-82F8-4168-A83B-8B4EF0F95A2D}"/>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sz="1250" b="1" i="0" u="none" strike="noStrike" kern="1200" cap="none" spc="-5" normalizeH="0" baseline="0" noProof="0" dirty="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30</a:t>
            </a:fld>
            <a:endParaRPr kumimoji="0" sz="1250" b="1" i="0" u="none" strike="noStrike" kern="1200" cap="none" spc="-5" normalizeH="0" baseline="0" noProof="0" dirty="0">
              <a:ln>
                <a:noFill/>
              </a:ln>
              <a:solidFill>
                <a:srgbClr val="8DC63F"/>
              </a:solidFill>
              <a:effectLst/>
              <a:uLnTx/>
              <a:uFillTx/>
              <a:latin typeface="Arial"/>
              <a:ea typeface="+mn-ea"/>
              <a:cs typeface="Arial"/>
            </a:endParaRPr>
          </a:p>
        </p:txBody>
      </p:sp>
      <p:sp>
        <p:nvSpPr>
          <p:cNvPr id="7" name="TextBox 6">
            <a:extLst>
              <a:ext uri="{FF2B5EF4-FFF2-40B4-BE49-F238E27FC236}">
                <a16:creationId xmlns:a16="http://schemas.microsoft.com/office/drawing/2014/main" id="{A159C7EB-939D-2415-8631-A8C0133B8285}"/>
              </a:ext>
            </a:extLst>
          </p:cNvPr>
          <p:cNvSpPr txBox="1"/>
          <p:nvPr/>
        </p:nvSpPr>
        <p:spPr>
          <a:xfrm>
            <a:off x="1767451" y="5248870"/>
            <a:ext cx="415498"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5568"/>
                </a:solidFill>
                <a:effectLst/>
                <a:uLnTx/>
                <a:uFillTx/>
                <a:latin typeface="Calibri"/>
                <a:ea typeface="+mn-ea"/>
                <a:cs typeface="+mn-cs"/>
              </a:rPr>
              <a:t>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5568"/>
                </a:solidFill>
                <a:effectLst/>
                <a:uLnTx/>
                <a:uFillTx/>
                <a:latin typeface="Calibri"/>
                <a:ea typeface="+mn-ea"/>
                <a:cs typeface="+mn-cs"/>
              </a:rPr>
              <a:t>BST</a:t>
            </a:r>
          </a:p>
        </p:txBody>
      </p:sp>
      <p:sp>
        <p:nvSpPr>
          <p:cNvPr id="8" name="TextBox 7">
            <a:extLst>
              <a:ext uri="{FF2B5EF4-FFF2-40B4-BE49-F238E27FC236}">
                <a16:creationId xmlns:a16="http://schemas.microsoft.com/office/drawing/2014/main" id="{24D5C0DA-BF7A-2A1F-6FD2-625CDDC5F5DE}"/>
              </a:ext>
            </a:extLst>
          </p:cNvPr>
          <p:cNvSpPr txBox="1"/>
          <p:nvPr/>
        </p:nvSpPr>
        <p:spPr>
          <a:xfrm>
            <a:off x="2407231" y="5248870"/>
            <a:ext cx="1377237"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5568"/>
                </a:solidFill>
                <a:effectLst/>
                <a:uLnTx/>
                <a:uFillTx/>
                <a:latin typeface="Calibri"/>
                <a:ea typeface="+mn-ea"/>
                <a:cs typeface="+mn-cs"/>
              </a:rPr>
              <a:t>T2</a:t>
            </a:r>
          </a:p>
          <a:p>
            <a:pPr marL="28733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5568"/>
                </a:solidFill>
                <a:effectLst/>
                <a:uLnTx/>
                <a:uFillTx/>
                <a:latin typeface="Calibri"/>
                <a:ea typeface="+mn-ea"/>
                <a:cs typeface="+mn-cs"/>
              </a:rPr>
              <a:t>     BST</a:t>
            </a:r>
          </a:p>
          <a:p>
            <a:pPr marL="28733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5568"/>
                </a:solidFill>
                <a:effectLst/>
                <a:uLnTx/>
                <a:uFillTx/>
                <a:latin typeface="Calibri"/>
                <a:ea typeface="+mn-ea"/>
                <a:cs typeface="+mn-cs"/>
              </a:rPr>
              <a:t>+ CR7 low rate</a:t>
            </a:r>
          </a:p>
        </p:txBody>
      </p:sp>
      <p:sp>
        <p:nvSpPr>
          <p:cNvPr id="9" name="TextBox 8">
            <a:extLst>
              <a:ext uri="{FF2B5EF4-FFF2-40B4-BE49-F238E27FC236}">
                <a16:creationId xmlns:a16="http://schemas.microsoft.com/office/drawing/2014/main" id="{4C913B97-9D63-D56B-6DA5-6CB9E3ED9E60}"/>
              </a:ext>
            </a:extLst>
          </p:cNvPr>
          <p:cNvSpPr txBox="1"/>
          <p:nvPr/>
        </p:nvSpPr>
        <p:spPr>
          <a:xfrm>
            <a:off x="3471597" y="5248870"/>
            <a:ext cx="196553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5568"/>
                </a:solidFill>
                <a:effectLst/>
                <a:uLnTx/>
                <a:uFillTx/>
                <a:latin typeface="Calibri"/>
                <a:ea typeface="+mn-ea"/>
                <a:cs typeface="+mn-cs"/>
              </a:rPr>
              <a:t>T6</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5568"/>
                </a:solidFill>
                <a:effectLst/>
                <a:uLnTx/>
                <a:uFillTx/>
                <a:latin typeface="Calibri"/>
                <a:ea typeface="+mn-ea"/>
                <a:cs typeface="+mn-cs"/>
              </a:rPr>
              <a:t>         BST</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5568"/>
                </a:solidFill>
                <a:effectLst/>
                <a:uLnTx/>
                <a:uFillTx/>
                <a:latin typeface="Calibri"/>
                <a:ea typeface="+mn-ea"/>
                <a:cs typeface="+mn-cs"/>
              </a:rPr>
              <a:t>+ CR7 low rate</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5568"/>
                </a:solidFill>
                <a:effectLst/>
                <a:uLnTx/>
                <a:uFillTx/>
                <a:latin typeface="Calibri"/>
                <a:ea typeface="+mn-ea"/>
                <a:cs typeface="+mn-cs"/>
              </a:rPr>
              <a:t>- Optimize/Jumpstart</a:t>
            </a:r>
            <a:endParaRPr kumimoji="0" lang="en-US" sz="1400" b="0" i="0" u="none" strike="noStrike" kern="1200" cap="none" spc="0" normalizeH="0" baseline="0" noProof="0" dirty="0">
              <a:ln>
                <a:noFill/>
              </a:ln>
              <a:solidFill>
                <a:srgbClr val="415568"/>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EAAB2D28-D07E-64EE-ED2F-8A8100562A03}"/>
              </a:ext>
            </a:extLst>
          </p:cNvPr>
          <p:cNvSpPr txBox="1"/>
          <p:nvPr/>
        </p:nvSpPr>
        <p:spPr>
          <a:xfrm>
            <a:off x="7211254" y="5248870"/>
            <a:ext cx="415498"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5568"/>
                </a:solidFill>
                <a:effectLst/>
                <a:uLnTx/>
                <a:uFillTx/>
                <a:latin typeface="Calibri"/>
                <a:ea typeface="+mn-ea"/>
                <a:cs typeface="+mn-cs"/>
              </a:rPr>
              <a:t>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5568"/>
                </a:solidFill>
                <a:effectLst/>
                <a:uLnTx/>
                <a:uFillTx/>
                <a:latin typeface="Calibri"/>
                <a:ea typeface="+mn-ea"/>
                <a:cs typeface="+mn-cs"/>
              </a:rPr>
              <a:t>BST</a:t>
            </a:r>
          </a:p>
        </p:txBody>
      </p:sp>
      <p:sp>
        <p:nvSpPr>
          <p:cNvPr id="14" name="TextBox 13">
            <a:extLst>
              <a:ext uri="{FF2B5EF4-FFF2-40B4-BE49-F238E27FC236}">
                <a16:creationId xmlns:a16="http://schemas.microsoft.com/office/drawing/2014/main" id="{5E4EF1BB-4929-C313-4945-5570FE851F35}"/>
              </a:ext>
            </a:extLst>
          </p:cNvPr>
          <p:cNvSpPr txBox="1"/>
          <p:nvPr/>
        </p:nvSpPr>
        <p:spPr>
          <a:xfrm>
            <a:off x="7954711" y="5248870"/>
            <a:ext cx="1417889" cy="7386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5568"/>
                </a:solidFill>
                <a:effectLst/>
                <a:uLnTx/>
                <a:uFillTx/>
                <a:latin typeface="Calibri"/>
                <a:ea typeface="+mn-ea"/>
                <a:cs typeface="+mn-cs"/>
              </a:rPr>
              <a:t>T3</a:t>
            </a:r>
          </a:p>
          <a:p>
            <a:pPr marL="28733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5568"/>
                </a:solidFill>
                <a:effectLst/>
                <a:uLnTx/>
                <a:uFillTx/>
                <a:latin typeface="Calibri"/>
                <a:ea typeface="+mn-ea"/>
                <a:cs typeface="+mn-cs"/>
              </a:rPr>
              <a:t>      BST</a:t>
            </a:r>
          </a:p>
          <a:p>
            <a:pPr marL="287338"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5568"/>
                </a:solidFill>
                <a:effectLst/>
                <a:uLnTx/>
                <a:uFillTx/>
                <a:latin typeface="Calibri"/>
                <a:ea typeface="+mn-ea"/>
                <a:cs typeface="+mn-cs"/>
              </a:rPr>
              <a:t>+ CR7 high rate</a:t>
            </a:r>
          </a:p>
        </p:txBody>
      </p:sp>
      <p:sp>
        <p:nvSpPr>
          <p:cNvPr id="15" name="TextBox 14">
            <a:extLst>
              <a:ext uri="{FF2B5EF4-FFF2-40B4-BE49-F238E27FC236}">
                <a16:creationId xmlns:a16="http://schemas.microsoft.com/office/drawing/2014/main" id="{A316FE03-A44D-7B0D-0EFD-56279C67E87B}"/>
              </a:ext>
            </a:extLst>
          </p:cNvPr>
          <p:cNvSpPr txBox="1"/>
          <p:nvPr/>
        </p:nvSpPr>
        <p:spPr>
          <a:xfrm>
            <a:off x="8915398" y="5248870"/>
            <a:ext cx="1965538"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5568"/>
                </a:solidFill>
                <a:effectLst/>
                <a:uLnTx/>
                <a:uFillTx/>
                <a:latin typeface="Calibri"/>
                <a:ea typeface="+mn-ea"/>
                <a:cs typeface="+mn-cs"/>
              </a:rPr>
              <a:t>T7</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5568"/>
                </a:solidFill>
                <a:effectLst/>
                <a:uLnTx/>
                <a:uFillTx/>
                <a:latin typeface="Calibri"/>
                <a:ea typeface="+mn-ea"/>
                <a:cs typeface="+mn-cs"/>
              </a:rPr>
              <a:t>         BST</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5568"/>
                </a:solidFill>
                <a:effectLst/>
                <a:uLnTx/>
                <a:uFillTx/>
                <a:latin typeface="Calibri"/>
                <a:ea typeface="+mn-ea"/>
                <a:cs typeface="+mn-cs"/>
              </a:rPr>
              <a:t>+ CR7 high rate</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15568"/>
                </a:solidFill>
                <a:effectLst/>
                <a:uLnTx/>
                <a:uFillTx/>
                <a:latin typeface="Calibri"/>
                <a:ea typeface="+mn-ea"/>
                <a:cs typeface="+mn-cs"/>
              </a:rPr>
              <a:t>- Optimize/Jumpstart</a:t>
            </a:r>
            <a:endParaRPr kumimoji="0" lang="en-US" sz="1400" b="0" i="0" u="none" strike="noStrike" kern="1200" cap="none" spc="0" normalizeH="0" baseline="0" noProof="0" dirty="0">
              <a:ln>
                <a:noFill/>
              </a:ln>
              <a:solidFill>
                <a:srgbClr val="415568"/>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2D94503-C0D2-A650-EA37-3401CB747F46}"/>
              </a:ext>
            </a:extLst>
          </p:cNvPr>
          <p:cNvSpPr txBox="1"/>
          <p:nvPr/>
        </p:nvSpPr>
        <p:spPr>
          <a:xfrm>
            <a:off x="992795" y="1382707"/>
            <a:ext cx="23600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5568"/>
                </a:solidFill>
                <a:effectLst/>
                <a:uLnTx/>
                <a:uFillTx/>
                <a:latin typeface="Calibri"/>
                <a:ea typeface="+mn-ea"/>
                <a:cs typeface="+mn-cs"/>
              </a:rPr>
              <a:t>Effect of CR-7 Low Rate</a:t>
            </a:r>
          </a:p>
        </p:txBody>
      </p:sp>
      <p:sp>
        <p:nvSpPr>
          <p:cNvPr id="17" name="TextBox 16">
            <a:extLst>
              <a:ext uri="{FF2B5EF4-FFF2-40B4-BE49-F238E27FC236}">
                <a16:creationId xmlns:a16="http://schemas.microsoft.com/office/drawing/2014/main" id="{FC25D4DE-FEB1-0B75-D1E3-024CB734A635}"/>
              </a:ext>
            </a:extLst>
          </p:cNvPr>
          <p:cNvSpPr txBox="1"/>
          <p:nvPr/>
        </p:nvSpPr>
        <p:spPr>
          <a:xfrm>
            <a:off x="6573114" y="1382707"/>
            <a:ext cx="24041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5568"/>
                </a:solidFill>
                <a:effectLst/>
                <a:uLnTx/>
                <a:uFillTx/>
                <a:latin typeface="Calibri"/>
                <a:ea typeface="+mn-ea"/>
                <a:cs typeface="+mn-cs"/>
              </a:rPr>
              <a:t>Effect of CR-7 High Rate</a:t>
            </a:r>
          </a:p>
        </p:txBody>
      </p:sp>
      <p:pic>
        <p:nvPicPr>
          <p:cNvPr id="3" name="Picture 2" descr="A picture containing plant, vegetable&#10;&#10;Description automatically generated">
            <a:extLst>
              <a:ext uri="{FF2B5EF4-FFF2-40B4-BE49-F238E27FC236}">
                <a16:creationId xmlns:a16="http://schemas.microsoft.com/office/drawing/2014/main" id="{98B24A2A-FD7B-B795-97D3-779B181A7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1828800"/>
            <a:ext cx="4572000" cy="3429000"/>
          </a:xfrm>
          <a:prstGeom prst="rect">
            <a:avLst/>
          </a:prstGeom>
        </p:spPr>
      </p:pic>
      <p:pic>
        <p:nvPicPr>
          <p:cNvPr id="10" name="Picture 9" descr="A picture containing plant, vegetable&#10;&#10;Description automatically generated">
            <a:extLst>
              <a:ext uri="{FF2B5EF4-FFF2-40B4-BE49-F238E27FC236}">
                <a16:creationId xmlns:a16="http://schemas.microsoft.com/office/drawing/2014/main" id="{2D632847-BD1D-5E41-2AA7-E10FB4989C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1298" y="1828800"/>
            <a:ext cx="4572000" cy="3429000"/>
          </a:xfrm>
          <a:prstGeom prst="rect">
            <a:avLst/>
          </a:prstGeom>
        </p:spPr>
      </p:pic>
    </p:spTree>
    <p:extLst>
      <p:ext uri="{BB962C8B-B14F-4D97-AF65-F5344CB8AC3E}">
        <p14:creationId xmlns:p14="http://schemas.microsoft.com/office/powerpoint/2010/main" val="201006809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40">
            <a:extLst>
              <a:ext uri="{FF2B5EF4-FFF2-40B4-BE49-F238E27FC236}">
                <a16:creationId xmlns:a16="http://schemas.microsoft.com/office/drawing/2014/main" id="{F23E1B4A-BB74-A5F8-3090-6E7AE5888C2C}"/>
              </a:ext>
            </a:extLst>
          </p:cNvPr>
          <p:cNvSpPr/>
          <p:nvPr/>
        </p:nvSpPr>
        <p:spPr>
          <a:xfrm>
            <a:off x="966280" y="3330188"/>
            <a:ext cx="4748530" cy="0"/>
          </a:xfrm>
          <a:custGeom>
            <a:avLst/>
            <a:gdLst/>
            <a:ahLst/>
            <a:cxnLst/>
            <a:rect l="l" t="t" r="r" b="b"/>
            <a:pathLst>
              <a:path w="4748530">
                <a:moveTo>
                  <a:pt x="4747983" y="0"/>
                </a:moveTo>
                <a:lnTo>
                  <a:pt x="0" y="0"/>
                </a:lnTo>
              </a:path>
            </a:pathLst>
          </a:custGeom>
          <a:ln w="5511">
            <a:solidFill>
              <a:srgbClr val="95A1AB"/>
            </a:solidFill>
          </a:ln>
        </p:spPr>
        <p:txBody>
          <a:bodyPr wrap="square" lIns="0" tIns="0" rIns="0" bIns="0" rtlCol="0"/>
          <a:lstStyle/>
          <a:p>
            <a:endParaRPr dirty="0"/>
          </a:p>
        </p:txBody>
      </p:sp>
      <p:sp>
        <p:nvSpPr>
          <p:cNvPr id="14" name="object 29">
            <a:extLst>
              <a:ext uri="{FF2B5EF4-FFF2-40B4-BE49-F238E27FC236}">
                <a16:creationId xmlns:a16="http://schemas.microsoft.com/office/drawing/2014/main" id="{97C4107E-95E1-1691-0F05-C2CEC379BB83}"/>
              </a:ext>
            </a:extLst>
          </p:cNvPr>
          <p:cNvSpPr/>
          <p:nvPr/>
        </p:nvSpPr>
        <p:spPr>
          <a:xfrm>
            <a:off x="6967543" y="3063072"/>
            <a:ext cx="4748530" cy="0"/>
          </a:xfrm>
          <a:custGeom>
            <a:avLst/>
            <a:gdLst/>
            <a:ahLst/>
            <a:cxnLst/>
            <a:rect l="l" t="t" r="r" b="b"/>
            <a:pathLst>
              <a:path w="4748530">
                <a:moveTo>
                  <a:pt x="4747983" y="0"/>
                </a:moveTo>
                <a:lnTo>
                  <a:pt x="0" y="0"/>
                </a:lnTo>
              </a:path>
            </a:pathLst>
          </a:custGeom>
          <a:ln w="5511">
            <a:solidFill>
              <a:srgbClr val="95A1AB"/>
            </a:solidFill>
          </a:ln>
        </p:spPr>
        <p:txBody>
          <a:bodyPr wrap="square" lIns="0" tIns="0" rIns="0" bIns="0" rtlCol="0"/>
          <a:lstStyle/>
          <a:p>
            <a:endParaRPr dirty="0"/>
          </a:p>
        </p:txBody>
      </p:sp>
      <p:sp>
        <p:nvSpPr>
          <p:cNvPr id="25602" name="Title 1"/>
          <p:cNvSpPr>
            <a:spLocks noGrp="1" noChangeArrowheads="1"/>
          </p:cNvSpPr>
          <p:nvPr>
            <p:ph type="title"/>
          </p:nvPr>
        </p:nvSpPr>
        <p:spPr bwMode="auto">
          <a:xfrm>
            <a:off x="304801" y="304800"/>
            <a:ext cx="11299238" cy="868363"/>
          </a:xfrm>
        </p:spPr>
        <p:txBody>
          <a:bodyPr wrap="square" numCol="1" anchorCtr="0" compatLnSpc="1">
            <a:prstTxWarp prst="textNoShape">
              <a:avLst/>
            </a:prstTxWarp>
            <a:noAutofit/>
          </a:bodyPr>
          <a:lstStyle/>
          <a:p>
            <a:pPr algn="ctr"/>
            <a:r>
              <a:rPr lang="en-US" altLang="en-US" spc="165" dirty="0">
                <a:solidFill>
                  <a:srgbClr val="0070C0"/>
                </a:solidFill>
                <a:latin typeface="Arial"/>
                <a:ea typeface="+mn-ea"/>
                <a:cs typeface="Arial"/>
              </a:rPr>
              <a:t>Yield – 2022 Trials</a:t>
            </a:r>
          </a:p>
        </p:txBody>
      </p:sp>
      <p:sp>
        <p:nvSpPr>
          <p:cNvPr id="24" name="object 3">
            <a:extLst>
              <a:ext uri="{FF2B5EF4-FFF2-40B4-BE49-F238E27FC236}">
                <a16:creationId xmlns:a16="http://schemas.microsoft.com/office/drawing/2014/main" id="{64B8CD53-8FB6-455E-890C-9D81B5B74B74}"/>
              </a:ext>
            </a:extLst>
          </p:cNvPr>
          <p:cNvSpPr/>
          <p:nvPr/>
        </p:nvSpPr>
        <p:spPr>
          <a:xfrm>
            <a:off x="443483" y="6235727"/>
            <a:ext cx="544075" cy="412756"/>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object 2">
            <a:extLst>
              <a:ext uri="{FF2B5EF4-FFF2-40B4-BE49-F238E27FC236}">
                <a16:creationId xmlns:a16="http://schemas.microsoft.com/office/drawing/2014/main" id="{83EBB128-1C3C-465B-8AAC-14929582E0FC}"/>
              </a:ext>
            </a:extLst>
          </p:cNvPr>
          <p:cNvSpPr txBox="1"/>
          <p:nvPr/>
        </p:nvSpPr>
        <p:spPr>
          <a:xfrm>
            <a:off x="1217167" y="6311475"/>
            <a:ext cx="1373633" cy="318677"/>
          </a:xfrm>
          <a:prstGeom prst="rect">
            <a:avLst/>
          </a:prstGeom>
        </p:spPr>
        <p:txBody>
          <a:bodyPr vert="horz" wrap="square" lIns="0" tIns="9525" rIns="0" bIns="0" rtlCol="0">
            <a:spAutoFit/>
          </a:bodyPr>
          <a:lstStyle/>
          <a:p>
            <a:pPr marL="12700" marR="5080" lvl="0" indent="0" algn="l" defTabSz="914400" rtl="0" eaLnBrk="1" fontAlgn="auto" latinLnBrk="0" hangingPunct="1">
              <a:lnSpc>
                <a:spcPct val="103299"/>
              </a:lnSpc>
              <a:spcBef>
                <a:spcPts val="7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cs typeface="Montserrat-Light"/>
              </a:rPr>
              <a:t>Natural</a:t>
            </a:r>
            <a:r>
              <a:rPr kumimoji="0" sz="1000" b="0" i="0" u="none" strike="noStrike" kern="1200" cap="none" spc="-70" normalizeH="0" baseline="0" noProof="0" dirty="0">
                <a:ln>
                  <a:noFill/>
                </a:ln>
                <a:solidFill>
                  <a:srgbClr val="231F20"/>
                </a:solidFill>
                <a:effectLst/>
                <a:uLnTx/>
                <a:uFillTx/>
                <a:latin typeface="Montserrat-Light"/>
                <a:ea typeface="+mn-ea"/>
                <a:cs typeface="Montserrat-Light"/>
              </a:rPr>
              <a:t> </a:t>
            </a:r>
            <a:r>
              <a:rPr kumimoji="0" sz="1000" b="0" i="0" u="none" strike="noStrike" kern="1200" cap="none" spc="0" normalizeH="0" baseline="0" noProof="0" dirty="0">
                <a:ln>
                  <a:noFill/>
                </a:ln>
                <a:solidFill>
                  <a:srgbClr val="231F20"/>
                </a:solidFill>
                <a:effectLst/>
                <a:uLnTx/>
                <a:uFillTx/>
                <a:latin typeface="Montserrat-Light"/>
                <a:ea typeface="+mn-ea"/>
                <a:cs typeface="Montserrat-Light"/>
              </a:rPr>
              <a:t>Precision  Agriculture</a:t>
            </a:r>
            <a:endParaRPr kumimoji="0" sz="1000" b="0" i="0" u="none" strike="noStrike" kern="1200" cap="none" spc="0" normalizeH="0" baseline="0" noProof="0" dirty="0">
              <a:ln>
                <a:noFill/>
              </a:ln>
              <a:solidFill>
                <a:prstClr val="black"/>
              </a:solidFill>
              <a:effectLst/>
              <a:uLnTx/>
              <a:uFillTx/>
              <a:latin typeface="Montserrat-Light"/>
              <a:ea typeface="+mn-ea"/>
              <a:cs typeface="Montserrat-Light"/>
            </a:endParaRPr>
          </a:p>
        </p:txBody>
      </p:sp>
      <p:sp>
        <p:nvSpPr>
          <p:cNvPr id="46" name="object 11">
            <a:extLst>
              <a:ext uri="{FF2B5EF4-FFF2-40B4-BE49-F238E27FC236}">
                <a16:creationId xmlns:a16="http://schemas.microsoft.com/office/drawing/2014/main" id="{364BB4FF-82F8-4168-A83B-8B4EF0F95A2D}"/>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sz="1250" b="1" i="0" u="none" strike="noStrike" kern="1200" cap="none" spc="-5" normalizeH="0" baseline="0" noProof="0" dirty="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31</a:t>
            </a:fld>
            <a:endParaRPr kumimoji="0" sz="1250" b="1" i="0" u="none" strike="noStrike" kern="1200" cap="none" spc="-5" normalizeH="0" baseline="0" noProof="0" dirty="0">
              <a:ln>
                <a:noFill/>
              </a:ln>
              <a:solidFill>
                <a:srgbClr val="8DC63F"/>
              </a:solidFill>
              <a:effectLst/>
              <a:uLnTx/>
              <a:uFillTx/>
              <a:latin typeface="Arial"/>
              <a:ea typeface="+mn-ea"/>
              <a:cs typeface="Arial"/>
            </a:endParaRPr>
          </a:p>
        </p:txBody>
      </p:sp>
      <p:sp>
        <p:nvSpPr>
          <p:cNvPr id="2" name="object 3">
            <a:extLst>
              <a:ext uri="{FF2B5EF4-FFF2-40B4-BE49-F238E27FC236}">
                <a16:creationId xmlns:a16="http://schemas.microsoft.com/office/drawing/2014/main" id="{E8B2F4EC-ECB7-90EF-8B63-003FE492FA6A}"/>
              </a:ext>
            </a:extLst>
          </p:cNvPr>
          <p:cNvSpPr/>
          <p:nvPr/>
        </p:nvSpPr>
        <p:spPr>
          <a:xfrm>
            <a:off x="6094476" y="1257300"/>
            <a:ext cx="0" cy="4622800"/>
          </a:xfrm>
          <a:custGeom>
            <a:avLst/>
            <a:gdLst/>
            <a:ahLst/>
            <a:cxnLst/>
            <a:rect l="l" t="t" r="r" b="b"/>
            <a:pathLst>
              <a:path h="4622800">
                <a:moveTo>
                  <a:pt x="0" y="0"/>
                </a:moveTo>
                <a:lnTo>
                  <a:pt x="0" y="4622292"/>
                </a:lnTo>
              </a:path>
            </a:pathLst>
          </a:custGeom>
          <a:ln w="9525">
            <a:solidFill>
              <a:srgbClr val="415568"/>
            </a:solidFill>
          </a:ln>
        </p:spPr>
        <p:txBody>
          <a:bodyPr wrap="square" lIns="0" tIns="0" rIns="0" bIns="0" rtlCol="0"/>
          <a:lstStyle/>
          <a:p>
            <a:endParaRPr dirty="0"/>
          </a:p>
        </p:txBody>
      </p:sp>
      <p:sp>
        <p:nvSpPr>
          <p:cNvPr id="3" name="object 4">
            <a:extLst>
              <a:ext uri="{FF2B5EF4-FFF2-40B4-BE49-F238E27FC236}">
                <a16:creationId xmlns:a16="http://schemas.microsoft.com/office/drawing/2014/main" id="{D69FFD48-E216-75B5-D75A-465318A649E3}"/>
              </a:ext>
            </a:extLst>
          </p:cNvPr>
          <p:cNvSpPr txBox="1"/>
          <p:nvPr/>
        </p:nvSpPr>
        <p:spPr>
          <a:xfrm>
            <a:off x="870459" y="1117431"/>
            <a:ext cx="4551680" cy="628650"/>
          </a:xfrm>
          <a:prstGeom prst="rect">
            <a:avLst/>
          </a:prstGeom>
        </p:spPr>
        <p:txBody>
          <a:bodyPr vert="horz" wrap="square" lIns="0" tIns="77470" rIns="0" bIns="0" rtlCol="0">
            <a:spAutoFit/>
          </a:bodyPr>
          <a:lstStyle/>
          <a:p>
            <a:pPr marL="12700">
              <a:lnSpc>
                <a:spcPct val="100000"/>
              </a:lnSpc>
              <a:spcBef>
                <a:spcPts val="610"/>
              </a:spcBef>
            </a:pPr>
            <a:r>
              <a:rPr sz="1800" b="1" dirty="0">
                <a:solidFill>
                  <a:srgbClr val="3BA362"/>
                </a:solidFill>
                <a:latin typeface="Arial"/>
                <a:cs typeface="Arial"/>
              </a:rPr>
              <a:t>CR-7</a:t>
            </a:r>
            <a:r>
              <a:rPr sz="1800" b="1" spc="85" dirty="0">
                <a:solidFill>
                  <a:srgbClr val="3BA362"/>
                </a:solidFill>
                <a:latin typeface="Arial"/>
                <a:cs typeface="Arial"/>
              </a:rPr>
              <a:t> </a:t>
            </a:r>
            <a:r>
              <a:rPr sz="1800" b="1" dirty="0">
                <a:solidFill>
                  <a:srgbClr val="3BA362"/>
                </a:solidFill>
                <a:latin typeface="Arial"/>
                <a:cs typeface="Arial"/>
              </a:rPr>
              <a:t>(low</a:t>
            </a:r>
            <a:r>
              <a:rPr sz="1800" b="1" spc="85" dirty="0">
                <a:solidFill>
                  <a:srgbClr val="3BA362"/>
                </a:solidFill>
                <a:latin typeface="Arial"/>
                <a:cs typeface="Arial"/>
              </a:rPr>
              <a:t> </a:t>
            </a:r>
            <a:r>
              <a:rPr sz="1800" b="1" dirty="0">
                <a:solidFill>
                  <a:srgbClr val="3BA362"/>
                </a:solidFill>
                <a:latin typeface="Arial"/>
                <a:cs typeface="Arial"/>
              </a:rPr>
              <a:t>rate)</a:t>
            </a:r>
            <a:r>
              <a:rPr sz="1800" b="1" spc="90" dirty="0">
                <a:solidFill>
                  <a:srgbClr val="3BA362"/>
                </a:solidFill>
                <a:latin typeface="Arial"/>
                <a:cs typeface="Arial"/>
              </a:rPr>
              <a:t> </a:t>
            </a:r>
            <a:r>
              <a:rPr sz="1800" b="1" dirty="0">
                <a:solidFill>
                  <a:srgbClr val="3BA362"/>
                </a:solidFill>
                <a:latin typeface="Arial"/>
                <a:cs typeface="Arial"/>
              </a:rPr>
              <a:t>Increases</a:t>
            </a:r>
            <a:r>
              <a:rPr sz="1800" b="1" spc="50" dirty="0">
                <a:solidFill>
                  <a:srgbClr val="3BA362"/>
                </a:solidFill>
                <a:latin typeface="Arial"/>
                <a:cs typeface="Arial"/>
              </a:rPr>
              <a:t> </a:t>
            </a:r>
            <a:r>
              <a:rPr sz="1800" b="1" dirty="0">
                <a:solidFill>
                  <a:srgbClr val="3BA362"/>
                </a:solidFill>
                <a:latin typeface="Arial"/>
                <a:cs typeface="Arial"/>
              </a:rPr>
              <a:t>Yield</a:t>
            </a:r>
            <a:r>
              <a:rPr sz="1800" b="1" spc="85" dirty="0">
                <a:solidFill>
                  <a:srgbClr val="3BA362"/>
                </a:solidFill>
                <a:latin typeface="Arial"/>
                <a:cs typeface="Arial"/>
              </a:rPr>
              <a:t> </a:t>
            </a:r>
            <a:r>
              <a:rPr sz="1800" b="1" dirty="0">
                <a:solidFill>
                  <a:srgbClr val="3BA362"/>
                </a:solidFill>
                <a:latin typeface="Arial"/>
                <a:cs typeface="Arial"/>
              </a:rPr>
              <a:t>Over</a:t>
            </a:r>
            <a:r>
              <a:rPr sz="1800" b="1" spc="90" dirty="0">
                <a:solidFill>
                  <a:srgbClr val="3BA362"/>
                </a:solidFill>
                <a:latin typeface="Arial"/>
                <a:cs typeface="Arial"/>
              </a:rPr>
              <a:t> </a:t>
            </a:r>
            <a:r>
              <a:rPr sz="1800" b="1" spc="-25" dirty="0">
                <a:solidFill>
                  <a:srgbClr val="3BA362"/>
                </a:solidFill>
                <a:latin typeface="Arial"/>
                <a:cs typeface="Arial"/>
              </a:rPr>
              <a:t>BST</a:t>
            </a:r>
            <a:endParaRPr sz="1800" dirty="0">
              <a:latin typeface="Arial"/>
              <a:cs typeface="Arial"/>
            </a:endParaRPr>
          </a:p>
          <a:p>
            <a:pPr marL="1233805">
              <a:lnSpc>
                <a:spcPct val="100000"/>
              </a:lnSpc>
              <a:spcBef>
                <a:spcPts val="400"/>
              </a:spcBef>
            </a:pPr>
            <a:r>
              <a:rPr sz="1400" dirty="0">
                <a:solidFill>
                  <a:srgbClr val="415568"/>
                </a:solidFill>
                <a:latin typeface="Arial"/>
                <a:cs typeface="Arial"/>
              </a:rPr>
              <a:t>CR-7</a:t>
            </a:r>
            <a:r>
              <a:rPr sz="1400" spc="35" dirty="0">
                <a:solidFill>
                  <a:srgbClr val="415568"/>
                </a:solidFill>
                <a:latin typeface="Arial"/>
                <a:cs typeface="Arial"/>
              </a:rPr>
              <a:t> </a:t>
            </a:r>
            <a:r>
              <a:rPr sz="1400" dirty="0">
                <a:solidFill>
                  <a:srgbClr val="415568"/>
                </a:solidFill>
                <a:latin typeface="Arial"/>
                <a:cs typeface="Arial"/>
              </a:rPr>
              <a:t>low</a:t>
            </a:r>
            <a:r>
              <a:rPr sz="1400" spc="45" dirty="0">
                <a:solidFill>
                  <a:srgbClr val="415568"/>
                </a:solidFill>
                <a:latin typeface="Arial"/>
                <a:cs typeface="Arial"/>
              </a:rPr>
              <a:t> </a:t>
            </a:r>
            <a:r>
              <a:rPr sz="1400" dirty="0">
                <a:solidFill>
                  <a:srgbClr val="415568"/>
                </a:solidFill>
                <a:latin typeface="Arial"/>
                <a:cs typeface="Arial"/>
              </a:rPr>
              <a:t>rate</a:t>
            </a:r>
            <a:r>
              <a:rPr sz="1400" spc="45" dirty="0">
                <a:solidFill>
                  <a:srgbClr val="415568"/>
                </a:solidFill>
                <a:latin typeface="Arial"/>
                <a:cs typeface="Arial"/>
              </a:rPr>
              <a:t> </a:t>
            </a:r>
            <a:r>
              <a:rPr sz="1400" dirty="0">
                <a:solidFill>
                  <a:srgbClr val="415568"/>
                </a:solidFill>
                <a:latin typeface="Arial"/>
                <a:cs typeface="Arial"/>
              </a:rPr>
              <a:t>+</a:t>
            </a:r>
            <a:r>
              <a:rPr sz="1400" spc="45" dirty="0">
                <a:solidFill>
                  <a:srgbClr val="415568"/>
                </a:solidFill>
                <a:latin typeface="Arial"/>
                <a:cs typeface="Arial"/>
              </a:rPr>
              <a:t> </a:t>
            </a:r>
            <a:r>
              <a:rPr sz="1400" dirty="0">
                <a:solidFill>
                  <a:srgbClr val="415568"/>
                </a:solidFill>
                <a:latin typeface="Arial"/>
                <a:cs typeface="Arial"/>
              </a:rPr>
              <a:t>BST</a:t>
            </a:r>
            <a:r>
              <a:rPr sz="1400" spc="15" dirty="0">
                <a:solidFill>
                  <a:srgbClr val="415568"/>
                </a:solidFill>
                <a:latin typeface="Arial"/>
                <a:cs typeface="Arial"/>
              </a:rPr>
              <a:t> </a:t>
            </a:r>
            <a:r>
              <a:rPr sz="1400" dirty="0">
                <a:solidFill>
                  <a:srgbClr val="415568"/>
                </a:solidFill>
                <a:latin typeface="Arial"/>
                <a:cs typeface="Arial"/>
              </a:rPr>
              <a:t>vs.</a:t>
            </a:r>
            <a:r>
              <a:rPr sz="1400" spc="50" dirty="0">
                <a:solidFill>
                  <a:srgbClr val="415568"/>
                </a:solidFill>
                <a:latin typeface="Arial"/>
                <a:cs typeface="Arial"/>
              </a:rPr>
              <a:t> </a:t>
            </a:r>
            <a:r>
              <a:rPr sz="1400" spc="-25" dirty="0">
                <a:solidFill>
                  <a:srgbClr val="415568"/>
                </a:solidFill>
                <a:latin typeface="Arial"/>
                <a:cs typeface="Arial"/>
              </a:rPr>
              <a:t>BST</a:t>
            </a:r>
            <a:endParaRPr sz="1400" dirty="0">
              <a:latin typeface="Arial"/>
              <a:cs typeface="Arial"/>
            </a:endParaRPr>
          </a:p>
        </p:txBody>
      </p:sp>
      <p:sp>
        <p:nvSpPr>
          <p:cNvPr id="4" name="object 5">
            <a:extLst>
              <a:ext uri="{FF2B5EF4-FFF2-40B4-BE49-F238E27FC236}">
                <a16:creationId xmlns:a16="http://schemas.microsoft.com/office/drawing/2014/main" id="{11226D81-E5D2-8E3A-362C-6C654DA08C98}"/>
              </a:ext>
            </a:extLst>
          </p:cNvPr>
          <p:cNvSpPr txBox="1"/>
          <p:nvPr/>
        </p:nvSpPr>
        <p:spPr>
          <a:xfrm>
            <a:off x="6575552" y="1182427"/>
            <a:ext cx="4655820" cy="513715"/>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415568"/>
                </a:solidFill>
                <a:latin typeface="Arial"/>
                <a:cs typeface="Arial"/>
              </a:rPr>
              <a:t>CR-7</a:t>
            </a:r>
            <a:r>
              <a:rPr sz="1800" b="1" spc="85" dirty="0">
                <a:solidFill>
                  <a:srgbClr val="415568"/>
                </a:solidFill>
                <a:latin typeface="Arial"/>
                <a:cs typeface="Arial"/>
              </a:rPr>
              <a:t> </a:t>
            </a:r>
            <a:r>
              <a:rPr sz="1800" b="1" dirty="0">
                <a:solidFill>
                  <a:srgbClr val="415568"/>
                </a:solidFill>
                <a:latin typeface="Arial"/>
                <a:cs typeface="Arial"/>
              </a:rPr>
              <a:t>(high</a:t>
            </a:r>
            <a:r>
              <a:rPr sz="1800" b="1" spc="90" dirty="0">
                <a:solidFill>
                  <a:srgbClr val="415568"/>
                </a:solidFill>
                <a:latin typeface="Arial"/>
                <a:cs typeface="Arial"/>
              </a:rPr>
              <a:t> </a:t>
            </a:r>
            <a:r>
              <a:rPr sz="1800" b="1" dirty="0">
                <a:solidFill>
                  <a:srgbClr val="415568"/>
                </a:solidFill>
                <a:latin typeface="Arial"/>
                <a:cs typeface="Arial"/>
              </a:rPr>
              <a:t>rate)</a:t>
            </a:r>
            <a:r>
              <a:rPr sz="1800" b="1" spc="90" dirty="0">
                <a:solidFill>
                  <a:srgbClr val="415568"/>
                </a:solidFill>
                <a:latin typeface="Arial"/>
                <a:cs typeface="Arial"/>
              </a:rPr>
              <a:t> </a:t>
            </a:r>
            <a:r>
              <a:rPr sz="1800" b="1" dirty="0">
                <a:solidFill>
                  <a:srgbClr val="415568"/>
                </a:solidFill>
                <a:latin typeface="Arial"/>
                <a:cs typeface="Arial"/>
              </a:rPr>
              <a:t>Increases</a:t>
            </a:r>
            <a:r>
              <a:rPr sz="1800" b="1" spc="55" dirty="0">
                <a:solidFill>
                  <a:srgbClr val="415568"/>
                </a:solidFill>
                <a:latin typeface="Arial"/>
                <a:cs typeface="Arial"/>
              </a:rPr>
              <a:t> </a:t>
            </a:r>
            <a:r>
              <a:rPr sz="1800" b="1" dirty="0">
                <a:solidFill>
                  <a:srgbClr val="415568"/>
                </a:solidFill>
                <a:latin typeface="Arial"/>
                <a:cs typeface="Arial"/>
              </a:rPr>
              <a:t>Yield</a:t>
            </a:r>
            <a:r>
              <a:rPr sz="1800" b="1" spc="90" dirty="0">
                <a:solidFill>
                  <a:srgbClr val="415568"/>
                </a:solidFill>
                <a:latin typeface="Arial"/>
                <a:cs typeface="Arial"/>
              </a:rPr>
              <a:t> </a:t>
            </a:r>
            <a:r>
              <a:rPr sz="1800" b="1" dirty="0">
                <a:solidFill>
                  <a:srgbClr val="415568"/>
                </a:solidFill>
                <a:latin typeface="Arial"/>
                <a:cs typeface="Arial"/>
              </a:rPr>
              <a:t>Over</a:t>
            </a:r>
            <a:r>
              <a:rPr sz="1800" b="1" spc="90" dirty="0">
                <a:solidFill>
                  <a:srgbClr val="415568"/>
                </a:solidFill>
                <a:latin typeface="Arial"/>
                <a:cs typeface="Arial"/>
              </a:rPr>
              <a:t> </a:t>
            </a:r>
            <a:r>
              <a:rPr sz="1800" b="1" spc="-25" dirty="0">
                <a:solidFill>
                  <a:srgbClr val="415568"/>
                </a:solidFill>
                <a:latin typeface="Arial"/>
                <a:cs typeface="Arial"/>
              </a:rPr>
              <a:t>BST</a:t>
            </a:r>
            <a:endParaRPr sz="1800" dirty="0">
              <a:solidFill>
                <a:srgbClr val="415568"/>
              </a:solidFill>
              <a:latin typeface="Arial"/>
              <a:cs typeface="Arial"/>
            </a:endParaRPr>
          </a:p>
          <a:p>
            <a:pPr marL="1200785">
              <a:lnSpc>
                <a:spcPct val="100000"/>
              </a:lnSpc>
            </a:pPr>
            <a:r>
              <a:rPr sz="1400" dirty="0">
                <a:solidFill>
                  <a:srgbClr val="415568"/>
                </a:solidFill>
                <a:latin typeface="Arial"/>
                <a:cs typeface="Arial"/>
              </a:rPr>
              <a:t>CR-7</a:t>
            </a:r>
            <a:r>
              <a:rPr sz="1400" spc="35" dirty="0">
                <a:solidFill>
                  <a:srgbClr val="415568"/>
                </a:solidFill>
                <a:latin typeface="Arial"/>
                <a:cs typeface="Arial"/>
              </a:rPr>
              <a:t> </a:t>
            </a:r>
            <a:r>
              <a:rPr sz="1400" dirty="0">
                <a:solidFill>
                  <a:srgbClr val="415568"/>
                </a:solidFill>
                <a:latin typeface="Arial"/>
                <a:cs typeface="Arial"/>
              </a:rPr>
              <a:t>high</a:t>
            </a:r>
            <a:r>
              <a:rPr sz="1400" spc="45" dirty="0">
                <a:solidFill>
                  <a:srgbClr val="415568"/>
                </a:solidFill>
                <a:latin typeface="Arial"/>
                <a:cs typeface="Arial"/>
              </a:rPr>
              <a:t> </a:t>
            </a:r>
            <a:r>
              <a:rPr sz="1400" dirty="0">
                <a:solidFill>
                  <a:srgbClr val="415568"/>
                </a:solidFill>
                <a:latin typeface="Arial"/>
                <a:cs typeface="Arial"/>
              </a:rPr>
              <a:t>rate</a:t>
            </a:r>
            <a:r>
              <a:rPr sz="1400" spc="50" dirty="0">
                <a:solidFill>
                  <a:srgbClr val="415568"/>
                </a:solidFill>
                <a:latin typeface="Arial"/>
                <a:cs typeface="Arial"/>
              </a:rPr>
              <a:t> </a:t>
            </a:r>
            <a:r>
              <a:rPr sz="1400" dirty="0">
                <a:solidFill>
                  <a:srgbClr val="415568"/>
                </a:solidFill>
                <a:latin typeface="Arial"/>
                <a:cs typeface="Arial"/>
              </a:rPr>
              <a:t>+</a:t>
            </a:r>
            <a:r>
              <a:rPr sz="1400" spc="45" dirty="0">
                <a:solidFill>
                  <a:srgbClr val="415568"/>
                </a:solidFill>
                <a:latin typeface="Arial"/>
                <a:cs typeface="Arial"/>
              </a:rPr>
              <a:t> </a:t>
            </a:r>
            <a:r>
              <a:rPr sz="1400" dirty="0">
                <a:solidFill>
                  <a:srgbClr val="415568"/>
                </a:solidFill>
                <a:latin typeface="Arial"/>
                <a:cs typeface="Arial"/>
              </a:rPr>
              <a:t>BST</a:t>
            </a:r>
            <a:r>
              <a:rPr sz="1400" spc="45" dirty="0">
                <a:solidFill>
                  <a:srgbClr val="415568"/>
                </a:solidFill>
                <a:latin typeface="Arial"/>
                <a:cs typeface="Arial"/>
              </a:rPr>
              <a:t> </a:t>
            </a:r>
            <a:r>
              <a:rPr sz="1400" dirty="0">
                <a:solidFill>
                  <a:srgbClr val="415568"/>
                </a:solidFill>
                <a:latin typeface="Arial"/>
                <a:cs typeface="Arial"/>
              </a:rPr>
              <a:t>vs.</a:t>
            </a:r>
            <a:r>
              <a:rPr sz="1400" spc="50" dirty="0">
                <a:solidFill>
                  <a:srgbClr val="415568"/>
                </a:solidFill>
                <a:latin typeface="Arial"/>
                <a:cs typeface="Arial"/>
              </a:rPr>
              <a:t> </a:t>
            </a:r>
            <a:r>
              <a:rPr sz="1400" spc="-25" dirty="0">
                <a:solidFill>
                  <a:srgbClr val="415568"/>
                </a:solidFill>
                <a:latin typeface="Arial"/>
                <a:cs typeface="Arial"/>
              </a:rPr>
              <a:t>BST</a:t>
            </a:r>
            <a:endParaRPr sz="1400" dirty="0">
              <a:solidFill>
                <a:srgbClr val="415568"/>
              </a:solidFill>
              <a:latin typeface="Arial"/>
              <a:cs typeface="Arial"/>
            </a:endParaRPr>
          </a:p>
        </p:txBody>
      </p:sp>
      <p:sp>
        <p:nvSpPr>
          <p:cNvPr id="5" name="object 6">
            <a:extLst>
              <a:ext uri="{FF2B5EF4-FFF2-40B4-BE49-F238E27FC236}">
                <a16:creationId xmlns:a16="http://schemas.microsoft.com/office/drawing/2014/main" id="{C3B90A3F-2747-CF7D-108A-0A05B424A020}"/>
              </a:ext>
            </a:extLst>
          </p:cNvPr>
          <p:cNvSpPr/>
          <p:nvPr/>
        </p:nvSpPr>
        <p:spPr>
          <a:xfrm>
            <a:off x="799139" y="5524454"/>
            <a:ext cx="4958715" cy="355600"/>
          </a:xfrm>
          <a:custGeom>
            <a:avLst/>
            <a:gdLst/>
            <a:ahLst/>
            <a:cxnLst/>
            <a:rect l="l" t="t" r="r" b="b"/>
            <a:pathLst>
              <a:path w="4958715" h="355600">
                <a:moveTo>
                  <a:pt x="4773485" y="0"/>
                </a:moveTo>
                <a:lnTo>
                  <a:pt x="184683" y="0"/>
                </a:lnTo>
                <a:lnTo>
                  <a:pt x="135588" y="6343"/>
                </a:lnTo>
                <a:lnTo>
                  <a:pt x="91471" y="24243"/>
                </a:lnTo>
                <a:lnTo>
                  <a:pt x="54094" y="52009"/>
                </a:lnTo>
                <a:lnTo>
                  <a:pt x="25215" y="87947"/>
                </a:lnTo>
                <a:lnTo>
                  <a:pt x="6597" y="130366"/>
                </a:lnTo>
                <a:lnTo>
                  <a:pt x="0" y="177571"/>
                </a:lnTo>
                <a:lnTo>
                  <a:pt x="6597" y="224776"/>
                </a:lnTo>
                <a:lnTo>
                  <a:pt x="25215" y="267194"/>
                </a:lnTo>
                <a:lnTo>
                  <a:pt x="54094" y="303133"/>
                </a:lnTo>
                <a:lnTo>
                  <a:pt x="91471" y="330898"/>
                </a:lnTo>
                <a:lnTo>
                  <a:pt x="135588" y="348799"/>
                </a:lnTo>
                <a:lnTo>
                  <a:pt x="184683" y="355142"/>
                </a:lnTo>
                <a:lnTo>
                  <a:pt x="4773485" y="355142"/>
                </a:lnTo>
                <a:lnTo>
                  <a:pt x="4822579" y="348799"/>
                </a:lnTo>
                <a:lnTo>
                  <a:pt x="4866693" y="330898"/>
                </a:lnTo>
                <a:lnTo>
                  <a:pt x="4904068" y="303133"/>
                </a:lnTo>
                <a:lnTo>
                  <a:pt x="4932943" y="267194"/>
                </a:lnTo>
                <a:lnTo>
                  <a:pt x="4951559" y="224776"/>
                </a:lnTo>
                <a:lnTo>
                  <a:pt x="4958156" y="177571"/>
                </a:lnTo>
                <a:lnTo>
                  <a:pt x="4951559" y="130366"/>
                </a:lnTo>
                <a:lnTo>
                  <a:pt x="4932943" y="87947"/>
                </a:lnTo>
                <a:lnTo>
                  <a:pt x="4904068" y="52009"/>
                </a:lnTo>
                <a:lnTo>
                  <a:pt x="4866693" y="24243"/>
                </a:lnTo>
                <a:lnTo>
                  <a:pt x="4822579" y="6343"/>
                </a:lnTo>
                <a:lnTo>
                  <a:pt x="4773485" y="0"/>
                </a:lnTo>
                <a:close/>
              </a:path>
            </a:pathLst>
          </a:custGeom>
          <a:solidFill>
            <a:srgbClr val="3BA362"/>
          </a:solidFill>
        </p:spPr>
        <p:txBody>
          <a:bodyPr wrap="square" lIns="0" tIns="0" rIns="0" bIns="0" rtlCol="0"/>
          <a:lstStyle/>
          <a:p>
            <a:endParaRPr dirty="0"/>
          </a:p>
        </p:txBody>
      </p:sp>
      <p:sp>
        <p:nvSpPr>
          <p:cNvPr id="7" name="object 7">
            <a:extLst>
              <a:ext uri="{FF2B5EF4-FFF2-40B4-BE49-F238E27FC236}">
                <a16:creationId xmlns:a16="http://schemas.microsoft.com/office/drawing/2014/main" id="{1F59E943-C0D3-6FBB-9F48-E6157A878622}"/>
              </a:ext>
            </a:extLst>
          </p:cNvPr>
          <p:cNvSpPr txBox="1"/>
          <p:nvPr/>
        </p:nvSpPr>
        <p:spPr>
          <a:xfrm>
            <a:off x="1428168" y="5561998"/>
            <a:ext cx="3703320" cy="255270"/>
          </a:xfrm>
          <a:prstGeom prst="rect">
            <a:avLst/>
          </a:prstGeom>
        </p:spPr>
        <p:txBody>
          <a:bodyPr vert="horz" wrap="square" lIns="0" tIns="13335" rIns="0" bIns="0" rtlCol="0">
            <a:spAutoFit/>
          </a:bodyPr>
          <a:lstStyle/>
          <a:p>
            <a:pPr marL="12700">
              <a:lnSpc>
                <a:spcPct val="100000"/>
              </a:lnSpc>
              <a:spcBef>
                <a:spcPts val="105"/>
              </a:spcBef>
            </a:pPr>
            <a:r>
              <a:rPr sz="1500" b="1" dirty="0">
                <a:solidFill>
                  <a:srgbClr val="FFFFFF"/>
                </a:solidFill>
                <a:latin typeface="Arial"/>
                <a:cs typeface="Arial"/>
              </a:rPr>
              <a:t>69%</a:t>
            </a:r>
            <a:r>
              <a:rPr sz="1500" b="1" spc="80" dirty="0">
                <a:solidFill>
                  <a:srgbClr val="FFFFFF"/>
                </a:solidFill>
                <a:latin typeface="Arial"/>
                <a:cs typeface="Arial"/>
              </a:rPr>
              <a:t> </a:t>
            </a:r>
            <a:r>
              <a:rPr sz="1500" b="1" dirty="0">
                <a:solidFill>
                  <a:srgbClr val="FFFFFF"/>
                </a:solidFill>
                <a:latin typeface="Arial"/>
                <a:cs typeface="Arial"/>
              </a:rPr>
              <a:t>win-rate;</a:t>
            </a:r>
            <a:r>
              <a:rPr sz="1500" b="1" spc="80" dirty="0">
                <a:solidFill>
                  <a:srgbClr val="FFFFFF"/>
                </a:solidFill>
                <a:latin typeface="Arial"/>
                <a:cs typeface="Arial"/>
              </a:rPr>
              <a:t> </a:t>
            </a:r>
            <a:r>
              <a:rPr sz="1500" b="1" dirty="0">
                <a:solidFill>
                  <a:srgbClr val="FFFFFF"/>
                </a:solidFill>
                <a:latin typeface="Arial"/>
                <a:cs typeface="Arial"/>
              </a:rPr>
              <a:t>+3</a:t>
            </a:r>
            <a:r>
              <a:rPr sz="1500" b="1" spc="80" dirty="0">
                <a:solidFill>
                  <a:srgbClr val="FFFFFF"/>
                </a:solidFill>
                <a:latin typeface="Arial"/>
                <a:cs typeface="Arial"/>
              </a:rPr>
              <a:t> </a:t>
            </a:r>
            <a:r>
              <a:rPr sz="1500" b="1" dirty="0">
                <a:solidFill>
                  <a:srgbClr val="FFFFFF"/>
                </a:solidFill>
                <a:latin typeface="Arial"/>
                <a:cs typeface="Arial"/>
              </a:rPr>
              <a:t>more</a:t>
            </a:r>
            <a:r>
              <a:rPr sz="1500" b="1" spc="80" dirty="0">
                <a:solidFill>
                  <a:srgbClr val="FFFFFF"/>
                </a:solidFill>
                <a:latin typeface="Arial"/>
                <a:cs typeface="Arial"/>
              </a:rPr>
              <a:t> </a:t>
            </a:r>
            <a:r>
              <a:rPr sz="1500" b="1" dirty="0">
                <a:solidFill>
                  <a:srgbClr val="FFFFFF"/>
                </a:solidFill>
                <a:latin typeface="Arial"/>
                <a:cs typeface="Arial"/>
              </a:rPr>
              <a:t>bushels</a:t>
            </a:r>
            <a:r>
              <a:rPr sz="1500" b="1" spc="80" dirty="0">
                <a:solidFill>
                  <a:srgbClr val="FFFFFF"/>
                </a:solidFill>
                <a:latin typeface="Arial"/>
                <a:cs typeface="Arial"/>
              </a:rPr>
              <a:t> </a:t>
            </a:r>
            <a:r>
              <a:rPr sz="1500" b="1" dirty="0">
                <a:solidFill>
                  <a:srgbClr val="FFFFFF"/>
                </a:solidFill>
                <a:latin typeface="Arial"/>
                <a:cs typeface="Arial"/>
              </a:rPr>
              <a:t>per</a:t>
            </a:r>
            <a:r>
              <a:rPr sz="1500" b="1" spc="85" dirty="0">
                <a:solidFill>
                  <a:srgbClr val="FFFFFF"/>
                </a:solidFill>
                <a:latin typeface="Arial"/>
                <a:cs typeface="Arial"/>
              </a:rPr>
              <a:t> </a:t>
            </a:r>
            <a:r>
              <a:rPr sz="1500" b="1" spc="-20" dirty="0">
                <a:solidFill>
                  <a:srgbClr val="FFFFFF"/>
                </a:solidFill>
                <a:latin typeface="Arial"/>
                <a:cs typeface="Arial"/>
              </a:rPr>
              <a:t>acre</a:t>
            </a:r>
            <a:endParaRPr sz="1500" dirty="0">
              <a:latin typeface="Arial"/>
              <a:cs typeface="Arial"/>
            </a:endParaRPr>
          </a:p>
        </p:txBody>
      </p:sp>
      <p:sp>
        <p:nvSpPr>
          <p:cNvPr id="8" name="object 8">
            <a:extLst>
              <a:ext uri="{FF2B5EF4-FFF2-40B4-BE49-F238E27FC236}">
                <a16:creationId xmlns:a16="http://schemas.microsoft.com/office/drawing/2014/main" id="{6791D101-B991-68AC-6E44-C8E31871474A}"/>
              </a:ext>
            </a:extLst>
          </p:cNvPr>
          <p:cNvSpPr/>
          <p:nvPr/>
        </p:nvSpPr>
        <p:spPr>
          <a:xfrm>
            <a:off x="6776085" y="5524454"/>
            <a:ext cx="4958715" cy="355600"/>
          </a:xfrm>
          <a:custGeom>
            <a:avLst/>
            <a:gdLst/>
            <a:ahLst/>
            <a:cxnLst/>
            <a:rect l="l" t="t" r="r" b="b"/>
            <a:pathLst>
              <a:path w="4958715" h="355600">
                <a:moveTo>
                  <a:pt x="4773485" y="0"/>
                </a:moveTo>
                <a:lnTo>
                  <a:pt x="184683" y="0"/>
                </a:lnTo>
                <a:lnTo>
                  <a:pt x="135588" y="6343"/>
                </a:lnTo>
                <a:lnTo>
                  <a:pt x="91471" y="24243"/>
                </a:lnTo>
                <a:lnTo>
                  <a:pt x="54094" y="52009"/>
                </a:lnTo>
                <a:lnTo>
                  <a:pt x="25215" y="87947"/>
                </a:lnTo>
                <a:lnTo>
                  <a:pt x="6597" y="130366"/>
                </a:lnTo>
                <a:lnTo>
                  <a:pt x="0" y="177571"/>
                </a:lnTo>
                <a:lnTo>
                  <a:pt x="6597" y="224776"/>
                </a:lnTo>
                <a:lnTo>
                  <a:pt x="25215" y="267194"/>
                </a:lnTo>
                <a:lnTo>
                  <a:pt x="54094" y="303133"/>
                </a:lnTo>
                <a:lnTo>
                  <a:pt x="91471" y="330898"/>
                </a:lnTo>
                <a:lnTo>
                  <a:pt x="135588" y="348799"/>
                </a:lnTo>
                <a:lnTo>
                  <a:pt x="184683" y="355142"/>
                </a:lnTo>
                <a:lnTo>
                  <a:pt x="4773485" y="355142"/>
                </a:lnTo>
                <a:lnTo>
                  <a:pt x="4822579" y="348799"/>
                </a:lnTo>
                <a:lnTo>
                  <a:pt x="4866693" y="330898"/>
                </a:lnTo>
                <a:lnTo>
                  <a:pt x="4904068" y="303133"/>
                </a:lnTo>
                <a:lnTo>
                  <a:pt x="4932943" y="267194"/>
                </a:lnTo>
                <a:lnTo>
                  <a:pt x="4951559" y="224776"/>
                </a:lnTo>
                <a:lnTo>
                  <a:pt x="4958156" y="177571"/>
                </a:lnTo>
                <a:lnTo>
                  <a:pt x="4951559" y="130366"/>
                </a:lnTo>
                <a:lnTo>
                  <a:pt x="4932943" y="87947"/>
                </a:lnTo>
                <a:lnTo>
                  <a:pt x="4904068" y="52009"/>
                </a:lnTo>
                <a:lnTo>
                  <a:pt x="4866693" y="24243"/>
                </a:lnTo>
                <a:lnTo>
                  <a:pt x="4822579" y="6343"/>
                </a:lnTo>
                <a:lnTo>
                  <a:pt x="4773485" y="0"/>
                </a:lnTo>
                <a:close/>
              </a:path>
            </a:pathLst>
          </a:custGeom>
          <a:solidFill>
            <a:srgbClr val="415568"/>
          </a:solidFill>
        </p:spPr>
        <p:txBody>
          <a:bodyPr wrap="square" lIns="0" tIns="0" rIns="0" bIns="0" rtlCol="0"/>
          <a:lstStyle/>
          <a:p>
            <a:endParaRPr dirty="0"/>
          </a:p>
        </p:txBody>
      </p:sp>
      <p:sp>
        <p:nvSpPr>
          <p:cNvPr id="11" name="object 9">
            <a:extLst>
              <a:ext uri="{FF2B5EF4-FFF2-40B4-BE49-F238E27FC236}">
                <a16:creationId xmlns:a16="http://schemas.microsoft.com/office/drawing/2014/main" id="{3A9F0990-0C86-52CB-2818-2747D8936B4C}"/>
              </a:ext>
            </a:extLst>
          </p:cNvPr>
          <p:cNvSpPr txBox="1"/>
          <p:nvPr/>
        </p:nvSpPr>
        <p:spPr>
          <a:xfrm>
            <a:off x="7295755" y="5561998"/>
            <a:ext cx="3921760" cy="255270"/>
          </a:xfrm>
          <a:prstGeom prst="rect">
            <a:avLst/>
          </a:prstGeom>
        </p:spPr>
        <p:txBody>
          <a:bodyPr vert="horz" wrap="square" lIns="0" tIns="13335" rIns="0" bIns="0" rtlCol="0">
            <a:spAutoFit/>
          </a:bodyPr>
          <a:lstStyle/>
          <a:p>
            <a:pPr marL="12700">
              <a:lnSpc>
                <a:spcPct val="100000"/>
              </a:lnSpc>
              <a:spcBef>
                <a:spcPts val="105"/>
              </a:spcBef>
            </a:pPr>
            <a:r>
              <a:rPr sz="1500" b="1" dirty="0">
                <a:solidFill>
                  <a:srgbClr val="FFFFFF"/>
                </a:solidFill>
                <a:latin typeface="Arial"/>
                <a:cs typeface="Arial"/>
              </a:rPr>
              <a:t>81%</a:t>
            </a:r>
            <a:r>
              <a:rPr sz="1500" b="1" spc="75" dirty="0">
                <a:solidFill>
                  <a:srgbClr val="FFFFFF"/>
                </a:solidFill>
                <a:latin typeface="Arial"/>
                <a:cs typeface="Arial"/>
              </a:rPr>
              <a:t> </a:t>
            </a:r>
            <a:r>
              <a:rPr sz="1500" b="1" dirty="0">
                <a:solidFill>
                  <a:srgbClr val="FFFFFF"/>
                </a:solidFill>
                <a:latin typeface="Arial"/>
                <a:cs typeface="Arial"/>
              </a:rPr>
              <a:t>win-rate;</a:t>
            </a:r>
            <a:r>
              <a:rPr sz="1500" b="1" spc="70" dirty="0">
                <a:solidFill>
                  <a:srgbClr val="FFFFFF"/>
                </a:solidFill>
                <a:latin typeface="Arial"/>
                <a:cs typeface="Arial"/>
              </a:rPr>
              <a:t>  </a:t>
            </a:r>
            <a:r>
              <a:rPr sz="1500" b="1" dirty="0">
                <a:solidFill>
                  <a:srgbClr val="FFFFFF"/>
                </a:solidFill>
                <a:latin typeface="Arial"/>
                <a:cs typeface="Arial"/>
              </a:rPr>
              <a:t>+2.8</a:t>
            </a:r>
            <a:r>
              <a:rPr sz="1500" b="1" spc="80" dirty="0">
                <a:solidFill>
                  <a:srgbClr val="FFFFFF"/>
                </a:solidFill>
                <a:latin typeface="Arial"/>
                <a:cs typeface="Arial"/>
              </a:rPr>
              <a:t> </a:t>
            </a:r>
            <a:r>
              <a:rPr sz="1500" b="1" dirty="0">
                <a:solidFill>
                  <a:srgbClr val="FFFFFF"/>
                </a:solidFill>
                <a:latin typeface="Arial"/>
                <a:cs typeface="Arial"/>
              </a:rPr>
              <a:t>more</a:t>
            </a:r>
            <a:r>
              <a:rPr sz="1500" b="1" spc="80" dirty="0">
                <a:solidFill>
                  <a:srgbClr val="FFFFFF"/>
                </a:solidFill>
                <a:latin typeface="Arial"/>
                <a:cs typeface="Arial"/>
              </a:rPr>
              <a:t> </a:t>
            </a:r>
            <a:r>
              <a:rPr sz="1500" b="1" dirty="0">
                <a:solidFill>
                  <a:srgbClr val="FFFFFF"/>
                </a:solidFill>
                <a:latin typeface="Arial"/>
                <a:cs typeface="Arial"/>
              </a:rPr>
              <a:t>bushels</a:t>
            </a:r>
            <a:r>
              <a:rPr sz="1500" b="1" spc="80" dirty="0">
                <a:solidFill>
                  <a:srgbClr val="FFFFFF"/>
                </a:solidFill>
                <a:latin typeface="Arial"/>
                <a:cs typeface="Arial"/>
              </a:rPr>
              <a:t> </a:t>
            </a:r>
            <a:r>
              <a:rPr sz="1500" b="1" dirty="0">
                <a:solidFill>
                  <a:srgbClr val="FFFFFF"/>
                </a:solidFill>
                <a:latin typeface="Arial"/>
                <a:cs typeface="Arial"/>
              </a:rPr>
              <a:t>per</a:t>
            </a:r>
            <a:r>
              <a:rPr sz="1500" b="1" spc="75" dirty="0">
                <a:solidFill>
                  <a:srgbClr val="FFFFFF"/>
                </a:solidFill>
                <a:latin typeface="Arial"/>
                <a:cs typeface="Arial"/>
              </a:rPr>
              <a:t> </a:t>
            </a:r>
            <a:r>
              <a:rPr sz="1500" b="1" spc="-20" dirty="0">
                <a:solidFill>
                  <a:srgbClr val="FFFFFF"/>
                </a:solidFill>
                <a:latin typeface="Arial"/>
                <a:cs typeface="Arial"/>
              </a:rPr>
              <a:t>acre</a:t>
            </a:r>
            <a:endParaRPr sz="1500" dirty="0">
              <a:latin typeface="Arial"/>
              <a:cs typeface="Arial"/>
            </a:endParaRPr>
          </a:p>
        </p:txBody>
      </p:sp>
      <p:sp>
        <p:nvSpPr>
          <p:cNvPr id="13" name="object 10">
            <a:extLst>
              <a:ext uri="{FF2B5EF4-FFF2-40B4-BE49-F238E27FC236}">
                <a16:creationId xmlns:a16="http://schemas.microsoft.com/office/drawing/2014/main" id="{164C4578-5D8F-5DC4-ACC1-08D869523900}"/>
              </a:ext>
            </a:extLst>
          </p:cNvPr>
          <p:cNvSpPr txBox="1"/>
          <p:nvPr/>
        </p:nvSpPr>
        <p:spPr>
          <a:xfrm>
            <a:off x="6958139" y="4822825"/>
            <a:ext cx="4646295" cy="406400"/>
          </a:xfrm>
          <a:prstGeom prst="rect">
            <a:avLst/>
          </a:prstGeom>
        </p:spPr>
        <p:txBody>
          <a:bodyPr vert="horz" wrap="square" lIns="0" tIns="12700" rIns="0" bIns="0" rtlCol="0">
            <a:spAutoFit/>
          </a:bodyPr>
          <a:lstStyle/>
          <a:p>
            <a:pPr marL="12700" marR="5080" indent="-635" algn="ctr">
              <a:lnSpc>
                <a:spcPct val="111100"/>
              </a:lnSpc>
              <a:spcBef>
                <a:spcPts val="100"/>
              </a:spcBef>
            </a:pPr>
            <a:r>
              <a:rPr sz="750" dirty="0">
                <a:solidFill>
                  <a:srgbClr val="415568"/>
                </a:solidFill>
                <a:latin typeface="Arial"/>
                <a:cs typeface="Arial"/>
              </a:rPr>
              <a:t>Calculated</a:t>
            </a:r>
            <a:r>
              <a:rPr sz="750" spc="20" dirty="0">
                <a:solidFill>
                  <a:srgbClr val="415568"/>
                </a:solidFill>
                <a:latin typeface="Arial"/>
                <a:cs typeface="Arial"/>
              </a:rPr>
              <a:t> </a:t>
            </a:r>
            <a:r>
              <a:rPr sz="750" dirty="0">
                <a:solidFill>
                  <a:srgbClr val="415568"/>
                </a:solidFill>
                <a:latin typeface="Arial"/>
                <a:cs typeface="Arial"/>
              </a:rPr>
              <a:t>difference</a:t>
            </a:r>
            <a:r>
              <a:rPr sz="750" spc="35" dirty="0">
                <a:solidFill>
                  <a:srgbClr val="415568"/>
                </a:solidFill>
                <a:latin typeface="Arial"/>
                <a:cs typeface="Arial"/>
              </a:rPr>
              <a:t> </a:t>
            </a:r>
            <a:r>
              <a:rPr sz="750" dirty="0">
                <a:solidFill>
                  <a:srgbClr val="415568"/>
                </a:solidFill>
                <a:latin typeface="Arial"/>
                <a:cs typeface="Arial"/>
              </a:rPr>
              <a:t>between</a:t>
            </a:r>
            <a:r>
              <a:rPr sz="750" spc="30" dirty="0">
                <a:solidFill>
                  <a:srgbClr val="415568"/>
                </a:solidFill>
                <a:latin typeface="Arial"/>
                <a:cs typeface="Arial"/>
              </a:rPr>
              <a:t> </a:t>
            </a:r>
            <a:r>
              <a:rPr sz="750" dirty="0">
                <a:solidFill>
                  <a:srgbClr val="415568"/>
                </a:solidFill>
                <a:latin typeface="Arial"/>
                <a:cs typeface="Arial"/>
              </a:rPr>
              <a:t>BST</a:t>
            </a:r>
            <a:r>
              <a:rPr sz="750" spc="20" dirty="0">
                <a:solidFill>
                  <a:srgbClr val="415568"/>
                </a:solidFill>
                <a:latin typeface="Arial"/>
                <a:cs typeface="Arial"/>
              </a:rPr>
              <a:t> </a:t>
            </a:r>
            <a:r>
              <a:rPr sz="750" dirty="0">
                <a:solidFill>
                  <a:srgbClr val="415568"/>
                </a:solidFill>
                <a:latin typeface="Arial"/>
                <a:cs typeface="Arial"/>
              </a:rPr>
              <a:t>and</a:t>
            </a:r>
            <a:r>
              <a:rPr sz="750" spc="30" dirty="0">
                <a:solidFill>
                  <a:srgbClr val="415568"/>
                </a:solidFill>
                <a:latin typeface="Arial"/>
                <a:cs typeface="Arial"/>
              </a:rPr>
              <a:t> </a:t>
            </a:r>
            <a:r>
              <a:rPr sz="750" dirty="0">
                <a:solidFill>
                  <a:srgbClr val="415568"/>
                </a:solidFill>
                <a:latin typeface="Arial"/>
                <a:cs typeface="Arial"/>
              </a:rPr>
              <a:t>BST</a:t>
            </a:r>
            <a:r>
              <a:rPr sz="750" spc="20" dirty="0">
                <a:solidFill>
                  <a:srgbClr val="415568"/>
                </a:solidFill>
                <a:latin typeface="Arial"/>
                <a:cs typeface="Arial"/>
              </a:rPr>
              <a:t> </a:t>
            </a:r>
            <a:r>
              <a:rPr sz="750" dirty="0">
                <a:solidFill>
                  <a:srgbClr val="415568"/>
                </a:solidFill>
                <a:latin typeface="Arial"/>
                <a:cs typeface="Arial"/>
              </a:rPr>
              <a:t>+</a:t>
            </a:r>
            <a:r>
              <a:rPr sz="750" spc="30" dirty="0">
                <a:solidFill>
                  <a:srgbClr val="415568"/>
                </a:solidFill>
                <a:latin typeface="Arial"/>
                <a:cs typeface="Arial"/>
              </a:rPr>
              <a:t> </a:t>
            </a:r>
            <a:r>
              <a:rPr sz="750" dirty="0">
                <a:solidFill>
                  <a:srgbClr val="415568"/>
                </a:solidFill>
                <a:latin typeface="Arial"/>
                <a:cs typeface="Arial"/>
              </a:rPr>
              <a:t>CR-7</a:t>
            </a:r>
            <a:r>
              <a:rPr sz="750" spc="35" dirty="0">
                <a:solidFill>
                  <a:srgbClr val="415568"/>
                </a:solidFill>
                <a:latin typeface="Arial"/>
                <a:cs typeface="Arial"/>
              </a:rPr>
              <a:t> </a:t>
            </a:r>
            <a:r>
              <a:rPr sz="750" dirty="0">
                <a:solidFill>
                  <a:srgbClr val="415568"/>
                </a:solidFill>
                <a:latin typeface="Arial"/>
                <a:cs typeface="Arial"/>
              </a:rPr>
              <a:t>at</a:t>
            </a:r>
            <a:r>
              <a:rPr sz="750" spc="30" dirty="0">
                <a:solidFill>
                  <a:srgbClr val="415568"/>
                </a:solidFill>
                <a:latin typeface="Arial"/>
                <a:cs typeface="Arial"/>
              </a:rPr>
              <a:t> </a:t>
            </a:r>
            <a:r>
              <a:rPr sz="750" dirty="0">
                <a:solidFill>
                  <a:srgbClr val="415568"/>
                </a:solidFill>
                <a:latin typeface="Arial"/>
                <a:cs typeface="Arial"/>
              </a:rPr>
              <a:t>0.16</a:t>
            </a:r>
            <a:r>
              <a:rPr sz="750" spc="35" dirty="0">
                <a:solidFill>
                  <a:srgbClr val="415568"/>
                </a:solidFill>
                <a:latin typeface="Arial"/>
                <a:cs typeface="Arial"/>
              </a:rPr>
              <a:t> </a:t>
            </a:r>
            <a:r>
              <a:rPr sz="750" dirty="0">
                <a:solidFill>
                  <a:srgbClr val="415568"/>
                </a:solidFill>
                <a:latin typeface="Arial"/>
                <a:cs typeface="Arial"/>
              </a:rPr>
              <a:t>oz/100</a:t>
            </a:r>
            <a:r>
              <a:rPr sz="750" spc="35" dirty="0">
                <a:solidFill>
                  <a:srgbClr val="415568"/>
                </a:solidFill>
                <a:latin typeface="Arial"/>
                <a:cs typeface="Arial"/>
              </a:rPr>
              <a:t> </a:t>
            </a:r>
            <a:r>
              <a:rPr sz="750" dirty="0">
                <a:solidFill>
                  <a:srgbClr val="415568"/>
                </a:solidFill>
                <a:latin typeface="Arial"/>
                <a:cs typeface="Arial"/>
              </a:rPr>
              <a:t>lb</a:t>
            </a:r>
            <a:r>
              <a:rPr sz="750" spc="30" dirty="0">
                <a:solidFill>
                  <a:srgbClr val="415568"/>
                </a:solidFill>
                <a:latin typeface="Arial"/>
                <a:cs typeface="Arial"/>
              </a:rPr>
              <a:t> </a:t>
            </a:r>
            <a:r>
              <a:rPr sz="750" dirty="0">
                <a:solidFill>
                  <a:srgbClr val="415568"/>
                </a:solidFill>
                <a:latin typeface="Arial"/>
                <a:cs typeface="Arial"/>
              </a:rPr>
              <a:t>seed.</a:t>
            </a:r>
            <a:r>
              <a:rPr sz="750" spc="35" dirty="0">
                <a:solidFill>
                  <a:srgbClr val="415568"/>
                </a:solidFill>
                <a:latin typeface="Arial"/>
                <a:cs typeface="Arial"/>
              </a:rPr>
              <a:t> </a:t>
            </a:r>
            <a:r>
              <a:rPr sz="750" dirty="0">
                <a:solidFill>
                  <a:srgbClr val="415568"/>
                </a:solidFill>
                <a:latin typeface="Arial"/>
                <a:cs typeface="Arial"/>
              </a:rPr>
              <a:t>No</a:t>
            </a:r>
            <a:r>
              <a:rPr sz="750" spc="30" dirty="0">
                <a:solidFill>
                  <a:srgbClr val="415568"/>
                </a:solidFill>
                <a:latin typeface="Arial"/>
                <a:cs typeface="Arial"/>
              </a:rPr>
              <a:t> </a:t>
            </a:r>
            <a:r>
              <a:rPr sz="750" dirty="0">
                <a:solidFill>
                  <a:srgbClr val="415568"/>
                </a:solidFill>
                <a:latin typeface="Arial"/>
                <a:cs typeface="Arial"/>
              </a:rPr>
              <a:t>statistics</a:t>
            </a:r>
            <a:r>
              <a:rPr sz="750" spc="35" dirty="0">
                <a:solidFill>
                  <a:srgbClr val="415568"/>
                </a:solidFill>
                <a:latin typeface="Arial"/>
                <a:cs typeface="Arial"/>
              </a:rPr>
              <a:t> </a:t>
            </a:r>
            <a:r>
              <a:rPr sz="750" dirty="0">
                <a:solidFill>
                  <a:srgbClr val="415568"/>
                </a:solidFill>
                <a:latin typeface="Arial"/>
                <a:cs typeface="Arial"/>
              </a:rPr>
              <a:t>were</a:t>
            </a:r>
            <a:r>
              <a:rPr sz="750" spc="35" dirty="0">
                <a:solidFill>
                  <a:srgbClr val="415568"/>
                </a:solidFill>
                <a:latin typeface="Arial"/>
                <a:cs typeface="Arial"/>
              </a:rPr>
              <a:t> </a:t>
            </a:r>
            <a:r>
              <a:rPr sz="750" spc="-10" dirty="0">
                <a:solidFill>
                  <a:srgbClr val="415568"/>
                </a:solidFill>
                <a:latin typeface="Arial"/>
                <a:cs typeface="Arial"/>
              </a:rPr>
              <a:t>performed.</a:t>
            </a:r>
            <a:r>
              <a:rPr sz="750" dirty="0">
                <a:solidFill>
                  <a:srgbClr val="415568"/>
                </a:solidFill>
                <a:latin typeface="Arial"/>
                <a:cs typeface="Arial"/>
              </a:rPr>
              <a:t> Win</a:t>
            </a:r>
            <a:r>
              <a:rPr sz="750" spc="25" dirty="0">
                <a:solidFill>
                  <a:srgbClr val="415568"/>
                </a:solidFill>
                <a:latin typeface="Arial"/>
                <a:cs typeface="Arial"/>
              </a:rPr>
              <a:t> </a:t>
            </a:r>
            <a:r>
              <a:rPr sz="750" dirty="0">
                <a:solidFill>
                  <a:srgbClr val="415568"/>
                </a:solidFill>
                <a:latin typeface="Arial"/>
                <a:cs typeface="Arial"/>
              </a:rPr>
              <a:t>rate</a:t>
            </a:r>
            <a:r>
              <a:rPr sz="750" spc="35" dirty="0">
                <a:solidFill>
                  <a:srgbClr val="415568"/>
                </a:solidFill>
                <a:latin typeface="Arial"/>
                <a:cs typeface="Arial"/>
              </a:rPr>
              <a:t> </a:t>
            </a:r>
            <a:r>
              <a:rPr sz="750" dirty="0">
                <a:solidFill>
                  <a:srgbClr val="415568"/>
                </a:solidFill>
                <a:latin typeface="Arial"/>
                <a:cs typeface="Arial"/>
              </a:rPr>
              <a:t>was</a:t>
            </a:r>
            <a:r>
              <a:rPr sz="750" spc="35" dirty="0">
                <a:solidFill>
                  <a:srgbClr val="415568"/>
                </a:solidFill>
                <a:latin typeface="Arial"/>
                <a:cs typeface="Arial"/>
              </a:rPr>
              <a:t> </a:t>
            </a:r>
            <a:r>
              <a:rPr sz="750" dirty="0">
                <a:solidFill>
                  <a:srgbClr val="415568"/>
                </a:solidFill>
                <a:latin typeface="Arial"/>
                <a:cs typeface="Arial"/>
              </a:rPr>
              <a:t>calculated</a:t>
            </a:r>
            <a:r>
              <a:rPr sz="750" spc="40" dirty="0">
                <a:solidFill>
                  <a:srgbClr val="415568"/>
                </a:solidFill>
                <a:latin typeface="Arial"/>
                <a:cs typeface="Arial"/>
              </a:rPr>
              <a:t> </a:t>
            </a:r>
            <a:r>
              <a:rPr sz="750" dirty="0">
                <a:solidFill>
                  <a:srgbClr val="415568"/>
                </a:solidFill>
                <a:latin typeface="Arial"/>
                <a:cs typeface="Arial"/>
              </a:rPr>
              <a:t>by</a:t>
            </a:r>
            <a:r>
              <a:rPr sz="750" spc="35" dirty="0">
                <a:solidFill>
                  <a:srgbClr val="415568"/>
                </a:solidFill>
                <a:latin typeface="Arial"/>
                <a:cs typeface="Arial"/>
              </a:rPr>
              <a:t> </a:t>
            </a:r>
            <a:r>
              <a:rPr sz="750" dirty="0">
                <a:solidFill>
                  <a:srgbClr val="415568"/>
                </a:solidFill>
                <a:latin typeface="Arial"/>
                <a:cs typeface="Arial"/>
              </a:rPr>
              <a:t>dividing</a:t>
            </a:r>
            <a:r>
              <a:rPr sz="750" spc="35" dirty="0">
                <a:solidFill>
                  <a:srgbClr val="415568"/>
                </a:solidFill>
                <a:latin typeface="Arial"/>
                <a:cs typeface="Arial"/>
              </a:rPr>
              <a:t> </a:t>
            </a:r>
            <a:r>
              <a:rPr sz="750" dirty="0">
                <a:solidFill>
                  <a:srgbClr val="415568"/>
                </a:solidFill>
                <a:latin typeface="Arial"/>
                <a:cs typeface="Arial"/>
              </a:rPr>
              <a:t>all</a:t>
            </a:r>
            <a:r>
              <a:rPr sz="750" spc="40" dirty="0">
                <a:solidFill>
                  <a:srgbClr val="415568"/>
                </a:solidFill>
                <a:latin typeface="Arial"/>
                <a:cs typeface="Arial"/>
              </a:rPr>
              <a:t> </a:t>
            </a:r>
            <a:r>
              <a:rPr sz="750" dirty="0">
                <a:solidFill>
                  <a:srgbClr val="415568"/>
                </a:solidFill>
                <a:latin typeface="Arial"/>
                <a:cs typeface="Arial"/>
              </a:rPr>
              <a:t>positive</a:t>
            </a:r>
            <a:r>
              <a:rPr sz="750" spc="35" dirty="0">
                <a:solidFill>
                  <a:srgbClr val="415568"/>
                </a:solidFill>
                <a:latin typeface="Arial"/>
                <a:cs typeface="Arial"/>
              </a:rPr>
              <a:t> </a:t>
            </a:r>
            <a:r>
              <a:rPr sz="750" dirty="0">
                <a:solidFill>
                  <a:srgbClr val="415568"/>
                </a:solidFill>
                <a:latin typeface="Arial"/>
                <a:cs typeface="Arial"/>
              </a:rPr>
              <a:t>replicates</a:t>
            </a:r>
            <a:r>
              <a:rPr sz="750" spc="35" dirty="0">
                <a:solidFill>
                  <a:srgbClr val="415568"/>
                </a:solidFill>
                <a:latin typeface="Arial"/>
                <a:cs typeface="Arial"/>
              </a:rPr>
              <a:t> </a:t>
            </a:r>
            <a:r>
              <a:rPr sz="750" dirty="0">
                <a:solidFill>
                  <a:srgbClr val="415568"/>
                </a:solidFill>
                <a:latin typeface="Arial"/>
                <a:cs typeface="Arial"/>
              </a:rPr>
              <a:t>by</a:t>
            </a:r>
            <a:r>
              <a:rPr sz="750" spc="35" dirty="0">
                <a:solidFill>
                  <a:srgbClr val="415568"/>
                </a:solidFill>
                <a:latin typeface="Arial"/>
                <a:cs typeface="Arial"/>
              </a:rPr>
              <a:t> </a:t>
            </a:r>
            <a:r>
              <a:rPr sz="750" dirty="0">
                <a:solidFill>
                  <a:srgbClr val="415568"/>
                </a:solidFill>
                <a:latin typeface="Arial"/>
                <a:cs typeface="Arial"/>
              </a:rPr>
              <a:t>the</a:t>
            </a:r>
            <a:r>
              <a:rPr sz="750" spc="40" dirty="0">
                <a:solidFill>
                  <a:srgbClr val="415568"/>
                </a:solidFill>
                <a:latin typeface="Arial"/>
                <a:cs typeface="Arial"/>
              </a:rPr>
              <a:t> </a:t>
            </a:r>
            <a:r>
              <a:rPr sz="750" dirty="0">
                <a:solidFill>
                  <a:srgbClr val="415568"/>
                </a:solidFill>
                <a:latin typeface="Arial"/>
                <a:cs typeface="Arial"/>
              </a:rPr>
              <a:t>total</a:t>
            </a:r>
            <a:r>
              <a:rPr sz="750" spc="35" dirty="0">
                <a:solidFill>
                  <a:srgbClr val="415568"/>
                </a:solidFill>
                <a:latin typeface="Arial"/>
                <a:cs typeface="Arial"/>
              </a:rPr>
              <a:t> </a:t>
            </a:r>
            <a:r>
              <a:rPr sz="750" dirty="0">
                <a:solidFill>
                  <a:srgbClr val="415568"/>
                </a:solidFill>
                <a:latin typeface="Arial"/>
                <a:cs typeface="Arial"/>
              </a:rPr>
              <a:t>number</a:t>
            </a:r>
            <a:r>
              <a:rPr sz="750" spc="35" dirty="0">
                <a:solidFill>
                  <a:srgbClr val="415568"/>
                </a:solidFill>
                <a:latin typeface="Arial"/>
                <a:cs typeface="Arial"/>
              </a:rPr>
              <a:t> </a:t>
            </a:r>
            <a:r>
              <a:rPr sz="750" dirty="0">
                <a:solidFill>
                  <a:srgbClr val="415568"/>
                </a:solidFill>
                <a:latin typeface="Arial"/>
                <a:cs typeface="Arial"/>
              </a:rPr>
              <a:t>of</a:t>
            </a:r>
            <a:r>
              <a:rPr sz="750" spc="40" dirty="0">
                <a:solidFill>
                  <a:srgbClr val="415568"/>
                </a:solidFill>
                <a:latin typeface="Arial"/>
                <a:cs typeface="Arial"/>
              </a:rPr>
              <a:t> </a:t>
            </a:r>
            <a:r>
              <a:rPr sz="750" dirty="0">
                <a:solidFill>
                  <a:srgbClr val="415568"/>
                </a:solidFill>
                <a:latin typeface="Arial"/>
                <a:cs typeface="Arial"/>
              </a:rPr>
              <a:t>replicates.</a:t>
            </a:r>
            <a:r>
              <a:rPr sz="750" spc="35" dirty="0">
                <a:solidFill>
                  <a:srgbClr val="415568"/>
                </a:solidFill>
                <a:latin typeface="Arial"/>
                <a:cs typeface="Arial"/>
              </a:rPr>
              <a:t> </a:t>
            </a:r>
            <a:r>
              <a:rPr sz="750" dirty="0">
                <a:solidFill>
                  <a:srgbClr val="415568"/>
                </a:solidFill>
                <a:latin typeface="Arial"/>
                <a:cs typeface="Arial"/>
              </a:rPr>
              <a:t>Bushel</a:t>
            </a:r>
            <a:r>
              <a:rPr sz="750" spc="35" dirty="0">
                <a:solidFill>
                  <a:srgbClr val="415568"/>
                </a:solidFill>
                <a:latin typeface="Arial"/>
                <a:cs typeface="Arial"/>
              </a:rPr>
              <a:t> </a:t>
            </a:r>
            <a:r>
              <a:rPr sz="750" dirty="0">
                <a:solidFill>
                  <a:srgbClr val="415568"/>
                </a:solidFill>
                <a:latin typeface="Arial"/>
                <a:cs typeface="Arial"/>
              </a:rPr>
              <a:t>gain</a:t>
            </a:r>
            <a:r>
              <a:rPr sz="750" spc="40" dirty="0">
                <a:solidFill>
                  <a:srgbClr val="415568"/>
                </a:solidFill>
                <a:latin typeface="Arial"/>
                <a:cs typeface="Arial"/>
              </a:rPr>
              <a:t> </a:t>
            </a:r>
            <a:r>
              <a:rPr sz="750" spc="-25" dirty="0">
                <a:solidFill>
                  <a:srgbClr val="415568"/>
                </a:solidFill>
                <a:latin typeface="Arial"/>
                <a:cs typeface="Arial"/>
              </a:rPr>
              <a:t>was</a:t>
            </a:r>
            <a:r>
              <a:rPr sz="750" dirty="0">
                <a:solidFill>
                  <a:srgbClr val="415568"/>
                </a:solidFill>
                <a:latin typeface="Arial"/>
                <a:cs typeface="Arial"/>
              </a:rPr>
              <a:t> calculated</a:t>
            </a:r>
            <a:r>
              <a:rPr sz="750" spc="35" dirty="0">
                <a:solidFill>
                  <a:srgbClr val="415568"/>
                </a:solidFill>
                <a:latin typeface="Arial"/>
                <a:cs typeface="Arial"/>
              </a:rPr>
              <a:t> </a:t>
            </a:r>
            <a:r>
              <a:rPr sz="750" dirty="0">
                <a:solidFill>
                  <a:srgbClr val="415568"/>
                </a:solidFill>
                <a:latin typeface="Arial"/>
                <a:cs typeface="Arial"/>
              </a:rPr>
              <a:t>taking</a:t>
            </a:r>
            <a:r>
              <a:rPr sz="750" spc="35" dirty="0">
                <a:solidFill>
                  <a:srgbClr val="415568"/>
                </a:solidFill>
                <a:latin typeface="Arial"/>
                <a:cs typeface="Arial"/>
              </a:rPr>
              <a:t> </a:t>
            </a:r>
            <a:r>
              <a:rPr sz="750" dirty="0">
                <a:solidFill>
                  <a:srgbClr val="415568"/>
                </a:solidFill>
                <a:latin typeface="Arial"/>
                <a:cs typeface="Arial"/>
              </a:rPr>
              <a:t>the</a:t>
            </a:r>
            <a:r>
              <a:rPr sz="750" spc="35" dirty="0">
                <a:solidFill>
                  <a:srgbClr val="415568"/>
                </a:solidFill>
                <a:latin typeface="Arial"/>
                <a:cs typeface="Arial"/>
              </a:rPr>
              <a:t> </a:t>
            </a:r>
            <a:r>
              <a:rPr sz="750" dirty="0">
                <a:solidFill>
                  <a:srgbClr val="415568"/>
                </a:solidFill>
                <a:latin typeface="Arial"/>
                <a:cs typeface="Arial"/>
              </a:rPr>
              <a:t>total</a:t>
            </a:r>
            <a:r>
              <a:rPr sz="750" spc="35" dirty="0">
                <a:solidFill>
                  <a:srgbClr val="415568"/>
                </a:solidFill>
                <a:latin typeface="Arial"/>
                <a:cs typeface="Arial"/>
              </a:rPr>
              <a:t> </a:t>
            </a:r>
            <a:r>
              <a:rPr sz="750" dirty="0">
                <a:solidFill>
                  <a:srgbClr val="415568"/>
                </a:solidFill>
                <a:latin typeface="Arial"/>
                <a:cs typeface="Arial"/>
              </a:rPr>
              <a:t>average</a:t>
            </a:r>
            <a:r>
              <a:rPr sz="750" spc="35" dirty="0">
                <a:solidFill>
                  <a:srgbClr val="415568"/>
                </a:solidFill>
                <a:latin typeface="Arial"/>
                <a:cs typeface="Arial"/>
              </a:rPr>
              <a:t> </a:t>
            </a:r>
            <a:r>
              <a:rPr sz="750" dirty="0">
                <a:solidFill>
                  <a:srgbClr val="415568"/>
                </a:solidFill>
                <a:latin typeface="Arial"/>
                <a:cs typeface="Arial"/>
              </a:rPr>
              <a:t>of</a:t>
            </a:r>
            <a:r>
              <a:rPr sz="750" spc="35" dirty="0">
                <a:solidFill>
                  <a:srgbClr val="415568"/>
                </a:solidFill>
                <a:latin typeface="Arial"/>
                <a:cs typeface="Arial"/>
              </a:rPr>
              <a:t> </a:t>
            </a:r>
            <a:r>
              <a:rPr sz="750" dirty="0">
                <a:solidFill>
                  <a:srgbClr val="415568"/>
                </a:solidFill>
                <a:latin typeface="Arial"/>
                <a:cs typeface="Arial"/>
              </a:rPr>
              <a:t>all</a:t>
            </a:r>
            <a:r>
              <a:rPr sz="750" spc="40" dirty="0">
                <a:solidFill>
                  <a:srgbClr val="415568"/>
                </a:solidFill>
                <a:latin typeface="Arial"/>
                <a:cs typeface="Arial"/>
              </a:rPr>
              <a:t> </a:t>
            </a:r>
            <a:r>
              <a:rPr sz="750" spc="-10" dirty="0">
                <a:solidFill>
                  <a:srgbClr val="415568"/>
                </a:solidFill>
                <a:latin typeface="Arial"/>
                <a:cs typeface="Arial"/>
              </a:rPr>
              <a:t>replicates.</a:t>
            </a:r>
            <a:endParaRPr sz="750" dirty="0">
              <a:latin typeface="Arial"/>
              <a:cs typeface="Arial"/>
            </a:endParaRPr>
          </a:p>
        </p:txBody>
      </p:sp>
      <p:sp>
        <p:nvSpPr>
          <p:cNvPr id="22" name="object 11">
            <a:extLst>
              <a:ext uri="{FF2B5EF4-FFF2-40B4-BE49-F238E27FC236}">
                <a16:creationId xmlns:a16="http://schemas.microsoft.com/office/drawing/2014/main" id="{35FC7EBB-852D-7738-3645-6AA997E93FE4}"/>
              </a:ext>
            </a:extLst>
          </p:cNvPr>
          <p:cNvSpPr txBox="1"/>
          <p:nvPr/>
        </p:nvSpPr>
        <p:spPr>
          <a:xfrm>
            <a:off x="6464654" y="2510789"/>
            <a:ext cx="156845" cy="1640205"/>
          </a:xfrm>
          <a:prstGeom prst="rect">
            <a:avLst/>
          </a:prstGeom>
        </p:spPr>
        <p:txBody>
          <a:bodyPr vert="vert270" wrap="square" lIns="0" tIns="4445" rIns="0" bIns="0" rtlCol="0">
            <a:spAutoFit/>
          </a:bodyPr>
          <a:lstStyle/>
          <a:p>
            <a:pPr marL="12700">
              <a:lnSpc>
                <a:spcPct val="100000"/>
              </a:lnSpc>
              <a:spcBef>
                <a:spcPts val="35"/>
              </a:spcBef>
            </a:pPr>
            <a:r>
              <a:rPr sz="900" b="1" dirty="0">
                <a:solidFill>
                  <a:srgbClr val="415568"/>
                </a:solidFill>
                <a:latin typeface="Arial"/>
                <a:cs typeface="Arial"/>
              </a:rPr>
              <a:t>Bushels</a:t>
            </a:r>
            <a:r>
              <a:rPr sz="900" b="1" spc="40" dirty="0">
                <a:solidFill>
                  <a:srgbClr val="415568"/>
                </a:solidFill>
                <a:latin typeface="Arial"/>
                <a:cs typeface="Arial"/>
              </a:rPr>
              <a:t> </a:t>
            </a:r>
            <a:r>
              <a:rPr sz="900" b="1" dirty="0">
                <a:solidFill>
                  <a:srgbClr val="415568"/>
                </a:solidFill>
                <a:latin typeface="Arial"/>
                <a:cs typeface="Arial"/>
              </a:rPr>
              <a:t>Differences</a:t>
            </a:r>
            <a:r>
              <a:rPr sz="900" b="1" spc="45" dirty="0">
                <a:solidFill>
                  <a:srgbClr val="415568"/>
                </a:solidFill>
                <a:latin typeface="Arial"/>
                <a:cs typeface="Arial"/>
              </a:rPr>
              <a:t> </a:t>
            </a:r>
            <a:r>
              <a:rPr sz="900" b="1" dirty="0">
                <a:solidFill>
                  <a:srgbClr val="415568"/>
                </a:solidFill>
                <a:latin typeface="Arial"/>
                <a:cs typeface="Arial"/>
              </a:rPr>
              <a:t>per</a:t>
            </a:r>
            <a:r>
              <a:rPr sz="900" b="1" spc="45" dirty="0">
                <a:solidFill>
                  <a:srgbClr val="415568"/>
                </a:solidFill>
                <a:latin typeface="Arial"/>
                <a:cs typeface="Arial"/>
              </a:rPr>
              <a:t> </a:t>
            </a:r>
            <a:r>
              <a:rPr sz="900" b="1" spc="-20" dirty="0">
                <a:solidFill>
                  <a:srgbClr val="415568"/>
                </a:solidFill>
                <a:latin typeface="Arial"/>
                <a:cs typeface="Arial"/>
              </a:rPr>
              <a:t>acre</a:t>
            </a:r>
            <a:endParaRPr sz="900" dirty="0">
              <a:latin typeface="Arial"/>
              <a:cs typeface="Arial"/>
            </a:endParaRPr>
          </a:p>
        </p:txBody>
      </p:sp>
      <p:sp>
        <p:nvSpPr>
          <p:cNvPr id="23" name="object 12">
            <a:extLst>
              <a:ext uri="{FF2B5EF4-FFF2-40B4-BE49-F238E27FC236}">
                <a16:creationId xmlns:a16="http://schemas.microsoft.com/office/drawing/2014/main" id="{F745567B-2F99-6EF9-3DC9-5EB2C7450BEA}"/>
              </a:ext>
            </a:extLst>
          </p:cNvPr>
          <p:cNvSpPr txBox="1"/>
          <p:nvPr/>
        </p:nvSpPr>
        <p:spPr>
          <a:xfrm>
            <a:off x="6770103" y="3508652"/>
            <a:ext cx="17208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0.0</a:t>
            </a:r>
            <a:endParaRPr sz="800" dirty="0">
              <a:latin typeface="Arial"/>
              <a:cs typeface="Arial"/>
            </a:endParaRPr>
          </a:p>
        </p:txBody>
      </p:sp>
      <p:grpSp>
        <p:nvGrpSpPr>
          <p:cNvPr id="25" name="object 13">
            <a:extLst>
              <a:ext uri="{FF2B5EF4-FFF2-40B4-BE49-F238E27FC236}">
                <a16:creationId xmlns:a16="http://schemas.microsoft.com/office/drawing/2014/main" id="{0D17ECC9-64B2-4E69-7A06-674880E2BA27}"/>
              </a:ext>
            </a:extLst>
          </p:cNvPr>
          <p:cNvGrpSpPr/>
          <p:nvPr/>
        </p:nvGrpSpPr>
        <p:grpSpPr>
          <a:xfrm>
            <a:off x="6968722" y="2047148"/>
            <a:ext cx="4753974" cy="2576416"/>
            <a:chOff x="6968722" y="2047148"/>
            <a:chExt cx="4753974" cy="2576416"/>
          </a:xfrm>
        </p:grpSpPr>
        <p:sp>
          <p:nvSpPr>
            <p:cNvPr id="26" name="object 14">
              <a:extLst>
                <a:ext uri="{FF2B5EF4-FFF2-40B4-BE49-F238E27FC236}">
                  <a16:creationId xmlns:a16="http://schemas.microsoft.com/office/drawing/2014/main" id="{A71BD7ED-3483-FBFD-D0ED-4977BABB647B}"/>
                </a:ext>
              </a:extLst>
            </p:cNvPr>
            <p:cNvSpPr/>
            <p:nvPr/>
          </p:nvSpPr>
          <p:spPr>
            <a:xfrm>
              <a:off x="6968722" y="3594206"/>
              <a:ext cx="1357630" cy="0"/>
            </a:xfrm>
            <a:custGeom>
              <a:avLst/>
              <a:gdLst/>
              <a:ahLst/>
              <a:cxnLst/>
              <a:rect l="l" t="t" r="r" b="b"/>
              <a:pathLst>
                <a:path w="1357629">
                  <a:moveTo>
                    <a:pt x="0" y="0"/>
                  </a:moveTo>
                  <a:lnTo>
                    <a:pt x="1357359" y="0"/>
                  </a:lnTo>
                </a:path>
              </a:pathLst>
            </a:custGeom>
            <a:ln w="5511">
              <a:solidFill>
                <a:srgbClr val="95A1AB"/>
              </a:solidFill>
            </a:ln>
          </p:spPr>
          <p:txBody>
            <a:bodyPr wrap="square" lIns="0" tIns="0" rIns="0" bIns="0" rtlCol="0"/>
            <a:lstStyle/>
            <a:p>
              <a:endParaRPr dirty="0"/>
            </a:p>
          </p:txBody>
        </p:sp>
        <p:sp>
          <p:nvSpPr>
            <p:cNvPr id="27" name="object 15">
              <a:extLst>
                <a:ext uri="{FF2B5EF4-FFF2-40B4-BE49-F238E27FC236}">
                  <a16:creationId xmlns:a16="http://schemas.microsoft.com/office/drawing/2014/main" id="{D12415B6-F3F4-BBDD-A8A9-4AE398555547}"/>
                </a:ext>
              </a:extLst>
            </p:cNvPr>
            <p:cNvSpPr/>
            <p:nvPr/>
          </p:nvSpPr>
          <p:spPr>
            <a:xfrm>
              <a:off x="6968722" y="3851545"/>
              <a:ext cx="192405" cy="0"/>
            </a:xfrm>
            <a:custGeom>
              <a:avLst/>
              <a:gdLst/>
              <a:ahLst/>
              <a:cxnLst/>
              <a:rect l="l" t="t" r="r" b="b"/>
              <a:pathLst>
                <a:path w="192404">
                  <a:moveTo>
                    <a:pt x="0" y="0"/>
                  </a:moveTo>
                  <a:lnTo>
                    <a:pt x="192375" y="0"/>
                  </a:lnTo>
                </a:path>
              </a:pathLst>
            </a:custGeom>
            <a:ln w="5511">
              <a:solidFill>
                <a:srgbClr val="95A1AB"/>
              </a:solidFill>
            </a:ln>
          </p:spPr>
          <p:txBody>
            <a:bodyPr wrap="square" lIns="0" tIns="0" rIns="0" bIns="0" rtlCol="0"/>
            <a:lstStyle/>
            <a:p>
              <a:endParaRPr dirty="0"/>
            </a:p>
          </p:txBody>
        </p:sp>
        <p:sp>
          <p:nvSpPr>
            <p:cNvPr id="28" name="object 16">
              <a:extLst>
                <a:ext uri="{FF2B5EF4-FFF2-40B4-BE49-F238E27FC236}">
                  <a16:creationId xmlns:a16="http://schemas.microsoft.com/office/drawing/2014/main" id="{03B2CA0F-AEED-144D-6AF4-B1860634E4AD}"/>
                </a:ext>
              </a:extLst>
            </p:cNvPr>
            <p:cNvSpPr/>
            <p:nvPr/>
          </p:nvSpPr>
          <p:spPr>
            <a:xfrm>
              <a:off x="6968722" y="3336866"/>
              <a:ext cx="1939925" cy="0"/>
            </a:xfrm>
            <a:custGeom>
              <a:avLst/>
              <a:gdLst/>
              <a:ahLst/>
              <a:cxnLst/>
              <a:rect l="l" t="t" r="r" b="b"/>
              <a:pathLst>
                <a:path w="1939925">
                  <a:moveTo>
                    <a:pt x="0" y="0"/>
                  </a:moveTo>
                  <a:lnTo>
                    <a:pt x="1939857" y="0"/>
                  </a:lnTo>
                </a:path>
              </a:pathLst>
            </a:custGeom>
            <a:ln w="5511">
              <a:solidFill>
                <a:srgbClr val="95A1AB"/>
              </a:solidFill>
            </a:ln>
          </p:spPr>
          <p:txBody>
            <a:bodyPr wrap="square" lIns="0" tIns="0" rIns="0" bIns="0" rtlCol="0"/>
            <a:lstStyle/>
            <a:p>
              <a:endParaRPr dirty="0"/>
            </a:p>
          </p:txBody>
        </p:sp>
        <p:sp>
          <p:nvSpPr>
            <p:cNvPr id="29" name="object 17">
              <a:extLst>
                <a:ext uri="{FF2B5EF4-FFF2-40B4-BE49-F238E27FC236}">
                  <a16:creationId xmlns:a16="http://schemas.microsoft.com/office/drawing/2014/main" id="{60D58EB9-8F14-44E0-4C7D-369E98CEDE4B}"/>
                </a:ext>
              </a:extLst>
            </p:cNvPr>
            <p:cNvSpPr/>
            <p:nvPr/>
          </p:nvSpPr>
          <p:spPr>
            <a:xfrm>
              <a:off x="6968722" y="4623564"/>
              <a:ext cx="4753610" cy="0"/>
            </a:xfrm>
            <a:custGeom>
              <a:avLst/>
              <a:gdLst/>
              <a:ahLst/>
              <a:cxnLst/>
              <a:rect l="l" t="t" r="r" b="b"/>
              <a:pathLst>
                <a:path w="4753609">
                  <a:moveTo>
                    <a:pt x="0" y="0"/>
                  </a:moveTo>
                  <a:lnTo>
                    <a:pt x="4753508" y="0"/>
                  </a:lnTo>
                </a:path>
              </a:pathLst>
            </a:custGeom>
            <a:ln w="5511">
              <a:solidFill>
                <a:srgbClr val="95A1AB"/>
              </a:solidFill>
            </a:ln>
          </p:spPr>
          <p:txBody>
            <a:bodyPr wrap="square" lIns="0" tIns="0" rIns="0" bIns="0" rtlCol="0"/>
            <a:lstStyle/>
            <a:p>
              <a:endParaRPr dirty="0"/>
            </a:p>
          </p:txBody>
        </p:sp>
        <p:sp>
          <p:nvSpPr>
            <p:cNvPr id="30" name="object 26">
              <a:extLst>
                <a:ext uri="{FF2B5EF4-FFF2-40B4-BE49-F238E27FC236}">
                  <a16:creationId xmlns:a16="http://schemas.microsoft.com/office/drawing/2014/main" id="{3AFEF0FA-C336-DC01-1FF6-A127BEBF19FB}"/>
                </a:ext>
              </a:extLst>
            </p:cNvPr>
            <p:cNvSpPr/>
            <p:nvPr/>
          </p:nvSpPr>
          <p:spPr>
            <a:xfrm>
              <a:off x="6968722" y="4366225"/>
              <a:ext cx="4753610" cy="0"/>
            </a:xfrm>
            <a:custGeom>
              <a:avLst/>
              <a:gdLst/>
              <a:ahLst/>
              <a:cxnLst/>
              <a:rect l="l" t="t" r="r" b="b"/>
              <a:pathLst>
                <a:path w="4753609">
                  <a:moveTo>
                    <a:pt x="0" y="0"/>
                  </a:moveTo>
                  <a:lnTo>
                    <a:pt x="4753508" y="0"/>
                  </a:lnTo>
                </a:path>
              </a:pathLst>
            </a:custGeom>
            <a:ln w="5511">
              <a:solidFill>
                <a:srgbClr val="95A1AB"/>
              </a:solidFill>
            </a:ln>
          </p:spPr>
          <p:txBody>
            <a:bodyPr wrap="square" lIns="0" tIns="0" rIns="0" bIns="0" rtlCol="0"/>
            <a:lstStyle/>
            <a:p>
              <a:endParaRPr dirty="0"/>
            </a:p>
          </p:txBody>
        </p:sp>
        <p:sp>
          <p:nvSpPr>
            <p:cNvPr id="31" name="object 27">
              <a:extLst>
                <a:ext uri="{FF2B5EF4-FFF2-40B4-BE49-F238E27FC236}">
                  <a16:creationId xmlns:a16="http://schemas.microsoft.com/office/drawing/2014/main" id="{D55958F3-D82D-6B05-E6AD-F1F9E40A4749}"/>
                </a:ext>
              </a:extLst>
            </p:cNvPr>
            <p:cNvSpPr/>
            <p:nvPr/>
          </p:nvSpPr>
          <p:spPr>
            <a:xfrm>
              <a:off x="6968722" y="4108885"/>
              <a:ext cx="192405" cy="0"/>
            </a:xfrm>
            <a:custGeom>
              <a:avLst/>
              <a:gdLst/>
              <a:ahLst/>
              <a:cxnLst/>
              <a:rect l="l" t="t" r="r" b="b"/>
              <a:pathLst>
                <a:path w="192404">
                  <a:moveTo>
                    <a:pt x="0" y="0"/>
                  </a:moveTo>
                  <a:lnTo>
                    <a:pt x="192375" y="0"/>
                  </a:lnTo>
                </a:path>
              </a:pathLst>
            </a:custGeom>
            <a:ln w="5511">
              <a:solidFill>
                <a:srgbClr val="95A1AB"/>
              </a:solidFill>
            </a:ln>
          </p:spPr>
          <p:txBody>
            <a:bodyPr wrap="square" lIns="0" tIns="0" rIns="0" bIns="0" rtlCol="0"/>
            <a:lstStyle/>
            <a:p>
              <a:endParaRPr dirty="0"/>
            </a:p>
          </p:txBody>
        </p:sp>
        <p:sp>
          <p:nvSpPr>
            <p:cNvPr id="32" name="object 28">
              <a:extLst>
                <a:ext uri="{FF2B5EF4-FFF2-40B4-BE49-F238E27FC236}">
                  <a16:creationId xmlns:a16="http://schemas.microsoft.com/office/drawing/2014/main" id="{05B8BA42-117D-9E4C-4FBB-0108B5772DAD}"/>
                </a:ext>
              </a:extLst>
            </p:cNvPr>
            <p:cNvSpPr/>
            <p:nvPr/>
          </p:nvSpPr>
          <p:spPr>
            <a:xfrm>
              <a:off x="6968726" y="2304488"/>
              <a:ext cx="4561205" cy="514984"/>
            </a:xfrm>
            <a:custGeom>
              <a:avLst/>
              <a:gdLst/>
              <a:ahLst/>
              <a:cxnLst/>
              <a:rect l="l" t="t" r="r" b="b"/>
              <a:pathLst>
                <a:path w="4561205" h="514985">
                  <a:moveTo>
                    <a:pt x="0" y="257340"/>
                  </a:moveTo>
                  <a:lnTo>
                    <a:pt x="4269846" y="257340"/>
                  </a:lnTo>
                </a:path>
                <a:path w="4561205" h="514985">
                  <a:moveTo>
                    <a:pt x="0" y="514678"/>
                  </a:moveTo>
                  <a:lnTo>
                    <a:pt x="4269846" y="514678"/>
                  </a:lnTo>
                </a:path>
                <a:path w="4561205" h="514985">
                  <a:moveTo>
                    <a:pt x="0" y="0"/>
                  </a:moveTo>
                  <a:lnTo>
                    <a:pt x="4561083" y="0"/>
                  </a:lnTo>
                </a:path>
              </a:pathLst>
            </a:custGeom>
            <a:ln w="5511">
              <a:solidFill>
                <a:srgbClr val="95A1AB"/>
              </a:solidFill>
            </a:ln>
          </p:spPr>
          <p:txBody>
            <a:bodyPr wrap="square" lIns="0" tIns="0" rIns="0" bIns="0" rtlCol="0"/>
            <a:lstStyle/>
            <a:p>
              <a:endParaRPr dirty="0"/>
            </a:p>
          </p:txBody>
        </p:sp>
        <p:sp>
          <p:nvSpPr>
            <p:cNvPr id="33" name="object 29">
              <a:extLst>
                <a:ext uri="{FF2B5EF4-FFF2-40B4-BE49-F238E27FC236}">
                  <a16:creationId xmlns:a16="http://schemas.microsoft.com/office/drawing/2014/main" id="{3C6AD17E-AAE5-544E-D596-9DC0FFDB75E5}"/>
                </a:ext>
              </a:extLst>
            </p:cNvPr>
            <p:cNvSpPr/>
            <p:nvPr/>
          </p:nvSpPr>
          <p:spPr>
            <a:xfrm>
              <a:off x="6968726" y="2047148"/>
              <a:ext cx="4748530" cy="0"/>
            </a:xfrm>
            <a:custGeom>
              <a:avLst/>
              <a:gdLst/>
              <a:ahLst/>
              <a:cxnLst/>
              <a:rect l="l" t="t" r="r" b="b"/>
              <a:pathLst>
                <a:path w="4748530">
                  <a:moveTo>
                    <a:pt x="4747983" y="0"/>
                  </a:moveTo>
                  <a:lnTo>
                    <a:pt x="0" y="0"/>
                  </a:lnTo>
                </a:path>
              </a:pathLst>
            </a:custGeom>
            <a:ln w="5511">
              <a:solidFill>
                <a:srgbClr val="95A1AB"/>
              </a:solidFill>
            </a:ln>
          </p:spPr>
          <p:txBody>
            <a:bodyPr wrap="square" lIns="0" tIns="0" rIns="0" bIns="0" rtlCol="0"/>
            <a:lstStyle/>
            <a:p>
              <a:endParaRPr dirty="0"/>
            </a:p>
          </p:txBody>
        </p:sp>
        <p:sp>
          <p:nvSpPr>
            <p:cNvPr id="34" name="object 30">
              <a:extLst>
                <a:ext uri="{FF2B5EF4-FFF2-40B4-BE49-F238E27FC236}">
                  <a16:creationId xmlns:a16="http://schemas.microsoft.com/office/drawing/2014/main" id="{E25DD4AE-7B7D-0452-8B58-A9AEBE83514B}"/>
                </a:ext>
              </a:extLst>
            </p:cNvPr>
            <p:cNvSpPr/>
            <p:nvPr/>
          </p:nvSpPr>
          <p:spPr>
            <a:xfrm>
              <a:off x="8414105" y="2304488"/>
              <a:ext cx="3302635" cy="1290320"/>
            </a:xfrm>
            <a:custGeom>
              <a:avLst/>
              <a:gdLst/>
              <a:ahLst/>
              <a:cxnLst/>
              <a:rect l="l" t="t" r="r" b="b"/>
              <a:pathLst>
                <a:path w="3302634" h="1290320">
                  <a:moveTo>
                    <a:pt x="2912491" y="1289718"/>
                  </a:moveTo>
                  <a:lnTo>
                    <a:pt x="3115703" y="1289718"/>
                  </a:lnTo>
                </a:path>
                <a:path w="3302634" h="1290320">
                  <a:moveTo>
                    <a:pt x="3203727" y="1289718"/>
                  </a:moveTo>
                  <a:lnTo>
                    <a:pt x="3302600" y="1289718"/>
                  </a:lnTo>
                </a:path>
                <a:path w="3302634" h="1290320">
                  <a:moveTo>
                    <a:pt x="2912491" y="1032377"/>
                  </a:moveTo>
                  <a:lnTo>
                    <a:pt x="3115703" y="1032377"/>
                  </a:lnTo>
                </a:path>
                <a:path w="3302634" h="1290320">
                  <a:moveTo>
                    <a:pt x="3203727" y="1032377"/>
                  </a:moveTo>
                  <a:lnTo>
                    <a:pt x="3302600" y="1032377"/>
                  </a:lnTo>
                </a:path>
                <a:path w="3302634" h="1290320">
                  <a:moveTo>
                    <a:pt x="2912491" y="257340"/>
                  </a:moveTo>
                  <a:lnTo>
                    <a:pt x="3115703" y="257340"/>
                  </a:lnTo>
                </a:path>
                <a:path w="3302634" h="1290320">
                  <a:moveTo>
                    <a:pt x="3203727" y="257340"/>
                  </a:moveTo>
                  <a:lnTo>
                    <a:pt x="3302604" y="257340"/>
                  </a:lnTo>
                </a:path>
                <a:path w="3302634" h="1290320">
                  <a:moveTo>
                    <a:pt x="2912491" y="514678"/>
                  </a:moveTo>
                  <a:lnTo>
                    <a:pt x="3115703" y="514678"/>
                  </a:lnTo>
                </a:path>
                <a:path w="3302634" h="1290320">
                  <a:moveTo>
                    <a:pt x="3203727" y="514678"/>
                  </a:moveTo>
                  <a:lnTo>
                    <a:pt x="3302604" y="514678"/>
                  </a:lnTo>
                </a:path>
                <a:path w="3302634" h="1290320">
                  <a:moveTo>
                    <a:pt x="3203727" y="0"/>
                  </a:moveTo>
                  <a:lnTo>
                    <a:pt x="3302604" y="0"/>
                  </a:lnTo>
                </a:path>
                <a:path w="3302634" h="1290320">
                  <a:moveTo>
                    <a:pt x="2329992" y="1289718"/>
                  </a:moveTo>
                  <a:lnTo>
                    <a:pt x="2533218" y="1289718"/>
                  </a:lnTo>
                </a:path>
                <a:path w="3302634" h="1290320">
                  <a:moveTo>
                    <a:pt x="2621241" y="1289718"/>
                  </a:moveTo>
                  <a:lnTo>
                    <a:pt x="2824467" y="1289718"/>
                  </a:lnTo>
                </a:path>
                <a:path w="3302634" h="1290320">
                  <a:moveTo>
                    <a:pt x="2329992" y="1032377"/>
                  </a:moveTo>
                  <a:lnTo>
                    <a:pt x="2533218" y="1032377"/>
                  </a:lnTo>
                </a:path>
                <a:path w="3302634" h="1290320">
                  <a:moveTo>
                    <a:pt x="2621241" y="1032377"/>
                  </a:moveTo>
                  <a:lnTo>
                    <a:pt x="2824467" y="1032377"/>
                  </a:lnTo>
                </a:path>
                <a:path w="3302634" h="1290320">
                  <a:moveTo>
                    <a:pt x="2038743" y="1289718"/>
                  </a:moveTo>
                  <a:lnTo>
                    <a:pt x="2241969" y="1289718"/>
                  </a:lnTo>
                </a:path>
                <a:path w="3302634" h="1290320">
                  <a:moveTo>
                    <a:pt x="2038743" y="1032377"/>
                  </a:moveTo>
                  <a:lnTo>
                    <a:pt x="2241969" y="1032377"/>
                  </a:lnTo>
                </a:path>
                <a:path w="3302634" h="1290320">
                  <a:moveTo>
                    <a:pt x="1747494" y="1289718"/>
                  </a:moveTo>
                  <a:lnTo>
                    <a:pt x="1950720" y="1289718"/>
                  </a:lnTo>
                </a:path>
                <a:path w="3302634" h="1290320">
                  <a:moveTo>
                    <a:pt x="1747494" y="1032377"/>
                  </a:moveTo>
                  <a:lnTo>
                    <a:pt x="1950720" y="1032377"/>
                  </a:lnTo>
                </a:path>
                <a:path w="3302634" h="1290320">
                  <a:moveTo>
                    <a:pt x="1456245" y="1289718"/>
                  </a:moveTo>
                  <a:lnTo>
                    <a:pt x="1659470" y="1289718"/>
                  </a:lnTo>
                </a:path>
                <a:path w="3302634" h="1290320">
                  <a:moveTo>
                    <a:pt x="1456245" y="1032377"/>
                  </a:moveTo>
                  <a:lnTo>
                    <a:pt x="1659470" y="1032377"/>
                  </a:lnTo>
                </a:path>
                <a:path w="3302634" h="1290320">
                  <a:moveTo>
                    <a:pt x="1164996" y="1289718"/>
                  </a:moveTo>
                  <a:lnTo>
                    <a:pt x="1368221" y="1289718"/>
                  </a:lnTo>
                </a:path>
                <a:path w="3302634" h="1290320">
                  <a:moveTo>
                    <a:pt x="1164996" y="1032377"/>
                  </a:moveTo>
                  <a:lnTo>
                    <a:pt x="1368221" y="1032377"/>
                  </a:lnTo>
                </a:path>
                <a:path w="3302634" h="1290320">
                  <a:moveTo>
                    <a:pt x="873747" y="1289718"/>
                  </a:moveTo>
                  <a:lnTo>
                    <a:pt x="1076972" y="1289718"/>
                  </a:lnTo>
                </a:path>
                <a:path w="3302634" h="1290320">
                  <a:moveTo>
                    <a:pt x="873747" y="1032377"/>
                  </a:moveTo>
                  <a:lnTo>
                    <a:pt x="1076972" y="1032377"/>
                  </a:lnTo>
                </a:path>
                <a:path w="3302634" h="1290320">
                  <a:moveTo>
                    <a:pt x="582498" y="1032377"/>
                  </a:moveTo>
                  <a:lnTo>
                    <a:pt x="785723" y="1032377"/>
                  </a:lnTo>
                </a:path>
                <a:path w="3302634" h="1290320">
                  <a:moveTo>
                    <a:pt x="582498" y="1289718"/>
                  </a:moveTo>
                  <a:lnTo>
                    <a:pt x="785723" y="1289718"/>
                  </a:lnTo>
                </a:path>
                <a:path w="3302634" h="1290320">
                  <a:moveTo>
                    <a:pt x="291249" y="1289718"/>
                  </a:moveTo>
                  <a:lnTo>
                    <a:pt x="494474" y="1289718"/>
                  </a:lnTo>
                </a:path>
                <a:path w="3302634" h="1290320">
                  <a:moveTo>
                    <a:pt x="0" y="1289718"/>
                  </a:moveTo>
                  <a:lnTo>
                    <a:pt x="203225" y="1289718"/>
                  </a:lnTo>
                </a:path>
              </a:pathLst>
            </a:custGeom>
            <a:ln w="5511">
              <a:solidFill>
                <a:srgbClr val="95A1AB"/>
              </a:solidFill>
            </a:ln>
          </p:spPr>
          <p:txBody>
            <a:bodyPr wrap="square" lIns="0" tIns="0" rIns="0" bIns="0" rtlCol="0"/>
            <a:lstStyle/>
            <a:p>
              <a:endParaRPr dirty="0"/>
            </a:p>
          </p:txBody>
        </p:sp>
        <p:sp>
          <p:nvSpPr>
            <p:cNvPr id="35" name="object 31">
              <a:extLst>
                <a:ext uri="{FF2B5EF4-FFF2-40B4-BE49-F238E27FC236}">
                  <a16:creationId xmlns:a16="http://schemas.microsoft.com/office/drawing/2014/main" id="{D8913179-7D00-260E-C435-DCEEBA0D5C57}"/>
                </a:ext>
              </a:extLst>
            </p:cNvPr>
            <p:cNvSpPr/>
            <p:nvPr/>
          </p:nvSpPr>
          <p:spPr>
            <a:xfrm>
              <a:off x="7249121" y="3851545"/>
              <a:ext cx="4473575" cy="257810"/>
            </a:xfrm>
            <a:custGeom>
              <a:avLst/>
              <a:gdLst/>
              <a:ahLst/>
              <a:cxnLst/>
              <a:rect l="l" t="t" r="r" b="b"/>
              <a:pathLst>
                <a:path w="4473575" h="257810">
                  <a:moveTo>
                    <a:pt x="291249" y="0"/>
                  </a:moveTo>
                  <a:lnTo>
                    <a:pt x="494474" y="0"/>
                  </a:lnTo>
                </a:path>
                <a:path w="4473575" h="257810">
                  <a:moveTo>
                    <a:pt x="582498" y="0"/>
                  </a:moveTo>
                  <a:lnTo>
                    <a:pt x="4467584" y="0"/>
                  </a:lnTo>
                </a:path>
                <a:path w="4473575" h="257810">
                  <a:moveTo>
                    <a:pt x="0" y="0"/>
                  </a:moveTo>
                  <a:lnTo>
                    <a:pt x="203225" y="0"/>
                  </a:lnTo>
                </a:path>
                <a:path w="4473575" h="257810">
                  <a:moveTo>
                    <a:pt x="0" y="257340"/>
                  </a:moveTo>
                  <a:lnTo>
                    <a:pt x="203225" y="257340"/>
                  </a:lnTo>
                </a:path>
                <a:path w="4473575" h="257810">
                  <a:moveTo>
                    <a:pt x="291249" y="257340"/>
                  </a:moveTo>
                  <a:lnTo>
                    <a:pt x="4473108" y="257340"/>
                  </a:lnTo>
                </a:path>
              </a:pathLst>
            </a:custGeom>
            <a:ln w="5511">
              <a:solidFill>
                <a:srgbClr val="95A1AB"/>
              </a:solidFill>
            </a:ln>
          </p:spPr>
          <p:txBody>
            <a:bodyPr wrap="square" lIns="0" tIns="0" rIns="0" bIns="0" rtlCol="0"/>
            <a:lstStyle/>
            <a:p>
              <a:endParaRPr dirty="0"/>
            </a:p>
          </p:txBody>
        </p:sp>
      </p:grpSp>
      <p:sp>
        <p:nvSpPr>
          <p:cNvPr id="36" name="object 32">
            <a:extLst>
              <a:ext uri="{FF2B5EF4-FFF2-40B4-BE49-F238E27FC236}">
                <a16:creationId xmlns:a16="http://schemas.microsoft.com/office/drawing/2014/main" id="{2FFAB7AA-746D-356E-2236-9202DD8DB7C9}"/>
              </a:ext>
            </a:extLst>
          </p:cNvPr>
          <p:cNvSpPr txBox="1"/>
          <p:nvPr/>
        </p:nvSpPr>
        <p:spPr>
          <a:xfrm>
            <a:off x="6734981" y="3765990"/>
            <a:ext cx="207645" cy="152400"/>
          </a:xfrm>
          <a:prstGeom prst="rect">
            <a:avLst/>
          </a:prstGeom>
        </p:spPr>
        <p:txBody>
          <a:bodyPr vert="horz" wrap="square" lIns="0" tIns="16510" rIns="0" bIns="0" rtlCol="0">
            <a:spAutoFit/>
          </a:bodyPr>
          <a:lstStyle/>
          <a:p>
            <a:pPr marL="12700">
              <a:lnSpc>
                <a:spcPct val="100000"/>
              </a:lnSpc>
              <a:spcBef>
                <a:spcPts val="130"/>
              </a:spcBef>
            </a:pPr>
            <a:r>
              <a:rPr sz="800" dirty="0">
                <a:solidFill>
                  <a:srgbClr val="415568"/>
                </a:solidFill>
                <a:latin typeface="Arial"/>
                <a:cs typeface="Arial"/>
              </a:rPr>
              <a:t>-</a:t>
            </a:r>
            <a:r>
              <a:rPr sz="800" spc="-25" dirty="0">
                <a:solidFill>
                  <a:srgbClr val="415568"/>
                </a:solidFill>
                <a:latin typeface="Arial"/>
                <a:cs typeface="Arial"/>
              </a:rPr>
              <a:t>2.0</a:t>
            </a:r>
            <a:endParaRPr sz="800" dirty="0">
              <a:latin typeface="Arial"/>
              <a:cs typeface="Arial"/>
            </a:endParaRPr>
          </a:p>
        </p:txBody>
      </p:sp>
      <p:sp>
        <p:nvSpPr>
          <p:cNvPr id="37" name="object 33">
            <a:extLst>
              <a:ext uri="{FF2B5EF4-FFF2-40B4-BE49-F238E27FC236}">
                <a16:creationId xmlns:a16="http://schemas.microsoft.com/office/drawing/2014/main" id="{2BC8ABFD-8E0F-43D7-CCAC-EE391A967923}"/>
              </a:ext>
            </a:extLst>
          </p:cNvPr>
          <p:cNvSpPr txBox="1"/>
          <p:nvPr/>
        </p:nvSpPr>
        <p:spPr>
          <a:xfrm>
            <a:off x="6770103" y="3251312"/>
            <a:ext cx="17208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2.0</a:t>
            </a:r>
            <a:endParaRPr sz="800" dirty="0">
              <a:latin typeface="Arial"/>
              <a:cs typeface="Arial"/>
            </a:endParaRPr>
          </a:p>
        </p:txBody>
      </p:sp>
      <p:sp>
        <p:nvSpPr>
          <p:cNvPr id="38" name="object 34">
            <a:extLst>
              <a:ext uri="{FF2B5EF4-FFF2-40B4-BE49-F238E27FC236}">
                <a16:creationId xmlns:a16="http://schemas.microsoft.com/office/drawing/2014/main" id="{4D56CA22-2DD9-E328-54CF-1D5A44B7B511}"/>
              </a:ext>
            </a:extLst>
          </p:cNvPr>
          <p:cNvSpPr txBox="1"/>
          <p:nvPr/>
        </p:nvSpPr>
        <p:spPr>
          <a:xfrm>
            <a:off x="6734981" y="4538010"/>
            <a:ext cx="207645" cy="152400"/>
          </a:xfrm>
          <a:prstGeom prst="rect">
            <a:avLst/>
          </a:prstGeom>
        </p:spPr>
        <p:txBody>
          <a:bodyPr vert="horz" wrap="square" lIns="0" tIns="16510" rIns="0" bIns="0" rtlCol="0">
            <a:spAutoFit/>
          </a:bodyPr>
          <a:lstStyle/>
          <a:p>
            <a:pPr marL="12700">
              <a:lnSpc>
                <a:spcPct val="100000"/>
              </a:lnSpc>
              <a:spcBef>
                <a:spcPts val="130"/>
              </a:spcBef>
            </a:pPr>
            <a:r>
              <a:rPr sz="800" dirty="0">
                <a:solidFill>
                  <a:srgbClr val="415568"/>
                </a:solidFill>
                <a:latin typeface="Arial"/>
                <a:cs typeface="Arial"/>
              </a:rPr>
              <a:t>-</a:t>
            </a:r>
            <a:r>
              <a:rPr sz="800" spc="-25" dirty="0">
                <a:solidFill>
                  <a:srgbClr val="415568"/>
                </a:solidFill>
                <a:latin typeface="Arial"/>
                <a:cs typeface="Arial"/>
              </a:rPr>
              <a:t>8.0</a:t>
            </a:r>
            <a:endParaRPr sz="800" dirty="0">
              <a:latin typeface="Arial"/>
              <a:cs typeface="Arial"/>
            </a:endParaRPr>
          </a:p>
        </p:txBody>
      </p:sp>
      <p:sp>
        <p:nvSpPr>
          <p:cNvPr id="39" name="object 35">
            <a:extLst>
              <a:ext uri="{FF2B5EF4-FFF2-40B4-BE49-F238E27FC236}">
                <a16:creationId xmlns:a16="http://schemas.microsoft.com/office/drawing/2014/main" id="{E4897394-FA70-A304-8B2D-71ADF30CF244}"/>
              </a:ext>
            </a:extLst>
          </p:cNvPr>
          <p:cNvSpPr txBox="1"/>
          <p:nvPr/>
        </p:nvSpPr>
        <p:spPr>
          <a:xfrm>
            <a:off x="6734981" y="4280670"/>
            <a:ext cx="207645" cy="152400"/>
          </a:xfrm>
          <a:prstGeom prst="rect">
            <a:avLst/>
          </a:prstGeom>
        </p:spPr>
        <p:txBody>
          <a:bodyPr vert="horz" wrap="square" lIns="0" tIns="16510" rIns="0" bIns="0" rtlCol="0">
            <a:spAutoFit/>
          </a:bodyPr>
          <a:lstStyle/>
          <a:p>
            <a:pPr marL="12700">
              <a:lnSpc>
                <a:spcPct val="100000"/>
              </a:lnSpc>
              <a:spcBef>
                <a:spcPts val="130"/>
              </a:spcBef>
            </a:pPr>
            <a:r>
              <a:rPr sz="800" dirty="0">
                <a:solidFill>
                  <a:srgbClr val="415568"/>
                </a:solidFill>
                <a:latin typeface="Arial"/>
                <a:cs typeface="Arial"/>
              </a:rPr>
              <a:t>-</a:t>
            </a:r>
            <a:r>
              <a:rPr sz="800" spc="-25" dirty="0">
                <a:solidFill>
                  <a:srgbClr val="415568"/>
                </a:solidFill>
                <a:latin typeface="Arial"/>
                <a:cs typeface="Arial"/>
              </a:rPr>
              <a:t>6.0</a:t>
            </a:r>
            <a:endParaRPr sz="800" dirty="0">
              <a:latin typeface="Arial"/>
              <a:cs typeface="Arial"/>
            </a:endParaRPr>
          </a:p>
        </p:txBody>
      </p:sp>
      <p:sp>
        <p:nvSpPr>
          <p:cNvPr id="40" name="object 36">
            <a:extLst>
              <a:ext uri="{FF2B5EF4-FFF2-40B4-BE49-F238E27FC236}">
                <a16:creationId xmlns:a16="http://schemas.microsoft.com/office/drawing/2014/main" id="{91C556CF-02CE-9D5E-53A3-5B2F10227A63}"/>
              </a:ext>
            </a:extLst>
          </p:cNvPr>
          <p:cNvSpPr txBox="1"/>
          <p:nvPr/>
        </p:nvSpPr>
        <p:spPr>
          <a:xfrm>
            <a:off x="6734981" y="4023330"/>
            <a:ext cx="207645" cy="152400"/>
          </a:xfrm>
          <a:prstGeom prst="rect">
            <a:avLst/>
          </a:prstGeom>
        </p:spPr>
        <p:txBody>
          <a:bodyPr vert="horz" wrap="square" lIns="0" tIns="16510" rIns="0" bIns="0" rtlCol="0">
            <a:spAutoFit/>
          </a:bodyPr>
          <a:lstStyle/>
          <a:p>
            <a:pPr marL="12700">
              <a:lnSpc>
                <a:spcPct val="100000"/>
              </a:lnSpc>
              <a:spcBef>
                <a:spcPts val="130"/>
              </a:spcBef>
            </a:pPr>
            <a:r>
              <a:rPr sz="800" dirty="0">
                <a:solidFill>
                  <a:srgbClr val="415568"/>
                </a:solidFill>
                <a:latin typeface="Arial"/>
                <a:cs typeface="Arial"/>
              </a:rPr>
              <a:t>-</a:t>
            </a:r>
            <a:r>
              <a:rPr sz="800" spc="-25" dirty="0">
                <a:solidFill>
                  <a:srgbClr val="415568"/>
                </a:solidFill>
                <a:latin typeface="Arial"/>
                <a:cs typeface="Arial"/>
              </a:rPr>
              <a:t>4.0</a:t>
            </a:r>
            <a:endParaRPr sz="800" dirty="0">
              <a:latin typeface="Arial"/>
              <a:cs typeface="Arial"/>
            </a:endParaRPr>
          </a:p>
        </p:txBody>
      </p:sp>
      <p:sp>
        <p:nvSpPr>
          <p:cNvPr id="41" name="object 37">
            <a:extLst>
              <a:ext uri="{FF2B5EF4-FFF2-40B4-BE49-F238E27FC236}">
                <a16:creationId xmlns:a16="http://schemas.microsoft.com/office/drawing/2014/main" id="{F5FDF293-B753-2DEC-F896-639B2984198D}"/>
              </a:ext>
            </a:extLst>
          </p:cNvPr>
          <p:cNvSpPr txBox="1"/>
          <p:nvPr/>
        </p:nvSpPr>
        <p:spPr>
          <a:xfrm>
            <a:off x="6770103" y="2479292"/>
            <a:ext cx="17208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8.0</a:t>
            </a:r>
            <a:endParaRPr sz="800" dirty="0">
              <a:latin typeface="Arial"/>
              <a:cs typeface="Arial"/>
            </a:endParaRPr>
          </a:p>
        </p:txBody>
      </p:sp>
      <p:sp>
        <p:nvSpPr>
          <p:cNvPr id="42" name="object 38">
            <a:extLst>
              <a:ext uri="{FF2B5EF4-FFF2-40B4-BE49-F238E27FC236}">
                <a16:creationId xmlns:a16="http://schemas.microsoft.com/office/drawing/2014/main" id="{4538BEB4-56CD-95C9-3554-D9851D382C24}"/>
              </a:ext>
            </a:extLst>
          </p:cNvPr>
          <p:cNvSpPr txBox="1"/>
          <p:nvPr/>
        </p:nvSpPr>
        <p:spPr>
          <a:xfrm>
            <a:off x="6770103" y="2736631"/>
            <a:ext cx="17208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6.0</a:t>
            </a:r>
            <a:endParaRPr sz="800" dirty="0">
              <a:latin typeface="Arial"/>
              <a:cs typeface="Arial"/>
            </a:endParaRPr>
          </a:p>
        </p:txBody>
      </p:sp>
      <p:sp>
        <p:nvSpPr>
          <p:cNvPr id="43" name="object 39">
            <a:extLst>
              <a:ext uri="{FF2B5EF4-FFF2-40B4-BE49-F238E27FC236}">
                <a16:creationId xmlns:a16="http://schemas.microsoft.com/office/drawing/2014/main" id="{78B703A6-01F3-582D-816B-AC6576CCDADA}"/>
              </a:ext>
            </a:extLst>
          </p:cNvPr>
          <p:cNvSpPr txBox="1"/>
          <p:nvPr/>
        </p:nvSpPr>
        <p:spPr>
          <a:xfrm>
            <a:off x="6799407" y="2221953"/>
            <a:ext cx="14287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10</a:t>
            </a:r>
            <a:endParaRPr sz="800" dirty="0">
              <a:latin typeface="Arial"/>
              <a:cs typeface="Arial"/>
            </a:endParaRPr>
          </a:p>
        </p:txBody>
      </p:sp>
      <p:sp>
        <p:nvSpPr>
          <p:cNvPr id="44" name="object 40">
            <a:extLst>
              <a:ext uri="{FF2B5EF4-FFF2-40B4-BE49-F238E27FC236}">
                <a16:creationId xmlns:a16="http://schemas.microsoft.com/office/drawing/2014/main" id="{65F8CF30-CB6A-50D7-14EC-849AE35F9B75}"/>
              </a:ext>
            </a:extLst>
          </p:cNvPr>
          <p:cNvSpPr txBox="1"/>
          <p:nvPr/>
        </p:nvSpPr>
        <p:spPr>
          <a:xfrm>
            <a:off x="6799407" y="1964613"/>
            <a:ext cx="14287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12</a:t>
            </a:r>
            <a:endParaRPr sz="800" dirty="0">
              <a:latin typeface="Arial"/>
              <a:cs typeface="Arial"/>
            </a:endParaRPr>
          </a:p>
        </p:txBody>
      </p:sp>
      <p:grpSp>
        <p:nvGrpSpPr>
          <p:cNvPr id="47" name="object 42">
            <a:extLst>
              <a:ext uri="{FF2B5EF4-FFF2-40B4-BE49-F238E27FC236}">
                <a16:creationId xmlns:a16="http://schemas.microsoft.com/office/drawing/2014/main" id="{16BAD10D-A7E7-BA4F-FCD0-751978BA1E03}"/>
              </a:ext>
            </a:extLst>
          </p:cNvPr>
          <p:cNvGrpSpPr/>
          <p:nvPr/>
        </p:nvGrpSpPr>
        <p:grpSpPr>
          <a:xfrm>
            <a:off x="6968717" y="2043751"/>
            <a:ext cx="4753610" cy="2746375"/>
            <a:chOff x="6968717" y="2043751"/>
            <a:chExt cx="4753610" cy="2746375"/>
          </a:xfrm>
        </p:grpSpPr>
        <p:sp>
          <p:nvSpPr>
            <p:cNvPr id="48" name="object 43">
              <a:extLst>
                <a:ext uri="{FF2B5EF4-FFF2-40B4-BE49-F238E27FC236}">
                  <a16:creationId xmlns:a16="http://schemas.microsoft.com/office/drawing/2014/main" id="{AF9C184F-1744-5731-3742-F2D546DF5ED3}"/>
                </a:ext>
              </a:extLst>
            </p:cNvPr>
            <p:cNvSpPr/>
            <p:nvPr/>
          </p:nvSpPr>
          <p:spPr>
            <a:xfrm>
              <a:off x="7054936" y="2043751"/>
              <a:ext cx="0" cy="2746375"/>
            </a:xfrm>
            <a:custGeom>
              <a:avLst/>
              <a:gdLst/>
              <a:ahLst/>
              <a:cxnLst/>
              <a:rect l="l" t="t" r="r" b="b"/>
              <a:pathLst>
                <a:path h="2746375">
                  <a:moveTo>
                    <a:pt x="0" y="0"/>
                  </a:moveTo>
                  <a:lnTo>
                    <a:pt x="0" y="2746032"/>
                  </a:lnTo>
                </a:path>
              </a:pathLst>
            </a:custGeom>
            <a:ln w="14643">
              <a:solidFill>
                <a:srgbClr val="95A1AB"/>
              </a:solidFill>
            </a:ln>
          </p:spPr>
          <p:txBody>
            <a:bodyPr wrap="square" lIns="0" tIns="0" rIns="0" bIns="0" rtlCol="0"/>
            <a:lstStyle/>
            <a:p>
              <a:endParaRPr dirty="0"/>
            </a:p>
          </p:txBody>
        </p:sp>
        <p:sp>
          <p:nvSpPr>
            <p:cNvPr id="49" name="object 52">
              <a:extLst>
                <a:ext uri="{FF2B5EF4-FFF2-40B4-BE49-F238E27FC236}">
                  <a16:creationId xmlns:a16="http://schemas.microsoft.com/office/drawing/2014/main" id="{19293F09-580C-612B-6E4C-A086735AB8F5}"/>
                </a:ext>
              </a:extLst>
            </p:cNvPr>
            <p:cNvSpPr/>
            <p:nvPr/>
          </p:nvSpPr>
          <p:spPr>
            <a:xfrm>
              <a:off x="11485848" y="2193129"/>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50" name="object 53">
              <a:extLst>
                <a:ext uri="{FF2B5EF4-FFF2-40B4-BE49-F238E27FC236}">
                  <a16:creationId xmlns:a16="http://schemas.microsoft.com/office/drawing/2014/main" id="{367E6C20-46FB-651B-2623-4B1C2CA4DBB8}"/>
                </a:ext>
              </a:extLst>
            </p:cNvPr>
            <p:cNvSpPr/>
            <p:nvPr/>
          </p:nvSpPr>
          <p:spPr>
            <a:xfrm>
              <a:off x="11485848" y="2193129"/>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51" name="object 54">
              <a:extLst>
                <a:ext uri="{FF2B5EF4-FFF2-40B4-BE49-F238E27FC236}">
                  <a16:creationId xmlns:a16="http://schemas.microsoft.com/office/drawing/2014/main" id="{C34D7BEE-50F7-CEB5-6FD9-A5E704355A01}"/>
                </a:ext>
              </a:extLst>
            </p:cNvPr>
            <p:cNvSpPr/>
            <p:nvPr/>
          </p:nvSpPr>
          <p:spPr>
            <a:xfrm>
              <a:off x="11485842" y="2212225"/>
              <a:ext cx="176530" cy="1402080"/>
            </a:xfrm>
            <a:custGeom>
              <a:avLst/>
              <a:gdLst/>
              <a:ahLst/>
              <a:cxnLst/>
              <a:rect l="l" t="t" r="r" b="b"/>
              <a:pathLst>
                <a:path w="176529" h="1402079">
                  <a:moveTo>
                    <a:pt x="175996" y="0"/>
                  </a:moveTo>
                  <a:lnTo>
                    <a:pt x="131991" y="19100"/>
                  </a:lnTo>
                  <a:lnTo>
                    <a:pt x="43967" y="19088"/>
                  </a:lnTo>
                  <a:lnTo>
                    <a:pt x="0" y="0"/>
                  </a:lnTo>
                  <a:lnTo>
                    <a:pt x="0" y="1382725"/>
                  </a:lnTo>
                  <a:lnTo>
                    <a:pt x="43878" y="1401826"/>
                  </a:lnTo>
                  <a:lnTo>
                    <a:pt x="131648" y="1401826"/>
                  </a:lnTo>
                  <a:lnTo>
                    <a:pt x="131991" y="1401813"/>
                  </a:lnTo>
                  <a:lnTo>
                    <a:pt x="175996" y="1382725"/>
                  </a:lnTo>
                  <a:lnTo>
                    <a:pt x="175996" y="0"/>
                  </a:lnTo>
                  <a:close/>
                </a:path>
              </a:pathLst>
            </a:custGeom>
            <a:solidFill>
              <a:srgbClr val="FFD24E"/>
            </a:solidFill>
          </p:spPr>
          <p:txBody>
            <a:bodyPr wrap="square" lIns="0" tIns="0" rIns="0" bIns="0" rtlCol="0"/>
            <a:lstStyle/>
            <a:p>
              <a:endParaRPr dirty="0"/>
            </a:p>
          </p:txBody>
        </p:sp>
        <p:sp>
          <p:nvSpPr>
            <p:cNvPr id="52" name="object 55">
              <a:extLst>
                <a:ext uri="{FF2B5EF4-FFF2-40B4-BE49-F238E27FC236}">
                  <a16:creationId xmlns:a16="http://schemas.microsoft.com/office/drawing/2014/main" id="{D827F38C-2481-2ABF-4156-D424EBEA2D51}"/>
                </a:ext>
              </a:extLst>
            </p:cNvPr>
            <p:cNvSpPr/>
            <p:nvPr/>
          </p:nvSpPr>
          <p:spPr>
            <a:xfrm>
              <a:off x="11520219" y="2200627"/>
              <a:ext cx="107314" cy="23495"/>
            </a:xfrm>
            <a:custGeom>
              <a:avLst/>
              <a:gdLst/>
              <a:ahLst/>
              <a:cxnLst/>
              <a:rect l="l" t="t" r="r" b="b"/>
              <a:pathLst>
                <a:path w="107315"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53" name="object 56">
              <a:extLst>
                <a:ext uri="{FF2B5EF4-FFF2-40B4-BE49-F238E27FC236}">
                  <a16:creationId xmlns:a16="http://schemas.microsoft.com/office/drawing/2014/main" id="{5DF0349F-5917-0482-3D76-79D6DAF05BB2}"/>
                </a:ext>
              </a:extLst>
            </p:cNvPr>
            <p:cNvSpPr/>
            <p:nvPr/>
          </p:nvSpPr>
          <p:spPr>
            <a:xfrm>
              <a:off x="11485842" y="2212225"/>
              <a:ext cx="176530" cy="1402080"/>
            </a:xfrm>
            <a:custGeom>
              <a:avLst/>
              <a:gdLst/>
              <a:ahLst/>
              <a:cxnLst/>
              <a:rect l="l" t="t" r="r" b="b"/>
              <a:pathLst>
                <a:path w="176529" h="1402079">
                  <a:moveTo>
                    <a:pt x="44005" y="19100"/>
                  </a:moveTo>
                  <a:lnTo>
                    <a:pt x="0" y="0"/>
                  </a:lnTo>
                  <a:lnTo>
                    <a:pt x="0" y="1382725"/>
                  </a:lnTo>
                  <a:lnTo>
                    <a:pt x="44005" y="1401813"/>
                  </a:lnTo>
                  <a:lnTo>
                    <a:pt x="44005" y="19100"/>
                  </a:lnTo>
                  <a:close/>
                </a:path>
                <a:path w="176529" h="1402079">
                  <a:moveTo>
                    <a:pt x="175996" y="0"/>
                  </a:moveTo>
                  <a:lnTo>
                    <a:pt x="131991" y="19100"/>
                  </a:lnTo>
                  <a:lnTo>
                    <a:pt x="131991" y="1401813"/>
                  </a:lnTo>
                  <a:lnTo>
                    <a:pt x="175996" y="1382725"/>
                  </a:lnTo>
                  <a:lnTo>
                    <a:pt x="175996" y="0"/>
                  </a:lnTo>
                  <a:close/>
                </a:path>
              </a:pathLst>
            </a:custGeom>
            <a:solidFill>
              <a:srgbClr val="FFD24E"/>
            </a:solidFill>
          </p:spPr>
          <p:txBody>
            <a:bodyPr wrap="square" lIns="0" tIns="0" rIns="0" bIns="0" rtlCol="0"/>
            <a:lstStyle/>
            <a:p>
              <a:endParaRPr dirty="0"/>
            </a:p>
          </p:txBody>
        </p:sp>
        <p:sp>
          <p:nvSpPr>
            <p:cNvPr id="54" name="object 57">
              <a:extLst>
                <a:ext uri="{FF2B5EF4-FFF2-40B4-BE49-F238E27FC236}">
                  <a16:creationId xmlns:a16="http://schemas.microsoft.com/office/drawing/2014/main" id="{7A836587-6C2B-632F-25A2-5620FEE4A4E8}"/>
                </a:ext>
              </a:extLst>
            </p:cNvPr>
            <p:cNvSpPr/>
            <p:nvPr/>
          </p:nvSpPr>
          <p:spPr>
            <a:xfrm>
              <a:off x="10903353" y="2841129"/>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55" name="object 58">
              <a:extLst>
                <a:ext uri="{FF2B5EF4-FFF2-40B4-BE49-F238E27FC236}">
                  <a16:creationId xmlns:a16="http://schemas.microsoft.com/office/drawing/2014/main" id="{5A27ED63-255E-4B68-C33F-46FE3BA39149}"/>
                </a:ext>
              </a:extLst>
            </p:cNvPr>
            <p:cNvSpPr/>
            <p:nvPr/>
          </p:nvSpPr>
          <p:spPr>
            <a:xfrm>
              <a:off x="10903353" y="2841129"/>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56" name="object 59">
              <a:extLst>
                <a:ext uri="{FF2B5EF4-FFF2-40B4-BE49-F238E27FC236}">
                  <a16:creationId xmlns:a16="http://schemas.microsoft.com/office/drawing/2014/main" id="{044B2503-D881-E16E-B23E-1C3E2EDA6F2A}"/>
                </a:ext>
              </a:extLst>
            </p:cNvPr>
            <p:cNvSpPr/>
            <p:nvPr/>
          </p:nvSpPr>
          <p:spPr>
            <a:xfrm>
              <a:off x="10903344" y="2860230"/>
              <a:ext cx="176530" cy="754380"/>
            </a:xfrm>
            <a:custGeom>
              <a:avLst/>
              <a:gdLst/>
              <a:ahLst/>
              <a:cxnLst/>
              <a:rect l="l" t="t" r="r" b="b"/>
              <a:pathLst>
                <a:path w="176529" h="754379">
                  <a:moveTo>
                    <a:pt x="175996" y="0"/>
                  </a:moveTo>
                  <a:lnTo>
                    <a:pt x="132003" y="19100"/>
                  </a:lnTo>
                  <a:lnTo>
                    <a:pt x="43980" y="19088"/>
                  </a:lnTo>
                  <a:lnTo>
                    <a:pt x="0" y="0"/>
                  </a:lnTo>
                  <a:lnTo>
                    <a:pt x="0" y="734720"/>
                  </a:lnTo>
                  <a:lnTo>
                    <a:pt x="43878" y="753821"/>
                  </a:lnTo>
                  <a:lnTo>
                    <a:pt x="44005" y="753821"/>
                  </a:lnTo>
                  <a:lnTo>
                    <a:pt x="131648" y="753821"/>
                  </a:lnTo>
                  <a:lnTo>
                    <a:pt x="131991" y="753808"/>
                  </a:lnTo>
                  <a:lnTo>
                    <a:pt x="175996" y="734720"/>
                  </a:lnTo>
                  <a:lnTo>
                    <a:pt x="175996" y="0"/>
                  </a:lnTo>
                  <a:close/>
                </a:path>
              </a:pathLst>
            </a:custGeom>
            <a:solidFill>
              <a:srgbClr val="FFD24E"/>
            </a:solidFill>
          </p:spPr>
          <p:txBody>
            <a:bodyPr wrap="square" lIns="0" tIns="0" rIns="0" bIns="0" rtlCol="0"/>
            <a:lstStyle/>
            <a:p>
              <a:endParaRPr dirty="0"/>
            </a:p>
          </p:txBody>
        </p:sp>
        <p:sp>
          <p:nvSpPr>
            <p:cNvPr id="57" name="object 60">
              <a:extLst>
                <a:ext uri="{FF2B5EF4-FFF2-40B4-BE49-F238E27FC236}">
                  <a16:creationId xmlns:a16="http://schemas.microsoft.com/office/drawing/2014/main" id="{CDFA1B81-7B6B-247C-7379-ED9C8FF61EC7}"/>
                </a:ext>
              </a:extLst>
            </p:cNvPr>
            <p:cNvSpPr/>
            <p:nvPr/>
          </p:nvSpPr>
          <p:spPr>
            <a:xfrm>
              <a:off x="10937723" y="2848628"/>
              <a:ext cx="107314" cy="23495"/>
            </a:xfrm>
            <a:custGeom>
              <a:avLst/>
              <a:gdLst/>
              <a:ahLst/>
              <a:cxnLst/>
              <a:rect l="l" t="t" r="r" b="b"/>
              <a:pathLst>
                <a:path w="107315"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58" name="object 61">
              <a:extLst>
                <a:ext uri="{FF2B5EF4-FFF2-40B4-BE49-F238E27FC236}">
                  <a16:creationId xmlns:a16="http://schemas.microsoft.com/office/drawing/2014/main" id="{538B1D5E-2983-1651-722A-EEC4E28FFDF5}"/>
                </a:ext>
              </a:extLst>
            </p:cNvPr>
            <p:cNvSpPr/>
            <p:nvPr/>
          </p:nvSpPr>
          <p:spPr>
            <a:xfrm>
              <a:off x="10903344" y="2860230"/>
              <a:ext cx="176530" cy="754380"/>
            </a:xfrm>
            <a:custGeom>
              <a:avLst/>
              <a:gdLst/>
              <a:ahLst/>
              <a:cxnLst/>
              <a:rect l="l" t="t" r="r" b="b"/>
              <a:pathLst>
                <a:path w="176529" h="754379">
                  <a:moveTo>
                    <a:pt x="44005" y="19100"/>
                  </a:moveTo>
                  <a:lnTo>
                    <a:pt x="0" y="0"/>
                  </a:lnTo>
                  <a:lnTo>
                    <a:pt x="0" y="734720"/>
                  </a:lnTo>
                  <a:lnTo>
                    <a:pt x="44005" y="753821"/>
                  </a:lnTo>
                  <a:lnTo>
                    <a:pt x="44005" y="19100"/>
                  </a:lnTo>
                  <a:close/>
                </a:path>
                <a:path w="176529" h="754379">
                  <a:moveTo>
                    <a:pt x="175996" y="0"/>
                  </a:moveTo>
                  <a:lnTo>
                    <a:pt x="131991" y="19100"/>
                  </a:lnTo>
                  <a:lnTo>
                    <a:pt x="131991" y="753821"/>
                  </a:lnTo>
                  <a:lnTo>
                    <a:pt x="175996" y="734720"/>
                  </a:lnTo>
                  <a:lnTo>
                    <a:pt x="175996" y="0"/>
                  </a:lnTo>
                  <a:close/>
                </a:path>
              </a:pathLst>
            </a:custGeom>
            <a:solidFill>
              <a:srgbClr val="FFD24E"/>
            </a:solidFill>
          </p:spPr>
          <p:txBody>
            <a:bodyPr wrap="square" lIns="0" tIns="0" rIns="0" bIns="0" rtlCol="0"/>
            <a:lstStyle/>
            <a:p>
              <a:endParaRPr dirty="0"/>
            </a:p>
          </p:txBody>
        </p:sp>
        <p:sp>
          <p:nvSpPr>
            <p:cNvPr id="59" name="object 62">
              <a:extLst>
                <a:ext uri="{FF2B5EF4-FFF2-40B4-BE49-F238E27FC236}">
                  <a16:creationId xmlns:a16="http://schemas.microsoft.com/office/drawing/2014/main" id="{AACF139E-41D5-9D27-3E05-A74563E2229C}"/>
                </a:ext>
              </a:extLst>
            </p:cNvPr>
            <p:cNvSpPr/>
            <p:nvPr/>
          </p:nvSpPr>
          <p:spPr>
            <a:xfrm>
              <a:off x="11194601" y="2310129"/>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60" name="object 63">
              <a:extLst>
                <a:ext uri="{FF2B5EF4-FFF2-40B4-BE49-F238E27FC236}">
                  <a16:creationId xmlns:a16="http://schemas.microsoft.com/office/drawing/2014/main" id="{1DBD5A4B-7DCA-AFE3-2B41-30330072F861}"/>
                </a:ext>
              </a:extLst>
            </p:cNvPr>
            <p:cNvSpPr/>
            <p:nvPr/>
          </p:nvSpPr>
          <p:spPr>
            <a:xfrm>
              <a:off x="11194601" y="2310129"/>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61" name="object 64">
              <a:extLst>
                <a:ext uri="{FF2B5EF4-FFF2-40B4-BE49-F238E27FC236}">
                  <a16:creationId xmlns:a16="http://schemas.microsoft.com/office/drawing/2014/main" id="{68C5C57C-C059-B93A-84F9-54E9F9337181}"/>
                </a:ext>
              </a:extLst>
            </p:cNvPr>
            <p:cNvSpPr/>
            <p:nvPr/>
          </p:nvSpPr>
          <p:spPr>
            <a:xfrm>
              <a:off x="11194593" y="2329230"/>
              <a:ext cx="176530" cy="1285240"/>
            </a:xfrm>
            <a:custGeom>
              <a:avLst/>
              <a:gdLst/>
              <a:ahLst/>
              <a:cxnLst/>
              <a:rect l="l" t="t" r="r" b="b"/>
              <a:pathLst>
                <a:path w="176529" h="1285239">
                  <a:moveTo>
                    <a:pt x="175996" y="0"/>
                  </a:moveTo>
                  <a:lnTo>
                    <a:pt x="132003" y="19100"/>
                  </a:lnTo>
                  <a:lnTo>
                    <a:pt x="43980" y="19088"/>
                  </a:lnTo>
                  <a:lnTo>
                    <a:pt x="0" y="0"/>
                  </a:lnTo>
                  <a:lnTo>
                    <a:pt x="0" y="1265720"/>
                  </a:lnTo>
                  <a:lnTo>
                    <a:pt x="43878" y="1284820"/>
                  </a:lnTo>
                  <a:lnTo>
                    <a:pt x="44005" y="1284820"/>
                  </a:lnTo>
                  <a:lnTo>
                    <a:pt x="131648" y="1284820"/>
                  </a:lnTo>
                  <a:lnTo>
                    <a:pt x="131991" y="1284808"/>
                  </a:lnTo>
                  <a:lnTo>
                    <a:pt x="175996" y="1265720"/>
                  </a:lnTo>
                  <a:lnTo>
                    <a:pt x="175996" y="0"/>
                  </a:lnTo>
                  <a:close/>
                </a:path>
              </a:pathLst>
            </a:custGeom>
            <a:solidFill>
              <a:srgbClr val="FFD24E"/>
            </a:solidFill>
          </p:spPr>
          <p:txBody>
            <a:bodyPr wrap="square" lIns="0" tIns="0" rIns="0" bIns="0" rtlCol="0"/>
            <a:lstStyle/>
            <a:p>
              <a:endParaRPr dirty="0"/>
            </a:p>
          </p:txBody>
        </p:sp>
        <p:sp>
          <p:nvSpPr>
            <p:cNvPr id="62" name="object 65">
              <a:extLst>
                <a:ext uri="{FF2B5EF4-FFF2-40B4-BE49-F238E27FC236}">
                  <a16:creationId xmlns:a16="http://schemas.microsoft.com/office/drawing/2014/main" id="{AB6AD34A-EE40-0193-BDDE-DD76E3855B8F}"/>
                </a:ext>
              </a:extLst>
            </p:cNvPr>
            <p:cNvSpPr/>
            <p:nvPr/>
          </p:nvSpPr>
          <p:spPr>
            <a:xfrm>
              <a:off x="11228971" y="2317629"/>
              <a:ext cx="107314" cy="23495"/>
            </a:xfrm>
            <a:custGeom>
              <a:avLst/>
              <a:gdLst/>
              <a:ahLst/>
              <a:cxnLst/>
              <a:rect l="l" t="t" r="r" b="b"/>
              <a:pathLst>
                <a:path w="107315"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63" name="object 66">
              <a:extLst>
                <a:ext uri="{FF2B5EF4-FFF2-40B4-BE49-F238E27FC236}">
                  <a16:creationId xmlns:a16="http://schemas.microsoft.com/office/drawing/2014/main" id="{D1B87206-ECAD-9BF2-5C61-D8B79EF1C487}"/>
                </a:ext>
              </a:extLst>
            </p:cNvPr>
            <p:cNvSpPr/>
            <p:nvPr/>
          </p:nvSpPr>
          <p:spPr>
            <a:xfrm>
              <a:off x="11194593" y="2329230"/>
              <a:ext cx="176530" cy="1285240"/>
            </a:xfrm>
            <a:custGeom>
              <a:avLst/>
              <a:gdLst/>
              <a:ahLst/>
              <a:cxnLst/>
              <a:rect l="l" t="t" r="r" b="b"/>
              <a:pathLst>
                <a:path w="176529" h="1285239">
                  <a:moveTo>
                    <a:pt x="44005" y="19100"/>
                  </a:moveTo>
                  <a:lnTo>
                    <a:pt x="0" y="0"/>
                  </a:lnTo>
                  <a:lnTo>
                    <a:pt x="0" y="1265720"/>
                  </a:lnTo>
                  <a:lnTo>
                    <a:pt x="44005" y="1284820"/>
                  </a:lnTo>
                  <a:lnTo>
                    <a:pt x="44005" y="19100"/>
                  </a:lnTo>
                  <a:close/>
                </a:path>
                <a:path w="176529" h="1285239">
                  <a:moveTo>
                    <a:pt x="175996" y="0"/>
                  </a:moveTo>
                  <a:lnTo>
                    <a:pt x="131991" y="19100"/>
                  </a:lnTo>
                  <a:lnTo>
                    <a:pt x="131991" y="1284820"/>
                  </a:lnTo>
                  <a:lnTo>
                    <a:pt x="175996" y="1265720"/>
                  </a:lnTo>
                  <a:lnTo>
                    <a:pt x="175996" y="0"/>
                  </a:lnTo>
                  <a:close/>
                </a:path>
              </a:pathLst>
            </a:custGeom>
            <a:solidFill>
              <a:srgbClr val="FFD24E"/>
            </a:solidFill>
          </p:spPr>
          <p:txBody>
            <a:bodyPr wrap="square" lIns="0" tIns="0" rIns="0" bIns="0" rtlCol="0"/>
            <a:lstStyle/>
            <a:p>
              <a:endParaRPr dirty="0"/>
            </a:p>
          </p:txBody>
        </p:sp>
        <p:sp>
          <p:nvSpPr>
            <p:cNvPr id="25600" name="object 67">
              <a:extLst>
                <a:ext uri="{FF2B5EF4-FFF2-40B4-BE49-F238E27FC236}">
                  <a16:creationId xmlns:a16="http://schemas.microsoft.com/office/drawing/2014/main" id="{D8B7EB56-C109-5BEE-3FAC-B9A456C8A638}"/>
                </a:ext>
              </a:extLst>
            </p:cNvPr>
            <p:cNvSpPr/>
            <p:nvPr/>
          </p:nvSpPr>
          <p:spPr>
            <a:xfrm>
              <a:off x="10612104" y="2886130"/>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601" name="object 68">
              <a:extLst>
                <a:ext uri="{FF2B5EF4-FFF2-40B4-BE49-F238E27FC236}">
                  <a16:creationId xmlns:a16="http://schemas.microsoft.com/office/drawing/2014/main" id="{729B0F33-7435-1FAB-D350-27F703569BBF}"/>
                </a:ext>
              </a:extLst>
            </p:cNvPr>
            <p:cNvSpPr/>
            <p:nvPr/>
          </p:nvSpPr>
          <p:spPr>
            <a:xfrm>
              <a:off x="10612104" y="2886130"/>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603" name="object 69">
              <a:extLst>
                <a:ext uri="{FF2B5EF4-FFF2-40B4-BE49-F238E27FC236}">
                  <a16:creationId xmlns:a16="http://schemas.microsoft.com/office/drawing/2014/main" id="{2125AB6B-D9BF-5FD4-5BEE-24BF9C6632B4}"/>
                </a:ext>
              </a:extLst>
            </p:cNvPr>
            <p:cNvSpPr/>
            <p:nvPr/>
          </p:nvSpPr>
          <p:spPr>
            <a:xfrm>
              <a:off x="10612094" y="2905226"/>
              <a:ext cx="176530" cy="709295"/>
            </a:xfrm>
            <a:custGeom>
              <a:avLst/>
              <a:gdLst/>
              <a:ahLst/>
              <a:cxnLst/>
              <a:rect l="l" t="t" r="r" b="b"/>
              <a:pathLst>
                <a:path w="176529" h="709295">
                  <a:moveTo>
                    <a:pt x="175996" y="0"/>
                  </a:moveTo>
                  <a:lnTo>
                    <a:pt x="132003" y="19100"/>
                  </a:lnTo>
                  <a:lnTo>
                    <a:pt x="43980" y="19088"/>
                  </a:lnTo>
                  <a:lnTo>
                    <a:pt x="0" y="0"/>
                  </a:lnTo>
                  <a:lnTo>
                    <a:pt x="0" y="689724"/>
                  </a:lnTo>
                  <a:lnTo>
                    <a:pt x="43878" y="708825"/>
                  </a:lnTo>
                  <a:lnTo>
                    <a:pt x="44005" y="708825"/>
                  </a:lnTo>
                  <a:lnTo>
                    <a:pt x="131648" y="708825"/>
                  </a:lnTo>
                  <a:lnTo>
                    <a:pt x="131991" y="708812"/>
                  </a:lnTo>
                  <a:lnTo>
                    <a:pt x="175996" y="689724"/>
                  </a:lnTo>
                  <a:lnTo>
                    <a:pt x="175996" y="0"/>
                  </a:lnTo>
                  <a:close/>
                </a:path>
              </a:pathLst>
            </a:custGeom>
            <a:solidFill>
              <a:srgbClr val="FFD24E"/>
            </a:solidFill>
          </p:spPr>
          <p:txBody>
            <a:bodyPr wrap="square" lIns="0" tIns="0" rIns="0" bIns="0" rtlCol="0"/>
            <a:lstStyle/>
            <a:p>
              <a:endParaRPr dirty="0"/>
            </a:p>
          </p:txBody>
        </p:sp>
        <p:sp>
          <p:nvSpPr>
            <p:cNvPr id="25604" name="object 70">
              <a:extLst>
                <a:ext uri="{FF2B5EF4-FFF2-40B4-BE49-F238E27FC236}">
                  <a16:creationId xmlns:a16="http://schemas.microsoft.com/office/drawing/2014/main" id="{10514234-C71B-7F4B-07D7-F4B70815C811}"/>
                </a:ext>
              </a:extLst>
            </p:cNvPr>
            <p:cNvSpPr/>
            <p:nvPr/>
          </p:nvSpPr>
          <p:spPr>
            <a:xfrm>
              <a:off x="10646476" y="2893628"/>
              <a:ext cx="107314" cy="23495"/>
            </a:xfrm>
            <a:custGeom>
              <a:avLst/>
              <a:gdLst/>
              <a:ahLst/>
              <a:cxnLst/>
              <a:rect l="l" t="t" r="r" b="b"/>
              <a:pathLst>
                <a:path w="107315"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05" name="object 71">
              <a:extLst>
                <a:ext uri="{FF2B5EF4-FFF2-40B4-BE49-F238E27FC236}">
                  <a16:creationId xmlns:a16="http://schemas.microsoft.com/office/drawing/2014/main" id="{FB554AA0-AD8B-8E52-94EC-D0A87117F2EE}"/>
                </a:ext>
              </a:extLst>
            </p:cNvPr>
            <p:cNvSpPr/>
            <p:nvPr/>
          </p:nvSpPr>
          <p:spPr>
            <a:xfrm>
              <a:off x="10612094" y="2905226"/>
              <a:ext cx="176530" cy="709295"/>
            </a:xfrm>
            <a:custGeom>
              <a:avLst/>
              <a:gdLst/>
              <a:ahLst/>
              <a:cxnLst/>
              <a:rect l="l" t="t" r="r" b="b"/>
              <a:pathLst>
                <a:path w="176529" h="709295">
                  <a:moveTo>
                    <a:pt x="44005" y="19100"/>
                  </a:moveTo>
                  <a:lnTo>
                    <a:pt x="0" y="0"/>
                  </a:lnTo>
                  <a:lnTo>
                    <a:pt x="0" y="689724"/>
                  </a:lnTo>
                  <a:lnTo>
                    <a:pt x="44005" y="708825"/>
                  </a:lnTo>
                  <a:lnTo>
                    <a:pt x="44005" y="19100"/>
                  </a:lnTo>
                  <a:close/>
                </a:path>
                <a:path w="176529" h="709295">
                  <a:moveTo>
                    <a:pt x="175996" y="0"/>
                  </a:moveTo>
                  <a:lnTo>
                    <a:pt x="131991" y="19100"/>
                  </a:lnTo>
                  <a:lnTo>
                    <a:pt x="131991" y="708825"/>
                  </a:lnTo>
                  <a:lnTo>
                    <a:pt x="175996" y="689724"/>
                  </a:lnTo>
                  <a:lnTo>
                    <a:pt x="175996" y="0"/>
                  </a:lnTo>
                  <a:close/>
                </a:path>
              </a:pathLst>
            </a:custGeom>
            <a:solidFill>
              <a:srgbClr val="FFD24E"/>
            </a:solidFill>
          </p:spPr>
          <p:txBody>
            <a:bodyPr wrap="square" lIns="0" tIns="0" rIns="0" bIns="0" rtlCol="0"/>
            <a:lstStyle/>
            <a:p>
              <a:endParaRPr dirty="0"/>
            </a:p>
          </p:txBody>
        </p:sp>
        <p:sp>
          <p:nvSpPr>
            <p:cNvPr id="25606" name="object 72">
              <a:extLst>
                <a:ext uri="{FF2B5EF4-FFF2-40B4-BE49-F238E27FC236}">
                  <a16:creationId xmlns:a16="http://schemas.microsoft.com/office/drawing/2014/main" id="{226C88BC-E1C8-6733-40D6-60712C647ECB}"/>
                </a:ext>
              </a:extLst>
            </p:cNvPr>
            <p:cNvSpPr/>
            <p:nvPr/>
          </p:nvSpPr>
          <p:spPr>
            <a:xfrm>
              <a:off x="10320858" y="2931130"/>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607" name="object 73">
              <a:extLst>
                <a:ext uri="{FF2B5EF4-FFF2-40B4-BE49-F238E27FC236}">
                  <a16:creationId xmlns:a16="http://schemas.microsoft.com/office/drawing/2014/main" id="{B1A429F8-C454-DFD7-34F2-F8C6862C2A42}"/>
                </a:ext>
              </a:extLst>
            </p:cNvPr>
            <p:cNvSpPr/>
            <p:nvPr/>
          </p:nvSpPr>
          <p:spPr>
            <a:xfrm>
              <a:off x="10320858" y="2931130"/>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608" name="object 74">
              <a:extLst>
                <a:ext uri="{FF2B5EF4-FFF2-40B4-BE49-F238E27FC236}">
                  <a16:creationId xmlns:a16="http://schemas.microsoft.com/office/drawing/2014/main" id="{983B3907-F9FD-C9C0-EAF7-7A9E02D83C48}"/>
                </a:ext>
              </a:extLst>
            </p:cNvPr>
            <p:cNvSpPr/>
            <p:nvPr/>
          </p:nvSpPr>
          <p:spPr>
            <a:xfrm>
              <a:off x="10320845" y="2950235"/>
              <a:ext cx="176530" cy="664210"/>
            </a:xfrm>
            <a:custGeom>
              <a:avLst/>
              <a:gdLst/>
              <a:ahLst/>
              <a:cxnLst/>
              <a:rect l="l" t="t" r="r" b="b"/>
              <a:pathLst>
                <a:path w="176529" h="664210">
                  <a:moveTo>
                    <a:pt x="176009" y="0"/>
                  </a:moveTo>
                  <a:lnTo>
                    <a:pt x="132003" y="19100"/>
                  </a:lnTo>
                  <a:lnTo>
                    <a:pt x="43980" y="19075"/>
                  </a:lnTo>
                  <a:lnTo>
                    <a:pt x="0" y="0"/>
                  </a:lnTo>
                  <a:lnTo>
                    <a:pt x="0" y="644728"/>
                  </a:lnTo>
                  <a:lnTo>
                    <a:pt x="11798" y="649846"/>
                  </a:lnTo>
                  <a:lnTo>
                    <a:pt x="43891" y="663816"/>
                  </a:lnTo>
                  <a:lnTo>
                    <a:pt x="131660" y="663816"/>
                  </a:lnTo>
                  <a:lnTo>
                    <a:pt x="132003" y="663803"/>
                  </a:lnTo>
                  <a:lnTo>
                    <a:pt x="176009" y="644728"/>
                  </a:lnTo>
                  <a:lnTo>
                    <a:pt x="176009" y="0"/>
                  </a:lnTo>
                  <a:close/>
                </a:path>
              </a:pathLst>
            </a:custGeom>
            <a:solidFill>
              <a:srgbClr val="FFD24E"/>
            </a:solidFill>
          </p:spPr>
          <p:txBody>
            <a:bodyPr wrap="square" lIns="0" tIns="0" rIns="0" bIns="0" rtlCol="0"/>
            <a:lstStyle/>
            <a:p>
              <a:endParaRPr dirty="0"/>
            </a:p>
          </p:txBody>
        </p:sp>
        <p:sp>
          <p:nvSpPr>
            <p:cNvPr id="25609" name="object 75">
              <a:extLst>
                <a:ext uri="{FF2B5EF4-FFF2-40B4-BE49-F238E27FC236}">
                  <a16:creationId xmlns:a16="http://schemas.microsoft.com/office/drawing/2014/main" id="{AA727DF7-FBDC-A854-5367-5DACA6FA6207}"/>
                </a:ext>
              </a:extLst>
            </p:cNvPr>
            <p:cNvSpPr/>
            <p:nvPr/>
          </p:nvSpPr>
          <p:spPr>
            <a:xfrm>
              <a:off x="10355228" y="2938628"/>
              <a:ext cx="107314" cy="23495"/>
            </a:xfrm>
            <a:custGeom>
              <a:avLst/>
              <a:gdLst/>
              <a:ahLst/>
              <a:cxnLst/>
              <a:rect l="l" t="t" r="r" b="b"/>
              <a:pathLst>
                <a:path w="107315"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10" name="object 76">
              <a:extLst>
                <a:ext uri="{FF2B5EF4-FFF2-40B4-BE49-F238E27FC236}">
                  <a16:creationId xmlns:a16="http://schemas.microsoft.com/office/drawing/2014/main" id="{23DC0808-B97C-4695-DFE8-0AA5FA66A247}"/>
                </a:ext>
              </a:extLst>
            </p:cNvPr>
            <p:cNvSpPr/>
            <p:nvPr/>
          </p:nvSpPr>
          <p:spPr>
            <a:xfrm>
              <a:off x="10320845" y="2950235"/>
              <a:ext cx="176530" cy="664210"/>
            </a:xfrm>
            <a:custGeom>
              <a:avLst/>
              <a:gdLst/>
              <a:ahLst/>
              <a:cxnLst/>
              <a:rect l="l" t="t" r="r" b="b"/>
              <a:pathLst>
                <a:path w="176529" h="664210">
                  <a:moveTo>
                    <a:pt x="44005" y="19100"/>
                  </a:moveTo>
                  <a:lnTo>
                    <a:pt x="0" y="0"/>
                  </a:lnTo>
                  <a:lnTo>
                    <a:pt x="0" y="644728"/>
                  </a:lnTo>
                  <a:lnTo>
                    <a:pt x="44005" y="663816"/>
                  </a:lnTo>
                  <a:lnTo>
                    <a:pt x="44005" y="19100"/>
                  </a:lnTo>
                  <a:close/>
                </a:path>
                <a:path w="176529" h="664210">
                  <a:moveTo>
                    <a:pt x="176009" y="0"/>
                  </a:moveTo>
                  <a:lnTo>
                    <a:pt x="132003" y="19100"/>
                  </a:lnTo>
                  <a:lnTo>
                    <a:pt x="132003" y="663816"/>
                  </a:lnTo>
                  <a:lnTo>
                    <a:pt x="176009" y="644728"/>
                  </a:lnTo>
                  <a:lnTo>
                    <a:pt x="176009" y="0"/>
                  </a:lnTo>
                  <a:close/>
                </a:path>
              </a:pathLst>
            </a:custGeom>
            <a:solidFill>
              <a:srgbClr val="FFD24E"/>
            </a:solidFill>
          </p:spPr>
          <p:txBody>
            <a:bodyPr wrap="square" lIns="0" tIns="0" rIns="0" bIns="0" rtlCol="0"/>
            <a:lstStyle/>
            <a:p>
              <a:endParaRPr dirty="0"/>
            </a:p>
          </p:txBody>
        </p:sp>
        <p:sp>
          <p:nvSpPr>
            <p:cNvPr id="25611" name="object 77">
              <a:extLst>
                <a:ext uri="{FF2B5EF4-FFF2-40B4-BE49-F238E27FC236}">
                  <a16:creationId xmlns:a16="http://schemas.microsoft.com/office/drawing/2014/main" id="{E6DA0319-DC2B-0A56-7AA0-3085CEA47AF4}"/>
                </a:ext>
              </a:extLst>
            </p:cNvPr>
            <p:cNvSpPr/>
            <p:nvPr/>
          </p:nvSpPr>
          <p:spPr>
            <a:xfrm>
              <a:off x="10029609" y="2940129"/>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612" name="object 78">
              <a:extLst>
                <a:ext uri="{FF2B5EF4-FFF2-40B4-BE49-F238E27FC236}">
                  <a16:creationId xmlns:a16="http://schemas.microsoft.com/office/drawing/2014/main" id="{560CE14C-7EA2-67BD-BBF9-99B4678DCC1B}"/>
                </a:ext>
              </a:extLst>
            </p:cNvPr>
            <p:cNvSpPr/>
            <p:nvPr/>
          </p:nvSpPr>
          <p:spPr>
            <a:xfrm>
              <a:off x="10029609" y="2940129"/>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613" name="object 79">
              <a:extLst>
                <a:ext uri="{FF2B5EF4-FFF2-40B4-BE49-F238E27FC236}">
                  <a16:creationId xmlns:a16="http://schemas.microsoft.com/office/drawing/2014/main" id="{82E4014C-2819-FA9A-11C8-72F9AF8A3544}"/>
                </a:ext>
              </a:extLst>
            </p:cNvPr>
            <p:cNvSpPr/>
            <p:nvPr/>
          </p:nvSpPr>
          <p:spPr>
            <a:xfrm>
              <a:off x="10029596" y="2959226"/>
              <a:ext cx="176530" cy="655320"/>
            </a:xfrm>
            <a:custGeom>
              <a:avLst/>
              <a:gdLst/>
              <a:ahLst/>
              <a:cxnLst/>
              <a:rect l="l" t="t" r="r" b="b"/>
              <a:pathLst>
                <a:path w="176529" h="655320">
                  <a:moveTo>
                    <a:pt x="176009" y="0"/>
                  </a:moveTo>
                  <a:lnTo>
                    <a:pt x="132003" y="19100"/>
                  </a:lnTo>
                  <a:lnTo>
                    <a:pt x="43980" y="19088"/>
                  </a:lnTo>
                  <a:lnTo>
                    <a:pt x="0" y="0"/>
                  </a:lnTo>
                  <a:lnTo>
                    <a:pt x="0" y="635723"/>
                  </a:lnTo>
                  <a:lnTo>
                    <a:pt x="4394" y="637641"/>
                  </a:lnTo>
                  <a:lnTo>
                    <a:pt x="43891" y="654824"/>
                  </a:lnTo>
                  <a:lnTo>
                    <a:pt x="131660" y="654824"/>
                  </a:lnTo>
                  <a:lnTo>
                    <a:pt x="132003" y="654812"/>
                  </a:lnTo>
                  <a:lnTo>
                    <a:pt x="176009" y="635723"/>
                  </a:lnTo>
                  <a:lnTo>
                    <a:pt x="176009" y="0"/>
                  </a:lnTo>
                  <a:close/>
                </a:path>
              </a:pathLst>
            </a:custGeom>
            <a:solidFill>
              <a:srgbClr val="FFD24E"/>
            </a:solidFill>
          </p:spPr>
          <p:txBody>
            <a:bodyPr wrap="square" lIns="0" tIns="0" rIns="0" bIns="0" rtlCol="0"/>
            <a:lstStyle/>
            <a:p>
              <a:endParaRPr dirty="0"/>
            </a:p>
          </p:txBody>
        </p:sp>
        <p:sp>
          <p:nvSpPr>
            <p:cNvPr id="25614" name="object 80">
              <a:extLst>
                <a:ext uri="{FF2B5EF4-FFF2-40B4-BE49-F238E27FC236}">
                  <a16:creationId xmlns:a16="http://schemas.microsoft.com/office/drawing/2014/main" id="{A9EC32EA-5D74-4C79-3EA3-BD859DF45E07}"/>
                </a:ext>
              </a:extLst>
            </p:cNvPr>
            <p:cNvSpPr/>
            <p:nvPr/>
          </p:nvSpPr>
          <p:spPr>
            <a:xfrm>
              <a:off x="10063980" y="2947628"/>
              <a:ext cx="107314" cy="23495"/>
            </a:xfrm>
            <a:custGeom>
              <a:avLst/>
              <a:gdLst/>
              <a:ahLst/>
              <a:cxnLst/>
              <a:rect l="l" t="t" r="r" b="b"/>
              <a:pathLst>
                <a:path w="107315"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15" name="object 81">
              <a:extLst>
                <a:ext uri="{FF2B5EF4-FFF2-40B4-BE49-F238E27FC236}">
                  <a16:creationId xmlns:a16="http://schemas.microsoft.com/office/drawing/2014/main" id="{0A374A03-1AF1-1472-D76B-F8005CDF1C4B}"/>
                </a:ext>
              </a:extLst>
            </p:cNvPr>
            <p:cNvSpPr/>
            <p:nvPr/>
          </p:nvSpPr>
          <p:spPr>
            <a:xfrm>
              <a:off x="10029596" y="2959226"/>
              <a:ext cx="176530" cy="655320"/>
            </a:xfrm>
            <a:custGeom>
              <a:avLst/>
              <a:gdLst/>
              <a:ahLst/>
              <a:cxnLst/>
              <a:rect l="l" t="t" r="r" b="b"/>
              <a:pathLst>
                <a:path w="176529" h="655320">
                  <a:moveTo>
                    <a:pt x="44005" y="19100"/>
                  </a:moveTo>
                  <a:lnTo>
                    <a:pt x="0" y="0"/>
                  </a:lnTo>
                  <a:lnTo>
                    <a:pt x="0" y="635723"/>
                  </a:lnTo>
                  <a:lnTo>
                    <a:pt x="44005" y="654824"/>
                  </a:lnTo>
                  <a:lnTo>
                    <a:pt x="44005" y="19100"/>
                  </a:lnTo>
                  <a:close/>
                </a:path>
                <a:path w="176529" h="655320">
                  <a:moveTo>
                    <a:pt x="176009" y="0"/>
                  </a:moveTo>
                  <a:lnTo>
                    <a:pt x="132003" y="19100"/>
                  </a:lnTo>
                  <a:lnTo>
                    <a:pt x="132003" y="654824"/>
                  </a:lnTo>
                  <a:lnTo>
                    <a:pt x="176009" y="635723"/>
                  </a:lnTo>
                  <a:lnTo>
                    <a:pt x="176009" y="0"/>
                  </a:lnTo>
                  <a:close/>
                </a:path>
              </a:pathLst>
            </a:custGeom>
            <a:solidFill>
              <a:srgbClr val="FFD24E"/>
            </a:solidFill>
          </p:spPr>
          <p:txBody>
            <a:bodyPr wrap="square" lIns="0" tIns="0" rIns="0" bIns="0" rtlCol="0"/>
            <a:lstStyle/>
            <a:p>
              <a:endParaRPr dirty="0"/>
            </a:p>
          </p:txBody>
        </p:sp>
        <p:sp>
          <p:nvSpPr>
            <p:cNvPr id="25616" name="object 82">
              <a:extLst>
                <a:ext uri="{FF2B5EF4-FFF2-40B4-BE49-F238E27FC236}">
                  <a16:creationId xmlns:a16="http://schemas.microsoft.com/office/drawing/2014/main" id="{4860BB60-403F-B93A-5793-0B9F405B7D5A}"/>
                </a:ext>
              </a:extLst>
            </p:cNvPr>
            <p:cNvSpPr/>
            <p:nvPr/>
          </p:nvSpPr>
          <p:spPr>
            <a:xfrm>
              <a:off x="9738361" y="3075129"/>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617" name="object 83">
              <a:extLst>
                <a:ext uri="{FF2B5EF4-FFF2-40B4-BE49-F238E27FC236}">
                  <a16:creationId xmlns:a16="http://schemas.microsoft.com/office/drawing/2014/main" id="{24372C64-FAAB-FB78-57DB-63D3FE455B6B}"/>
                </a:ext>
              </a:extLst>
            </p:cNvPr>
            <p:cNvSpPr/>
            <p:nvPr/>
          </p:nvSpPr>
          <p:spPr>
            <a:xfrm>
              <a:off x="9738361" y="3075129"/>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618" name="object 84">
              <a:extLst>
                <a:ext uri="{FF2B5EF4-FFF2-40B4-BE49-F238E27FC236}">
                  <a16:creationId xmlns:a16="http://schemas.microsoft.com/office/drawing/2014/main" id="{100F7F5F-4C5E-3B5D-C77A-41B0E2832F39}"/>
                </a:ext>
              </a:extLst>
            </p:cNvPr>
            <p:cNvSpPr/>
            <p:nvPr/>
          </p:nvSpPr>
          <p:spPr>
            <a:xfrm>
              <a:off x="9738347" y="3094227"/>
              <a:ext cx="176530" cy="520065"/>
            </a:xfrm>
            <a:custGeom>
              <a:avLst/>
              <a:gdLst/>
              <a:ahLst/>
              <a:cxnLst/>
              <a:rect l="l" t="t" r="r" b="b"/>
              <a:pathLst>
                <a:path w="176529" h="520064">
                  <a:moveTo>
                    <a:pt x="176009" y="0"/>
                  </a:moveTo>
                  <a:lnTo>
                    <a:pt x="132003" y="19100"/>
                  </a:lnTo>
                  <a:lnTo>
                    <a:pt x="43980" y="19088"/>
                  </a:lnTo>
                  <a:lnTo>
                    <a:pt x="0" y="0"/>
                  </a:lnTo>
                  <a:lnTo>
                    <a:pt x="0" y="500722"/>
                  </a:lnTo>
                  <a:lnTo>
                    <a:pt x="4394" y="502640"/>
                  </a:lnTo>
                  <a:lnTo>
                    <a:pt x="43891" y="519823"/>
                  </a:lnTo>
                  <a:lnTo>
                    <a:pt x="131660" y="519823"/>
                  </a:lnTo>
                  <a:lnTo>
                    <a:pt x="132003" y="519811"/>
                  </a:lnTo>
                  <a:lnTo>
                    <a:pt x="176009" y="500722"/>
                  </a:lnTo>
                  <a:lnTo>
                    <a:pt x="176009" y="0"/>
                  </a:lnTo>
                  <a:close/>
                </a:path>
              </a:pathLst>
            </a:custGeom>
            <a:solidFill>
              <a:srgbClr val="FFD24E"/>
            </a:solidFill>
          </p:spPr>
          <p:txBody>
            <a:bodyPr wrap="square" lIns="0" tIns="0" rIns="0" bIns="0" rtlCol="0"/>
            <a:lstStyle/>
            <a:p>
              <a:endParaRPr dirty="0"/>
            </a:p>
          </p:txBody>
        </p:sp>
        <p:sp>
          <p:nvSpPr>
            <p:cNvPr id="25619" name="object 85">
              <a:extLst>
                <a:ext uri="{FF2B5EF4-FFF2-40B4-BE49-F238E27FC236}">
                  <a16:creationId xmlns:a16="http://schemas.microsoft.com/office/drawing/2014/main" id="{7EC72CEE-2EEE-EB9A-C885-6E399E99203F}"/>
                </a:ext>
              </a:extLst>
            </p:cNvPr>
            <p:cNvSpPr/>
            <p:nvPr/>
          </p:nvSpPr>
          <p:spPr>
            <a:xfrm>
              <a:off x="9772732" y="3082628"/>
              <a:ext cx="107314" cy="23495"/>
            </a:xfrm>
            <a:custGeom>
              <a:avLst/>
              <a:gdLst/>
              <a:ahLst/>
              <a:cxnLst/>
              <a:rect l="l" t="t" r="r" b="b"/>
              <a:pathLst>
                <a:path w="107315"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20" name="object 86">
              <a:extLst>
                <a:ext uri="{FF2B5EF4-FFF2-40B4-BE49-F238E27FC236}">
                  <a16:creationId xmlns:a16="http://schemas.microsoft.com/office/drawing/2014/main" id="{9537C797-5A4C-27BD-0EDD-C619D6D5ECA1}"/>
                </a:ext>
              </a:extLst>
            </p:cNvPr>
            <p:cNvSpPr/>
            <p:nvPr/>
          </p:nvSpPr>
          <p:spPr>
            <a:xfrm>
              <a:off x="9738347" y="3094227"/>
              <a:ext cx="176530" cy="520065"/>
            </a:xfrm>
            <a:custGeom>
              <a:avLst/>
              <a:gdLst/>
              <a:ahLst/>
              <a:cxnLst/>
              <a:rect l="l" t="t" r="r" b="b"/>
              <a:pathLst>
                <a:path w="176529" h="520064">
                  <a:moveTo>
                    <a:pt x="44005" y="19100"/>
                  </a:moveTo>
                  <a:lnTo>
                    <a:pt x="0" y="0"/>
                  </a:lnTo>
                  <a:lnTo>
                    <a:pt x="0" y="500722"/>
                  </a:lnTo>
                  <a:lnTo>
                    <a:pt x="44005" y="519823"/>
                  </a:lnTo>
                  <a:lnTo>
                    <a:pt x="44005" y="19100"/>
                  </a:lnTo>
                  <a:close/>
                </a:path>
                <a:path w="176529" h="520064">
                  <a:moveTo>
                    <a:pt x="176009" y="0"/>
                  </a:moveTo>
                  <a:lnTo>
                    <a:pt x="132003" y="19100"/>
                  </a:lnTo>
                  <a:lnTo>
                    <a:pt x="132003" y="519823"/>
                  </a:lnTo>
                  <a:lnTo>
                    <a:pt x="176009" y="500722"/>
                  </a:lnTo>
                  <a:lnTo>
                    <a:pt x="176009" y="0"/>
                  </a:lnTo>
                  <a:close/>
                </a:path>
              </a:pathLst>
            </a:custGeom>
            <a:solidFill>
              <a:srgbClr val="FFD24E"/>
            </a:solidFill>
          </p:spPr>
          <p:txBody>
            <a:bodyPr wrap="square" lIns="0" tIns="0" rIns="0" bIns="0" rtlCol="0"/>
            <a:lstStyle/>
            <a:p>
              <a:endParaRPr dirty="0"/>
            </a:p>
          </p:txBody>
        </p:sp>
        <p:sp>
          <p:nvSpPr>
            <p:cNvPr id="25621" name="object 87">
              <a:extLst>
                <a:ext uri="{FF2B5EF4-FFF2-40B4-BE49-F238E27FC236}">
                  <a16:creationId xmlns:a16="http://schemas.microsoft.com/office/drawing/2014/main" id="{EA5C43D3-24C3-9F65-9C4C-9BB7B3ECF692}"/>
                </a:ext>
              </a:extLst>
            </p:cNvPr>
            <p:cNvSpPr/>
            <p:nvPr/>
          </p:nvSpPr>
          <p:spPr>
            <a:xfrm>
              <a:off x="9447114" y="3111130"/>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622" name="object 88">
              <a:extLst>
                <a:ext uri="{FF2B5EF4-FFF2-40B4-BE49-F238E27FC236}">
                  <a16:creationId xmlns:a16="http://schemas.microsoft.com/office/drawing/2014/main" id="{728CB353-291B-5CC7-7C06-79B0DEB9239B}"/>
                </a:ext>
              </a:extLst>
            </p:cNvPr>
            <p:cNvSpPr/>
            <p:nvPr/>
          </p:nvSpPr>
          <p:spPr>
            <a:xfrm>
              <a:off x="9447114" y="3111130"/>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623" name="object 89">
              <a:extLst>
                <a:ext uri="{FF2B5EF4-FFF2-40B4-BE49-F238E27FC236}">
                  <a16:creationId xmlns:a16="http://schemas.microsoft.com/office/drawing/2014/main" id="{5E558CE5-CB20-E8DC-CF55-68255993C514}"/>
                </a:ext>
              </a:extLst>
            </p:cNvPr>
            <p:cNvSpPr/>
            <p:nvPr/>
          </p:nvSpPr>
          <p:spPr>
            <a:xfrm>
              <a:off x="9447098" y="3130232"/>
              <a:ext cx="176530" cy="483870"/>
            </a:xfrm>
            <a:custGeom>
              <a:avLst/>
              <a:gdLst/>
              <a:ahLst/>
              <a:cxnLst/>
              <a:rect l="l" t="t" r="r" b="b"/>
              <a:pathLst>
                <a:path w="176529" h="483870">
                  <a:moveTo>
                    <a:pt x="176009" y="0"/>
                  </a:moveTo>
                  <a:lnTo>
                    <a:pt x="132003" y="19100"/>
                  </a:lnTo>
                  <a:lnTo>
                    <a:pt x="43980" y="19088"/>
                  </a:lnTo>
                  <a:lnTo>
                    <a:pt x="0" y="0"/>
                  </a:lnTo>
                  <a:lnTo>
                    <a:pt x="0" y="464718"/>
                  </a:lnTo>
                  <a:lnTo>
                    <a:pt x="4394" y="466636"/>
                  </a:lnTo>
                  <a:lnTo>
                    <a:pt x="43891" y="483819"/>
                  </a:lnTo>
                  <a:lnTo>
                    <a:pt x="131660" y="483819"/>
                  </a:lnTo>
                  <a:lnTo>
                    <a:pt x="132003" y="483806"/>
                  </a:lnTo>
                  <a:lnTo>
                    <a:pt x="176009" y="464718"/>
                  </a:lnTo>
                  <a:lnTo>
                    <a:pt x="176009" y="0"/>
                  </a:lnTo>
                  <a:close/>
                </a:path>
              </a:pathLst>
            </a:custGeom>
            <a:solidFill>
              <a:srgbClr val="FFD24E"/>
            </a:solidFill>
          </p:spPr>
          <p:txBody>
            <a:bodyPr wrap="square" lIns="0" tIns="0" rIns="0" bIns="0" rtlCol="0"/>
            <a:lstStyle/>
            <a:p>
              <a:endParaRPr dirty="0"/>
            </a:p>
          </p:txBody>
        </p:sp>
        <p:sp>
          <p:nvSpPr>
            <p:cNvPr id="25624" name="object 90">
              <a:extLst>
                <a:ext uri="{FF2B5EF4-FFF2-40B4-BE49-F238E27FC236}">
                  <a16:creationId xmlns:a16="http://schemas.microsoft.com/office/drawing/2014/main" id="{5DEAE705-A767-6BC6-1366-08632277FBB3}"/>
                </a:ext>
              </a:extLst>
            </p:cNvPr>
            <p:cNvSpPr/>
            <p:nvPr/>
          </p:nvSpPr>
          <p:spPr>
            <a:xfrm>
              <a:off x="9481484" y="3118628"/>
              <a:ext cx="107314" cy="23495"/>
            </a:xfrm>
            <a:custGeom>
              <a:avLst/>
              <a:gdLst/>
              <a:ahLst/>
              <a:cxnLst/>
              <a:rect l="l" t="t" r="r" b="b"/>
              <a:pathLst>
                <a:path w="107315"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25" name="object 91">
              <a:extLst>
                <a:ext uri="{FF2B5EF4-FFF2-40B4-BE49-F238E27FC236}">
                  <a16:creationId xmlns:a16="http://schemas.microsoft.com/office/drawing/2014/main" id="{7A45265E-39B0-7C54-8563-032774D0EC89}"/>
                </a:ext>
              </a:extLst>
            </p:cNvPr>
            <p:cNvSpPr/>
            <p:nvPr/>
          </p:nvSpPr>
          <p:spPr>
            <a:xfrm>
              <a:off x="9447098" y="3130232"/>
              <a:ext cx="176530" cy="483870"/>
            </a:xfrm>
            <a:custGeom>
              <a:avLst/>
              <a:gdLst/>
              <a:ahLst/>
              <a:cxnLst/>
              <a:rect l="l" t="t" r="r" b="b"/>
              <a:pathLst>
                <a:path w="176529" h="483870">
                  <a:moveTo>
                    <a:pt x="44005" y="19100"/>
                  </a:moveTo>
                  <a:lnTo>
                    <a:pt x="0" y="0"/>
                  </a:lnTo>
                  <a:lnTo>
                    <a:pt x="0" y="464718"/>
                  </a:lnTo>
                  <a:lnTo>
                    <a:pt x="44005" y="483819"/>
                  </a:lnTo>
                  <a:lnTo>
                    <a:pt x="44005" y="19100"/>
                  </a:lnTo>
                  <a:close/>
                </a:path>
                <a:path w="176529" h="483870">
                  <a:moveTo>
                    <a:pt x="176009" y="0"/>
                  </a:moveTo>
                  <a:lnTo>
                    <a:pt x="132003" y="19100"/>
                  </a:lnTo>
                  <a:lnTo>
                    <a:pt x="132003" y="483819"/>
                  </a:lnTo>
                  <a:lnTo>
                    <a:pt x="176009" y="464718"/>
                  </a:lnTo>
                  <a:lnTo>
                    <a:pt x="176009" y="0"/>
                  </a:lnTo>
                  <a:close/>
                </a:path>
              </a:pathLst>
            </a:custGeom>
            <a:solidFill>
              <a:srgbClr val="FFD24E"/>
            </a:solidFill>
          </p:spPr>
          <p:txBody>
            <a:bodyPr wrap="square" lIns="0" tIns="0" rIns="0" bIns="0" rtlCol="0"/>
            <a:lstStyle/>
            <a:p>
              <a:endParaRPr dirty="0"/>
            </a:p>
          </p:txBody>
        </p:sp>
        <p:sp>
          <p:nvSpPr>
            <p:cNvPr id="25626" name="object 92">
              <a:extLst>
                <a:ext uri="{FF2B5EF4-FFF2-40B4-BE49-F238E27FC236}">
                  <a16:creationId xmlns:a16="http://schemas.microsoft.com/office/drawing/2014/main" id="{113FEDC9-AAAA-6BE9-8A8C-BD2F48E74194}"/>
                </a:ext>
              </a:extLst>
            </p:cNvPr>
            <p:cNvSpPr/>
            <p:nvPr/>
          </p:nvSpPr>
          <p:spPr>
            <a:xfrm>
              <a:off x="9155865" y="3255130"/>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627" name="object 93">
              <a:extLst>
                <a:ext uri="{FF2B5EF4-FFF2-40B4-BE49-F238E27FC236}">
                  <a16:creationId xmlns:a16="http://schemas.microsoft.com/office/drawing/2014/main" id="{9D1322DA-06FF-57CE-E3D7-3DE335F6246C}"/>
                </a:ext>
              </a:extLst>
            </p:cNvPr>
            <p:cNvSpPr/>
            <p:nvPr/>
          </p:nvSpPr>
          <p:spPr>
            <a:xfrm>
              <a:off x="9155865" y="3255130"/>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628" name="object 94">
              <a:extLst>
                <a:ext uri="{FF2B5EF4-FFF2-40B4-BE49-F238E27FC236}">
                  <a16:creationId xmlns:a16="http://schemas.microsoft.com/office/drawing/2014/main" id="{28D9F2B3-58F7-B82A-6695-47C25D93DE56}"/>
                </a:ext>
              </a:extLst>
            </p:cNvPr>
            <p:cNvSpPr/>
            <p:nvPr/>
          </p:nvSpPr>
          <p:spPr>
            <a:xfrm>
              <a:off x="9155849" y="3274224"/>
              <a:ext cx="176530" cy="340360"/>
            </a:xfrm>
            <a:custGeom>
              <a:avLst/>
              <a:gdLst/>
              <a:ahLst/>
              <a:cxnLst/>
              <a:rect l="l" t="t" r="r" b="b"/>
              <a:pathLst>
                <a:path w="176529" h="340360">
                  <a:moveTo>
                    <a:pt x="176009" y="0"/>
                  </a:moveTo>
                  <a:lnTo>
                    <a:pt x="132003" y="19100"/>
                  </a:lnTo>
                  <a:lnTo>
                    <a:pt x="43980" y="19088"/>
                  </a:lnTo>
                  <a:lnTo>
                    <a:pt x="0" y="0"/>
                  </a:lnTo>
                  <a:lnTo>
                    <a:pt x="0" y="320725"/>
                  </a:lnTo>
                  <a:lnTo>
                    <a:pt x="3568" y="322287"/>
                  </a:lnTo>
                  <a:lnTo>
                    <a:pt x="43891" y="339826"/>
                  </a:lnTo>
                  <a:lnTo>
                    <a:pt x="131660" y="339826"/>
                  </a:lnTo>
                  <a:lnTo>
                    <a:pt x="132003" y="339813"/>
                  </a:lnTo>
                  <a:lnTo>
                    <a:pt x="176009" y="320725"/>
                  </a:lnTo>
                  <a:lnTo>
                    <a:pt x="176009" y="0"/>
                  </a:lnTo>
                  <a:close/>
                </a:path>
              </a:pathLst>
            </a:custGeom>
            <a:solidFill>
              <a:srgbClr val="FFD24E"/>
            </a:solidFill>
          </p:spPr>
          <p:txBody>
            <a:bodyPr wrap="square" lIns="0" tIns="0" rIns="0" bIns="0" rtlCol="0"/>
            <a:lstStyle/>
            <a:p>
              <a:endParaRPr dirty="0"/>
            </a:p>
          </p:txBody>
        </p:sp>
        <p:sp>
          <p:nvSpPr>
            <p:cNvPr id="25629" name="object 95">
              <a:extLst>
                <a:ext uri="{FF2B5EF4-FFF2-40B4-BE49-F238E27FC236}">
                  <a16:creationId xmlns:a16="http://schemas.microsoft.com/office/drawing/2014/main" id="{2B1C886C-CCE2-AF99-8D50-1AD146EE3F03}"/>
                </a:ext>
              </a:extLst>
            </p:cNvPr>
            <p:cNvSpPr/>
            <p:nvPr/>
          </p:nvSpPr>
          <p:spPr>
            <a:xfrm>
              <a:off x="9190235" y="3262628"/>
              <a:ext cx="107314" cy="23495"/>
            </a:xfrm>
            <a:custGeom>
              <a:avLst/>
              <a:gdLst/>
              <a:ahLst/>
              <a:cxnLst/>
              <a:rect l="l" t="t" r="r" b="b"/>
              <a:pathLst>
                <a:path w="107315"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30" name="object 96">
              <a:extLst>
                <a:ext uri="{FF2B5EF4-FFF2-40B4-BE49-F238E27FC236}">
                  <a16:creationId xmlns:a16="http://schemas.microsoft.com/office/drawing/2014/main" id="{3C5C2E01-6F21-9312-C507-ED5AABE3FCC9}"/>
                </a:ext>
              </a:extLst>
            </p:cNvPr>
            <p:cNvSpPr/>
            <p:nvPr/>
          </p:nvSpPr>
          <p:spPr>
            <a:xfrm>
              <a:off x="9155849" y="3274224"/>
              <a:ext cx="176530" cy="340360"/>
            </a:xfrm>
            <a:custGeom>
              <a:avLst/>
              <a:gdLst/>
              <a:ahLst/>
              <a:cxnLst/>
              <a:rect l="l" t="t" r="r" b="b"/>
              <a:pathLst>
                <a:path w="176529" h="340360">
                  <a:moveTo>
                    <a:pt x="44005" y="19100"/>
                  </a:moveTo>
                  <a:lnTo>
                    <a:pt x="0" y="0"/>
                  </a:lnTo>
                  <a:lnTo>
                    <a:pt x="0" y="320725"/>
                  </a:lnTo>
                  <a:lnTo>
                    <a:pt x="44005" y="339813"/>
                  </a:lnTo>
                  <a:lnTo>
                    <a:pt x="44005" y="19100"/>
                  </a:lnTo>
                  <a:close/>
                </a:path>
                <a:path w="176529" h="340360">
                  <a:moveTo>
                    <a:pt x="176009" y="0"/>
                  </a:moveTo>
                  <a:lnTo>
                    <a:pt x="132003" y="19100"/>
                  </a:lnTo>
                  <a:lnTo>
                    <a:pt x="132003" y="339813"/>
                  </a:lnTo>
                  <a:lnTo>
                    <a:pt x="176009" y="320725"/>
                  </a:lnTo>
                  <a:lnTo>
                    <a:pt x="176009" y="0"/>
                  </a:lnTo>
                  <a:close/>
                </a:path>
              </a:pathLst>
            </a:custGeom>
            <a:solidFill>
              <a:srgbClr val="FFD24E"/>
            </a:solidFill>
          </p:spPr>
          <p:txBody>
            <a:bodyPr wrap="square" lIns="0" tIns="0" rIns="0" bIns="0" rtlCol="0"/>
            <a:lstStyle/>
            <a:p>
              <a:endParaRPr dirty="0"/>
            </a:p>
          </p:txBody>
        </p:sp>
        <p:sp>
          <p:nvSpPr>
            <p:cNvPr id="25631" name="object 97">
              <a:extLst>
                <a:ext uri="{FF2B5EF4-FFF2-40B4-BE49-F238E27FC236}">
                  <a16:creationId xmlns:a16="http://schemas.microsoft.com/office/drawing/2014/main" id="{9D0240F2-D2E8-C403-F898-871EFD8C62C4}"/>
                </a:ext>
              </a:extLst>
            </p:cNvPr>
            <p:cNvSpPr/>
            <p:nvPr/>
          </p:nvSpPr>
          <p:spPr>
            <a:xfrm>
              <a:off x="8864617" y="3282129"/>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632" name="object 98">
              <a:extLst>
                <a:ext uri="{FF2B5EF4-FFF2-40B4-BE49-F238E27FC236}">
                  <a16:creationId xmlns:a16="http://schemas.microsoft.com/office/drawing/2014/main" id="{D14FA214-EAF5-D7FA-56CE-9CB02FECE32B}"/>
                </a:ext>
              </a:extLst>
            </p:cNvPr>
            <p:cNvSpPr/>
            <p:nvPr/>
          </p:nvSpPr>
          <p:spPr>
            <a:xfrm>
              <a:off x="8864617" y="3282129"/>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633" name="object 99">
              <a:extLst>
                <a:ext uri="{FF2B5EF4-FFF2-40B4-BE49-F238E27FC236}">
                  <a16:creationId xmlns:a16="http://schemas.microsoft.com/office/drawing/2014/main" id="{32264FEF-B18B-EC9B-B5FA-999FAFCF4F65}"/>
                </a:ext>
              </a:extLst>
            </p:cNvPr>
            <p:cNvSpPr/>
            <p:nvPr/>
          </p:nvSpPr>
          <p:spPr>
            <a:xfrm>
              <a:off x="8864612" y="3301225"/>
              <a:ext cx="176530" cy="313055"/>
            </a:xfrm>
            <a:custGeom>
              <a:avLst/>
              <a:gdLst/>
              <a:ahLst/>
              <a:cxnLst/>
              <a:rect l="l" t="t" r="r" b="b"/>
              <a:pathLst>
                <a:path w="176529" h="313054">
                  <a:moveTo>
                    <a:pt x="175996" y="0"/>
                  </a:moveTo>
                  <a:lnTo>
                    <a:pt x="131991" y="19100"/>
                  </a:lnTo>
                  <a:lnTo>
                    <a:pt x="43967" y="19088"/>
                  </a:lnTo>
                  <a:lnTo>
                    <a:pt x="0" y="0"/>
                  </a:lnTo>
                  <a:lnTo>
                    <a:pt x="0" y="293725"/>
                  </a:lnTo>
                  <a:lnTo>
                    <a:pt x="43878" y="312826"/>
                  </a:lnTo>
                  <a:lnTo>
                    <a:pt x="131648" y="312826"/>
                  </a:lnTo>
                  <a:lnTo>
                    <a:pt x="131991" y="312813"/>
                  </a:lnTo>
                  <a:lnTo>
                    <a:pt x="175996" y="293725"/>
                  </a:lnTo>
                  <a:lnTo>
                    <a:pt x="175996" y="0"/>
                  </a:lnTo>
                  <a:close/>
                </a:path>
              </a:pathLst>
            </a:custGeom>
            <a:solidFill>
              <a:srgbClr val="FFD24E"/>
            </a:solidFill>
          </p:spPr>
          <p:txBody>
            <a:bodyPr wrap="square" lIns="0" tIns="0" rIns="0" bIns="0" rtlCol="0"/>
            <a:lstStyle/>
            <a:p>
              <a:endParaRPr dirty="0"/>
            </a:p>
          </p:txBody>
        </p:sp>
        <p:sp>
          <p:nvSpPr>
            <p:cNvPr id="25634" name="object 100">
              <a:extLst>
                <a:ext uri="{FF2B5EF4-FFF2-40B4-BE49-F238E27FC236}">
                  <a16:creationId xmlns:a16="http://schemas.microsoft.com/office/drawing/2014/main" id="{712EB3D0-54C9-82E7-1E41-6FD0E96FCB97}"/>
                </a:ext>
              </a:extLst>
            </p:cNvPr>
            <p:cNvSpPr/>
            <p:nvPr/>
          </p:nvSpPr>
          <p:spPr>
            <a:xfrm>
              <a:off x="8898988" y="3289628"/>
              <a:ext cx="107314" cy="23495"/>
            </a:xfrm>
            <a:custGeom>
              <a:avLst/>
              <a:gdLst/>
              <a:ahLst/>
              <a:cxnLst/>
              <a:rect l="l" t="t" r="r" b="b"/>
              <a:pathLst>
                <a:path w="107315"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35" name="object 101">
              <a:extLst>
                <a:ext uri="{FF2B5EF4-FFF2-40B4-BE49-F238E27FC236}">
                  <a16:creationId xmlns:a16="http://schemas.microsoft.com/office/drawing/2014/main" id="{3A6FD72E-3F7D-826B-B9DB-EC1F0107BA9E}"/>
                </a:ext>
              </a:extLst>
            </p:cNvPr>
            <p:cNvSpPr/>
            <p:nvPr/>
          </p:nvSpPr>
          <p:spPr>
            <a:xfrm>
              <a:off x="8864612" y="3301225"/>
              <a:ext cx="176530" cy="313055"/>
            </a:xfrm>
            <a:custGeom>
              <a:avLst/>
              <a:gdLst/>
              <a:ahLst/>
              <a:cxnLst/>
              <a:rect l="l" t="t" r="r" b="b"/>
              <a:pathLst>
                <a:path w="176529" h="313054">
                  <a:moveTo>
                    <a:pt x="44005" y="19100"/>
                  </a:moveTo>
                  <a:lnTo>
                    <a:pt x="0" y="0"/>
                  </a:lnTo>
                  <a:lnTo>
                    <a:pt x="0" y="293725"/>
                  </a:lnTo>
                  <a:lnTo>
                    <a:pt x="44005" y="312813"/>
                  </a:lnTo>
                  <a:lnTo>
                    <a:pt x="44005" y="19100"/>
                  </a:lnTo>
                  <a:close/>
                </a:path>
                <a:path w="176529" h="313054">
                  <a:moveTo>
                    <a:pt x="175996" y="0"/>
                  </a:moveTo>
                  <a:lnTo>
                    <a:pt x="131991" y="19100"/>
                  </a:lnTo>
                  <a:lnTo>
                    <a:pt x="131991" y="312813"/>
                  </a:lnTo>
                  <a:lnTo>
                    <a:pt x="175996" y="293725"/>
                  </a:lnTo>
                  <a:lnTo>
                    <a:pt x="175996" y="0"/>
                  </a:lnTo>
                  <a:close/>
                </a:path>
              </a:pathLst>
            </a:custGeom>
            <a:solidFill>
              <a:srgbClr val="FFD24E"/>
            </a:solidFill>
          </p:spPr>
          <p:txBody>
            <a:bodyPr wrap="square" lIns="0" tIns="0" rIns="0" bIns="0" rtlCol="0"/>
            <a:lstStyle/>
            <a:p>
              <a:endParaRPr dirty="0"/>
            </a:p>
          </p:txBody>
        </p:sp>
        <p:pic>
          <p:nvPicPr>
            <p:cNvPr id="25636" name="object 102">
              <a:extLst>
                <a:ext uri="{FF2B5EF4-FFF2-40B4-BE49-F238E27FC236}">
                  <a16:creationId xmlns:a16="http://schemas.microsoft.com/office/drawing/2014/main" id="{ECA4F21D-5771-C48A-C16C-E822DB3676B5}"/>
                </a:ext>
              </a:extLst>
            </p:cNvPr>
            <p:cNvPicPr/>
            <p:nvPr/>
          </p:nvPicPr>
          <p:blipFill>
            <a:blip r:embed="rId4" cstate="print"/>
            <a:stretch>
              <a:fillRect/>
            </a:stretch>
          </p:blipFill>
          <p:spPr>
            <a:xfrm>
              <a:off x="8573369" y="3336129"/>
              <a:ext cx="175526" cy="277912"/>
            </a:xfrm>
            <a:prstGeom prst="rect">
              <a:avLst/>
            </a:prstGeom>
          </p:spPr>
        </p:pic>
        <p:sp>
          <p:nvSpPr>
            <p:cNvPr id="25637" name="object 103">
              <a:extLst>
                <a:ext uri="{FF2B5EF4-FFF2-40B4-BE49-F238E27FC236}">
                  <a16:creationId xmlns:a16="http://schemas.microsoft.com/office/drawing/2014/main" id="{CE357B71-9616-A8A3-65FB-3A9C042234F3}"/>
                </a:ext>
              </a:extLst>
            </p:cNvPr>
            <p:cNvSpPr/>
            <p:nvPr/>
          </p:nvSpPr>
          <p:spPr>
            <a:xfrm>
              <a:off x="8573363" y="3355225"/>
              <a:ext cx="176530" cy="259079"/>
            </a:xfrm>
            <a:custGeom>
              <a:avLst/>
              <a:gdLst/>
              <a:ahLst/>
              <a:cxnLst/>
              <a:rect l="l" t="t" r="r" b="b"/>
              <a:pathLst>
                <a:path w="176529" h="259079">
                  <a:moveTo>
                    <a:pt x="44005" y="19100"/>
                  </a:moveTo>
                  <a:lnTo>
                    <a:pt x="0" y="0"/>
                  </a:lnTo>
                  <a:lnTo>
                    <a:pt x="0" y="239725"/>
                  </a:lnTo>
                  <a:lnTo>
                    <a:pt x="44005" y="258813"/>
                  </a:lnTo>
                  <a:lnTo>
                    <a:pt x="44005" y="19100"/>
                  </a:lnTo>
                  <a:close/>
                </a:path>
                <a:path w="176529" h="259079">
                  <a:moveTo>
                    <a:pt x="175996" y="0"/>
                  </a:moveTo>
                  <a:lnTo>
                    <a:pt x="131991" y="19100"/>
                  </a:lnTo>
                  <a:lnTo>
                    <a:pt x="131991" y="258813"/>
                  </a:lnTo>
                  <a:lnTo>
                    <a:pt x="175996" y="239725"/>
                  </a:lnTo>
                  <a:lnTo>
                    <a:pt x="175996" y="0"/>
                  </a:lnTo>
                  <a:close/>
                </a:path>
              </a:pathLst>
            </a:custGeom>
            <a:solidFill>
              <a:srgbClr val="FFD24E"/>
            </a:solidFill>
          </p:spPr>
          <p:txBody>
            <a:bodyPr wrap="square" lIns="0" tIns="0" rIns="0" bIns="0" rtlCol="0"/>
            <a:lstStyle/>
            <a:p>
              <a:endParaRPr dirty="0"/>
            </a:p>
          </p:txBody>
        </p:sp>
        <p:sp>
          <p:nvSpPr>
            <p:cNvPr id="25638" name="object 104">
              <a:extLst>
                <a:ext uri="{FF2B5EF4-FFF2-40B4-BE49-F238E27FC236}">
                  <a16:creationId xmlns:a16="http://schemas.microsoft.com/office/drawing/2014/main" id="{FBB3A669-4033-E3FF-18AD-3E7BD6853BB6}"/>
                </a:ext>
              </a:extLst>
            </p:cNvPr>
            <p:cNvSpPr/>
            <p:nvPr/>
          </p:nvSpPr>
          <p:spPr>
            <a:xfrm>
              <a:off x="8607739" y="3343627"/>
              <a:ext cx="107314" cy="23495"/>
            </a:xfrm>
            <a:custGeom>
              <a:avLst/>
              <a:gdLst/>
              <a:ahLst/>
              <a:cxnLst/>
              <a:rect l="l" t="t" r="r" b="b"/>
              <a:pathLst>
                <a:path w="107315"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39" name="object 105">
              <a:extLst>
                <a:ext uri="{FF2B5EF4-FFF2-40B4-BE49-F238E27FC236}">
                  <a16:creationId xmlns:a16="http://schemas.microsoft.com/office/drawing/2014/main" id="{D1920991-3083-9171-5D71-816200698E0B}"/>
                </a:ext>
              </a:extLst>
            </p:cNvPr>
            <p:cNvSpPr/>
            <p:nvPr/>
          </p:nvSpPr>
          <p:spPr>
            <a:xfrm>
              <a:off x="8573363" y="3355225"/>
              <a:ext cx="176530" cy="259079"/>
            </a:xfrm>
            <a:custGeom>
              <a:avLst/>
              <a:gdLst/>
              <a:ahLst/>
              <a:cxnLst/>
              <a:rect l="l" t="t" r="r" b="b"/>
              <a:pathLst>
                <a:path w="176529" h="259079">
                  <a:moveTo>
                    <a:pt x="44005" y="19100"/>
                  </a:moveTo>
                  <a:lnTo>
                    <a:pt x="0" y="0"/>
                  </a:lnTo>
                  <a:lnTo>
                    <a:pt x="0" y="239725"/>
                  </a:lnTo>
                  <a:lnTo>
                    <a:pt x="44005" y="258813"/>
                  </a:lnTo>
                  <a:lnTo>
                    <a:pt x="44005" y="19100"/>
                  </a:lnTo>
                  <a:close/>
                </a:path>
                <a:path w="176529" h="259079">
                  <a:moveTo>
                    <a:pt x="175996" y="0"/>
                  </a:moveTo>
                  <a:lnTo>
                    <a:pt x="131991" y="19100"/>
                  </a:lnTo>
                  <a:lnTo>
                    <a:pt x="131991" y="258813"/>
                  </a:lnTo>
                  <a:lnTo>
                    <a:pt x="175996" y="239725"/>
                  </a:lnTo>
                  <a:lnTo>
                    <a:pt x="175996" y="0"/>
                  </a:lnTo>
                  <a:close/>
                </a:path>
              </a:pathLst>
            </a:custGeom>
            <a:solidFill>
              <a:srgbClr val="FFD24E"/>
            </a:solidFill>
          </p:spPr>
          <p:txBody>
            <a:bodyPr wrap="square" lIns="0" tIns="0" rIns="0" bIns="0" rtlCol="0"/>
            <a:lstStyle/>
            <a:p>
              <a:endParaRPr dirty="0"/>
            </a:p>
          </p:txBody>
        </p:sp>
        <p:pic>
          <p:nvPicPr>
            <p:cNvPr id="25640" name="object 106">
              <a:extLst>
                <a:ext uri="{FF2B5EF4-FFF2-40B4-BE49-F238E27FC236}">
                  <a16:creationId xmlns:a16="http://schemas.microsoft.com/office/drawing/2014/main" id="{B609FA3E-93B9-8666-3AE3-3784ADFF9DB1}"/>
                </a:ext>
              </a:extLst>
            </p:cNvPr>
            <p:cNvPicPr/>
            <p:nvPr/>
          </p:nvPicPr>
          <p:blipFill>
            <a:blip r:embed="rId4" cstate="print"/>
            <a:stretch>
              <a:fillRect/>
            </a:stretch>
          </p:blipFill>
          <p:spPr>
            <a:xfrm>
              <a:off x="8282122" y="3336129"/>
              <a:ext cx="175526" cy="277912"/>
            </a:xfrm>
            <a:prstGeom prst="rect">
              <a:avLst/>
            </a:prstGeom>
          </p:spPr>
        </p:pic>
        <p:sp>
          <p:nvSpPr>
            <p:cNvPr id="25641" name="object 107">
              <a:extLst>
                <a:ext uri="{FF2B5EF4-FFF2-40B4-BE49-F238E27FC236}">
                  <a16:creationId xmlns:a16="http://schemas.microsoft.com/office/drawing/2014/main" id="{F639EB42-9DC2-2F74-E3D3-2E084F1BC14C}"/>
                </a:ext>
              </a:extLst>
            </p:cNvPr>
            <p:cNvSpPr/>
            <p:nvPr/>
          </p:nvSpPr>
          <p:spPr>
            <a:xfrm>
              <a:off x="8282114" y="3355225"/>
              <a:ext cx="176530" cy="259079"/>
            </a:xfrm>
            <a:custGeom>
              <a:avLst/>
              <a:gdLst/>
              <a:ahLst/>
              <a:cxnLst/>
              <a:rect l="l" t="t" r="r" b="b"/>
              <a:pathLst>
                <a:path w="176529" h="259079">
                  <a:moveTo>
                    <a:pt x="44005" y="19100"/>
                  </a:moveTo>
                  <a:lnTo>
                    <a:pt x="0" y="0"/>
                  </a:lnTo>
                  <a:lnTo>
                    <a:pt x="0" y="239725"/>
                  </a:lnTo>
                  <a:lnTo>
                    <a:pt x="44005" y="258813"/>
                  </a:lnTo>
                  <a:lnTo>
                    <a:pt x="44005" y="19100"/>
                  </a:lnTo>
                  <a:close/>
                </a:path>
                <a:path w="176529" h="259079">
                  <a:moveTo>
                    <a:pt x="175996" y="0"/>
                  </a:moveTo>
                  <a:lnTo>
                    <a:pt x="131991" y="19100"/>
                  </a:lnTo>
                  <a:lnTo>
                    <a:pt x="131991" y="258813"/>
                  </a:lnTo>
                  <a:lnTo>
                    <a:pt x="175996" y="239725"/>
                  </a:lnTo>
                  <a:lnTo>
                    <a:pt x="175996" y="0"/>
                  </a:lnTo>
                  <a:close/>
                </a:path>
              </a:pathLst>
            </a:custGeom>
            <a:solidFill>
              <a:srgbClr val="FFD24E"/>
            </a:solidFill>
          </p:spPr>
          <p:txBody>
            <a:bodyPr wrap="square" lIns="0" tIns="0" rIns="0" bIns="0" rtlCol="0"/>
            <a:lstStyle/>
            <a:p>
              <a:endParaRPr dirty="0"/>
            </a:p>
          </p:txBody>
        </p:sp>
        <p:sp>
          <p:nvSpPr>
            <p:cNvPr id="25642" name="object 108">
              <a:extLst>
                <a:ext uri="{FF2B5EF4-FFF2-40B4-BE49-F238E27FC236}">
                  <a16:creationId xmlns:a16="http://schemas.microsoft.com/office/drawing/2014/main" id="{E465D966-97E1-9D4F-57D2-DBE80E669163}"/>
                </a:ext>
              </a:extLst>
            </p:cNvPr>
            <p:cNvSpPr/>
            <p:nvPr/>
          </p:nvSpPr>
          <p:spPr>
            <a:xfrm>
              <a:off x="8316492" y="3343627"/>
              <a:ext cx="107314" cy="23495"/>
            </a:xfrm>
            <a:custGeom>
              <a:avLst/>
              <a:gdLst/>
              <a:ahLst/>
              <a:cxnLst/>
              <a:rect l="l" t="t" r="r" b="b"/>
              <a:pathLst>
                <a:path w="107315"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43" name="object 109">
              <a:extLst>
                <a:ext uri="{FF2B5EF4-FFF2-40B4-BE49-F238E27FC236}">
                  <a16:creationId xmlns:a16="http://schemas.microsoft.com/office/drawing/2014/main" id="{B3201902-EC48-4A6B-1B4B-0F26DA4C32D7}"/>
                </a:ext>
              </a:extLst>
            </p:cNvPr>
            <p:cNvSpPr/>
            <p:nvPr/>
          </p:nvSpPr>
          <p:spPr>
            <a:xfrm>
              <a:off x="8282114" y="3355225"/>
              <a:ext cx="176530" cy="259079"/>
            </a:xfrm>
            <a:custGeom>
              <a:avLst/>
              <a:gdLst/>
              <a:ahLst/>
              <a:cxnLst/>
              <a:rect l="l" t="t" r="r" b="b"/>
              <a:pathLst>
                <a:path w="176529" h="259079">
                  <a:moveTo>
                    <a:pt x="44005" y="19100"/>
                  </a:moveTo>
                  <a:lnTo>
                    <a:pt x="0" y="0"/>
                  </a:lnTo>
                  <a:lnTo>
                    <a:pt x="0" y="239725"/>
                  </a:lnTo>
                  <a:lnTo>
                    <a:pt x="44005" y="258813"/>
                  </a:lnTo>
                  <a:lnTo>
                    <a:pt x="44005" y="19100"/>
                  </a:lnTo>
                  <a:close/>
                </a:path>
                <a:path w="176529" h="259079">
                  <a:moveTo>
                    <a:pt x="175996" y="0"/>
                  </a:moveTo>
                  <a:lnTo>
                    <a:pt x="131991" y="19100"/>
                  </a:lnTo>
                  <a:lnTo>
                    <a:pt x="131991" y="258813"/>
                  </a:lnTo>
                  <a:lnTo>
                    <a:pt x="175996" y="239725"/>
                  </a:lnTo>
                  <a:lnTo>
                    <a:pt x="175996" y="0"/>
                  </a:lnTo>
                  <a:close/>
                </a:path>
              </a:pathLst>
            </a:custGeom>
            <a:solidFill>
              <a:srgbClr val="FFD24E"/>
            </a:solidFill>
          </p:spPr>
          <p:txBody>
            <a:bodyPr wrap="square" lIns="0" tIns="0" rIns="0" bIns="0" rtlCol="0"/>
            <a:lstStyle/>
            <a:p>
              <a:endParaRPr dirty="0"/>
            </a:p>
          </p:txBody>
        </p:sp>
        <p:sp>
          <p:nvSpPr>
            <p:cNvPr id="25644" name="object 110">
              <a:extLst>
                <a:ext uri="{FF2B5EF4-FFF2-40B4-BE49-F238E27FC236}">
                  <a16:creationId xmlns:a16="http://schemas.microsoft.com/office/drawing/2014/main" id="{B57EACE5-A53A-EC78-5F4D-05F3770A0CC9}"/>
                </a:ext>
              </a:extLst>
            </p:cNvPr>
            <p:cNvSpPr/>
            <p:nvPr/>
          </p:nvSpPr>
          <p:spPr>
            <a:xfrm>
              <a:off x="7699626" y="3587587"/>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415568"/>
            </a:solidFill>
          </p:spPr>
          <p:txBody>
            <a:bodyPr wrap="square" lIns="0" tIns="0" rIns="0" bIns="0" rtlCol="0"/>
            <a:lstStyle/>
            <a:p>
              <a:endParaRPr dirty="0"/>
            </a:p>
          </p:txBody>
        </p:sp>
        <p:sp>
          <p:nvSpPr>
            <p:cNvPr id="25645" name="object 111">
              <a:extLst>
                <a:ext uri="{FF2B5EF4-FFF2-40B4-BE49-F238E27FC236}">
                  <a16:creationId xmlns:a16="http://schemas.microsoft.com/office/drawing/2014/main" id="{C4C58258-846A-1689-1930-573A803F8A41}"/>
                </a:ext>
              </a:extLst>
            </p:cNvPr>
            <p:cNvSpPr/>
            <p:nvPr/>
          </p:nvSpPr>
          <p:spPr>
            <a:xfrm>
              <a:off x="7699626" y="3587587"/>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415568">
                <a:alpha val="69999"/>
              </a:srgbClr>
            </a:solidFill>
          </p:spPr>
          <p:txBody>
            <a:bodyPr wrap="square" lIns="0" tIns="0" rIns="0" bIns="0" rtlCol="0"/>
            <a:lstStyle/>
            <a:p>
              <a:endParaRPr dirty="0"/>
            </a:p>
          </p:txBody>
        </p:sp>
        <p:sp>
          <p:nvSpPr>
            <p:cNvPr id="25646" name="object 112">
              <a:extLst>
                <a:ext uri="{FF2B5EF4-FFF2-40B4-BE49-F238E27FC236}">
                  <a16:creationId xmlns:a16="http://schemas.microsoft.com/office/drawing/2014/main" id="{CE8350BA-187C-13C1-4ADA-2548F1B210F1}"/>
                </a:ext>
              </a:extLst>
            </p:cNvPr>
            <p:cNvSpPr/>
            <p:nvPr/>
          </p:nvSpPr>
          <p:spPr>
            <a:xfrm>
              <a:off x="7699616" y="3606685"/>
              <a:ext cx="176530" cy="313055"/>
            </a:xfrm>
            <a:custGeom>
              <a:avLst/>
              <a:gdLst/>
              <a:ahLst/>
              <a:cxnLst/>
              <a:rect l="l" t="t" r="r" b="b"/>
              <a:pathLst>
                <a:path w="176529" h="313054">
                  <a:moveTo>
                    <a:pt x="175996" y="0"/>
                  </a:moveTo>
                  <a:lnTo>
                    <a:pt x="132003" y="19100"/>
                  </a:lnTo>
                  <a:lnTo>
                    <a:pt x="44005" y="19100"/>
                  </a:lnTo>
                  <a:lnTo>
                    <a:pt x="0" y="0"/>
                  </a:lnTo>
                  <a:lnTo>
                    <a:pt x="0" y="293712"/>
                  </a:lnTo>
                  <a:lnTo>
                    <a:pt x="8216" y="297294"/>
                  </a:lnTo>
                  <a:lnTo>
                    <a:pt x="43878" y="312813"/>
                  </a:lnTo>
                  <a:lnTo>
                    <a:pt x="132003" y="312813"/>
                  </a:lnTo>
                  <a:lnTo>
                    <a:pt x="175996" y="293725"/>
                  </a:lnTo>
                  <a:lnTo>
                    <a:pt x="175996" y="0"/>
                  </a:lnTo>
                  <a:close/>
                </a:path>
              </a:pathLst>
            </a:custGeom>
            <a:solidFill>
              <a:srgbClr val="415568"/>
            </a:solidFill>
          </p:spPr>
          <p:txBody>
            <a:bodyPr wrap="square" lIns="0" tIns="0" rIns="0" bIns="0" rtlCol="0"/>
            <a:lstStyle/>
            <a:p>
              <a:endParaRPr dirty="0"/>
            </a:p>
          </p:txBody>
        </p:sp>
        <p:sp>
          <p:nvSpPr>
            <p:cNvPr id="25647" name="object 113">
              <a:extLst>
                <a:ext uri="{FF2B5EF4-FFF2-40B4-BE49-F238E27FC236}">
                  <a16:creationId xmlns:a16="http://schemas.microsoft.com/office/drawing/2014/main" id="{DF49E107-EB86-81E6-CC08-CF8F923D0D63}"/>
                </a:ext>
              </a:extLst>
            </p:cNvPr>
            <p:cNvSpPr/>
            <p:nvPr/>
          </p:nvSpPr>
          <p:spPr>
            <a:xfrm>
              <a:off x="7733996" y="3595085"/>
              <a:ext cx="107314" cy="23495"/>
            </a:xfrm>
            <a:custGeom>
              <a:avLst/>
              <a:gdLst/>
              <a:ahLst/>
              <a:cxnLst/>
              <a:rect l="l" t="t" r="r" b="b"/>
              <a:pathLst>
                <a:path w="107315"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48" name="object 114">
              <a:extLst>
                <a:ext uri="{FF2B5EF4-FFF2-40B4-BE49-F238E27FC236}">
                  <a16:creationId xmlns:a16="http://schemas.microsoft.com/office/drawing/2014/main" id="{7FD33FEC-EDBB-4898-63AB-5AF8ADBC4663}"/>
                </a:ext>
              </a:extLst>
            </p:cNvPr>
            <p:cNvSpPr/>
            <p:nvPr/>
          </p:nvSpPr>
          <p:spPr>
            <a:xfrm>
              <a:off x="7699616" y="3606685"/>
              <a:ext cx="176530" cy="313055"/>
            </a:xfrm>
            <a:custGeom>
              <a:avLst/>
              <a:gdLst/>
              <a:ahLst/>
              <a:cxnLst/>
              <a:rect l="l" t="t" r="r" b="b"/>
              <a:pathLst>
                <a:path w="176529" h="313054">
                  <a:moveTo>
                    <a:pt x="44005" y="19100"/>
                  </a:moveTo>
                  <a:lnTo>
                    <a:pt x="0" y="0"/>
                  </a:lnTo>
                  <a:lnTo>
                    <a:pt x="0" y="293725"/>
                  </a:lnTo>
                  <a:lnTo>
                    <a:pt x="44005" y="312813"/>
                  </a:lnTo>
                  <a:lnTo>
                    <a:pt x="44005" y="19100"/>
                  </a:lnTo>
                  <a:close/>
                </a:path>
                <a:path w="176529" h="313054">
                  <a:moveTo>
                    <a:pt x="175996" y="0"/>
                  </a:moveTo>
                  <a:lnTo>
                    <a:pt x="131991" y="19100"/>
                  </a:lnTo>
                  <a:lnTo>
                    <a:pt x="131991" y="312813"/>
                  </a:lnTo>
                  <a:lnTo>
                    <a:pt x="175996" y="293725"/>
                  </a:lnTo>
                  <a:lnTo>
                    <a:pt x="175996" y="0"/>
                  </a:lnTo>
                  <a:close/>
                </a:path>
              </a:pathLst>
            </a:custGeom>
            <a:solidFill>
              <a:srgbClr val="415568"/>
            </a:solidFill>
          </p:spPr>
          <p:txBody>
            <a:bodyPr wrap="square" lIns="0" tIns="0" rIns="0" bIns="0" rtlCol="0"/>
            <a:lstStyle/>
            <a:p>
              <a:endParaRPr dirty="0"/>
            </a:p>
          </p:txBody>
        </p:sp>
        <p:sp>
          <p:nvSpPr>
            <p:cNvPr id="25649" name="object 115">
              <a:extLst>
                <a:ext uri="{FF2B5EF4-FFF2-40B4-BE49-F238E27FC236}">
                  <a16:creationId xmlns:a16="http://schemas.microsoft.com/office/drawing/2014/main" id="{AE21A379-0154-7EDB-EE1E-7490A2CCF32D}"/>
                </a:ext>
              </a:extLst>
            </p:cNvPr>
            <p:cNvSpPr/>
            <p:nvPr/>
          </p:nvSpPr>
          <p:spPr>
            <a:xfrm>
              <a:off x="7408378" y="3587587"/>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415568"/>
            </a:solidFill>
          </p:spPr>
          <p:txBody>
            <a:bodyPr wrap="square" lIns="0" tIns="0" rIns="0" bIns="0" rtlCol="0"/>
            <a:lstStyle/>
            <a:p>
              <a:endParaRPr dirty="0"/>
            </a:p>
          </p:txBody>
        </p:sp>
        <p:sp>
          <p:nvSpPr>
            <p:cNvPr id="25650" name="object 116">
              <a:extLst>
                <a:ext uri="{FF2B5EF4-FFF2-40B4-BE49-F238E27FC236}">
                  <a16:creationId xmlns:a16="http://schemas.microsoft.com/office/drawing/2014/main" id="{15C85773-AD86-B30C-51C3-0B2FAF4FA3F2}"/>
                </a:ext>
              </a:extLst>
            </p:cNvPr>
            <p:cNvSpPr/>
            <p:nvPr/>
          </p:nvSpPr>
          <p:spPr>
            <a:xfrm>
              <a:off x="7408378" y="3587587"/>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415568">
                <a:alpha val="69999"/>
              </a:srgbClr>
            </a:solidFill>
          </p:spPr>
          <p:txBody>
            <a:bodyPr wrap="square" lIns="0" tIns="0" rIns="0" bIns="0" rtlCol="0"/>
            <a:lstStyle/>
            <a:p>
              <a:endParaRPr dirty="0"/>
            </a:p>
          </p:txBody>
        </p:sp>
        <p:sp>
          <p:nvSpPr>
            <p:cNvPr id="25651" name="object 117">
              <a:extLst>
                <a:ext uri="{FF2B5EF4-FFF2-40B4-BE49-F238E27FC236}">
                  <a16:creationId xmlns:a16="http://schemas.microsoft.com/office/drawing/2014/main" id="{8F0D14ED-8969-7014-D085-12D530753F61}"/>
                </a:ext>
              </a:extLst>
            </p:cNvPr>
            <p:cNvSpPr/>
            <p:nvPr/>
          </p:nvSpPr>
          <p:spPr>
            <a:xfrm>
              <a:off x="7408367" y="3606685"/>
              <a:ext cx="176530" cy="636905"/>
            </a:xfrm>
            <a:custGeom>
              <a:avLst/>
              <a:gdLst/>
              <a:ahLst/>
              <a:cxnLst/>
              <a:rect l="l" t="t" r="r" b="b"/>
              <a:pathLst>
                <a:path w="176529" h="636904">
                  <a:moveTo>
                    <a:pt x="175996" y="0"/>
                  </a:moveTo>
                  <a:lnTo>
                    <a:pt x="132003" y="19100"/>
                  </a:lnTo>
                  <a:lnTo>
                    <a:pt x="43980" y="19088"/>
                  </a:lnTo>
                  <a:lnTo>
                    <a:pt x="0" y="0"/>
                  </a:lnTo>
                  <a:lnTo>
                    <a:pt x="0" y="617715"/>
                  </a:lnTo>
                  <a:lnTo>
                    <a:pt x="8216" y="621296"/>
                  </a:lnTo>
                  <a:lnTo>
                    <a:pt x="43878" y="636816"/>
                  </a:lnTo>
                  <a:lnTo>
                    <a:pt x="132003" y="636816"/>
                  </a:lnTo>
                  <a:lnTo>
                    <a:pt x="175996" y="617728"/>
                  </a:lnTo>
                  <a:lnTo>
                    <a:pt x="175996" y="0"/>
                  </a:lnTo>
                  <a:close/>
                </a:path>
              </a:pathLst>
            </a:custGeom>
            <a:solidFill>
              <a:srgbClr val="415568"/>
            </a:solidFill>
          </p:spPr>
          <p:txBody>
            <a:bodyPr wrap="square" lIns="0" tIns="0" rIns="0" bIns="0" rtlCol="0"/>
            <a:lstStyle/>
            <a:p>
              <a:endParaRPr dirty="0"/>
            </a:p>
          </p:txBody>
        </p:sp>
        <p:sp>
          <p:nvSpPr>
            <p:cNvPr id="25652" name="object 118">
              <a:extLst>
                <a:ext uri="{FF2B5EF4-FFF2-40B4-BE49-F238E27FC236}">
                  <a16:creationId xmlns:a16="http://schemas.microsoft.com/office/drawing/2014/main" id="{F84F42F1-EBE6-4D72-254B-6593CCCD6B28}"/>
                </a:ext>
              </a:extLst>
            </p:cNvPr>
            <p:cNvSpPr/>
            <p:nvPr/>
          </p:nvSpPr>
          <p:spPr>
            <a:xfrm>
              <a:off x="7442748" y="3595085"/>
              <a:ext cx="107314" cy="23495"/>
            </a:xfrm>
            <a:custGeom>
              <a:avLst/>
              <a:gdLst/>
              <a:ahLst/>
              <a:cxnLst/>
              <a:rect l="l" t="t" r="r" b="b"/>
              <a:pathLst>
                <a:path w="107315"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53" name="object 119">
              <a:extLst>
                <a:ext uri="{FF2B5EF4-FFF2-40B4-BE49-F238E27FC236}">
                  <a16:creationId xmlns:a16="http://schemas.microsoft.com/office/drawing/2014/main" id="{31628A6D-0DA6-76FF-4F3F-9F6471DDBCC3}"/>
                </a:ext>
              </a:extLst>
            </p:cNvPr>
            <p:cNvSpPr/>
            <p:nvPr/>
          </p:nvSpPr>
          <p:spPr>
            <a:xfrm>
              <a:off x="7408367" y="3606685"/>
              <a:ext cx="176530" cy="636905"/>
            </a:xfrm>
            <a:custGeom>
              <a:avLst/>
              <a:gdLst/>
              <a:ahLst/>
              <a:cxnLst/>
              <a:rect l="l" t="t" r="r" b="b"/>
              <a:pathLst>
                <a:path w="176529" h="636904">
                  <a:moveTo>
                    <a:pt x="44005" y="19100"/>
                  </a:moveTo>
                  <a:lnTo>
                    <a:pt x="0" y="0"/>
                  </a:lnTo>
                  <a:lnTo>
                    <a:pt x="0" y="617728"/>
                  </a:lnTo>
                  <a:lnTo>
                    <a:pt x="44005" y="636816"/>
                  </a:lnTo>
                  <a:lnTo>
                    <a:pt x="44005" y="19100"/>
                  </a:lnTo>
                  <a:close/>
                </a:path>
                <a:path w="176529" h="636904">
                  <a:moveTo>
                    <a:pt x="175996" y="0"/>
                  </a:moveTo>
                  <a:lnTo>
                    <a:pt x="131991" y="19100"/>
                  </a:lnTo>
                  <a:lnTo>
                    <a:pt x="131991" y="636816"/>
                  </a:lnTo>
                  <a:lnTo>
                    <a:pt x="175996" y="617728"/>
                  </a:lnTo>
                  <a:lnTo>
                    <a:pt x="175996" y="0"/>
                  </a:lnTo>
                  <a:close/>
                </a:path>
              </a:pathLst>
            </a:custGeom>
            <a:solidFill>
              <a:srgbClr val="415568"/>
            </a:solidFill>
          </p:spPr>
          <p:txBody>
            <a:bodyPr wrap="square" lIns="0" tIns="0" rIns="0" bIns="0" rtlCol="0"/>
            <a:lstStyle/>
            <a:p>
              <a:endParaRPr dirty="0"/>
            </a:p>
          </p:txBody>
        </p:sp>
        <p:sp>
          <p:nvSpPr>
            <p:cNvPr id="25654" name="object 120">
              <a:extLst>
                <a:ext uri="{FF2B5EF4-FFF2-40B4-BE49-F238E27FC236}">
                  <a16:creationId xmlns:a16="http://schemas.microsoft.com/office/drawing/2014/main" id="{CB55F40B-ECDF-3221-5C44-679C626E2AAA}"/>
                </a:ext>
              </a:extLst>
            </p:cNvPr>
            <p:cNvSpPr/>
            <p:nvPr/>
          </p:nvSpPr>
          <p:spPr>
            <a:xfrm>
              <a:off x="7117130" y="3587587"/>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415568"/>
            </a:solidFill>
          </p:spPr>
          <p:txBody>
            <a:bodyPr wrap="square" lIns="0" tIns="0" rIns="0" bIns="0" rtlCol="0"/>
            <a:lstStyle/>
            <a:p>
              <a:endParaRPr dirty="0"/>
            </a:p>
          </p:txBody>
        </p:sp>
        <p:sp>
          <p:nvSpPr>
            <p:cNvPr id="25655" name="object 121">
              <a:extLst>
                <a:ext uri="{FF2B5EF4-FFF2-40B4-BE49-F238E27FC236}">
                  <a16:creationId xmlns:a16="http://schemas.microsoft.com/office/drawing/2014/main" id="{7003773D-A794-8B52-3886-CEC8A368EA69}"/>
                </a:ext>
              </a:extLst>
            </p:cNvPr>
            <p:cNvSpPr/>
            <p:nvPr/>
          </p:nvSpPr>
          <p:spPr>
            <a:xfrm>
              <a:off x="7117130" y="3587587"/>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415568">
                <a:alpha val="69999"/>
              </a:srgbClr>
            </a:solidFill>
          </p:spPr>
          <p:txBody>
            <a:bodyPr wrap="square" lIns="0" tIns="0" rIns="0" bIns="0" rtlCol="0"/>
            <a:lstStyle/>
            <a:p>
              <a:endParaRPr dirty="0"/>
            </a:p>
          </p:txBody>
        </p:sp>
        <p:sp>
          <p:nvSpPr>
            <p:cNvPr id="25656" name="object 122">
              <a:extLst>
                <a:ext uri="{FF2B5EF4-FFF2-40B4-BE49-F238E27FC236}">
                  <a16:creationId xmlns:a16="http://schemas.microsoft.com/office/drawing/2014/main" id="{717BFAB7-68EE-F435-89D0-4BDD0C836604}"/>
                </a:ext>
              </a:extLst>
            </p:cNvPr>
            <p:cNvSpPr/>
            <p:nvPr/>
          </p:nvSpPr>
          <p:spPr>
            <a:xfrm>
              <a:off x="7117118" y="3606685"/>
              <a:ext cx="176530" cy="735965"/>
            </a:xfrm>
            <a:custGeom>
              <a:avLst/>
              <a:gdLst/>
              <a:ahLst/>
              <a:cxnLst/>
              <a:rect l="l" t="t" r="r" b="b"/>
              <a:pathLst>
                <a:path w="176529" h="735964">
                  <a:moveTo>
                    <a:pt x="176009" y="0"/>
                  </a:moveTo>
                  <a:lnTo>
                    <a:pt x="132003" y="19100"/>
                  </a:lnTo>
                  <a:lnTo>
                    <a:pt x="43980" y="19088"/>
                  </a:lnTo>
                  <a:lnTo>
                    <a:pt x="0" y="0"/>
                  </a:lnTo>
                  <a:lnTo>
                    <a:pt x="0" y="716724"/>
                  </a:lnTo>
                  <a:lnTo>
                    <a:pt x="4394" y="718642"/>
                  </a:lnTo>
                  <a:lnTo>
                    <a:pt x="43891" y="735825"/>
                  </a:lnTo>
                  <a:lnTo>
                    <a:pt x="131660" y="735825"/>
                  </a:lnTo>
                  <a:lnTo>
                    <a:pt x="132003" y="735812"/>
                  </a:lnTo>
                  <a:lnTo>
                    <a:pt x="176009" y="716724"/>
                  </a:lnTo>
                  <a:lnTo>
                    <a:pt x="176009" y="0"/>
                  </a:lnTo>
                  <a:close/>
                </a:path>
              </a:pathLst>
            </a:custGeom>
            <a:solidFill>
              <a:srgbClr val="415568"/>
            </a:solidFill>
          </p:spPr>
          <p:txBody>
            <a:bodyPr wrap="square" lIns="0" tIns="0" rIns="0" bIns="0" rtlCol="0"/>
            <a:lstStyle/>
            <a:p>
              <a:endParaRPr dirty="0"/>
            </a:p>
          </p:txBody>
        </p:sp>
        <p:sp>
          <p:nvSpPr>
            <p:cNvPr id="25657" name="object 123">
              <a:extLst>
                <a:ext uri="{FF2B5EF4-FFF2-40B4-BE49-F238E27FC236}">
                  <a16:creationId xmlns:a16="http://schemas.microsoft.com/office/drawing/2014/main" id="{BC3A785A-4821-F7F7-4B6A-8695B1FEA22B}"/>
                </a:ext>
              </a:extLst>
            </p:cNvPr>
            <p:cNvSpPr/>
            <p:nvPr/>
          </p:nvSpPr>
          <p:spPr>
            <a:xfrm>
              <a:off x="7151500" y="3595085"/>
              <a:ext cx="107314" cy="23495"/>
            </a:xfrm>
            <a:custGeom>
              <a:avLst/>
              <a:gdLst/>
              <a:ahLst/>
              <a:cxnLst/>
              <a:rect l="l" t="t" r="r" b="b"/>
              <a:pathLst>
                <a:path w="107315"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58" name="object 124">
              <a:extLst>
                <a:ext uri="{FF2B5EF4-FFF2-40B4-BE49-F238E27FC236}">
                  <a16:creationId xmlns:a16="http://schemas.microsoft.com/office/drawing/2014/main" id="{29301C70-6F69-CDD1-AE1B-DE48F92930C7}"/>
                </a:ext>
              </a:extLst>
            </p:cNvPr>
            <p:cNvSpPr/>
            <p:nvPr/>
          </p:nvSpPr>
          <p:spPr>
            <a:xfrm>
              <a:off x="7117118" y="3606685"/>
              <a:ext cx="176530" cy="735965"/>
            </a:xfrm>
            <a:custGeom>
              <a:avLst/>
              <a:gdLst/>
              <a:ahLst/>
              <a:cxnLst/>
              <a:rect l="l" t="t" r="r" b="b"/>
              <a:pathLst>
                <a:path w="176529" h="735964">
                  <a:moveTo>
                    <a:pt x="44005" y="19100"/>
                  </a:moveTo>
                  <a:lnTo>
                    <a:pt x="0" y="0"/>
                  </a:lnTo>
                  <a:lnTo>
                    <a:pt x="0" y="716724"/>
                  </a:lnTo>
                  <a:lnTo>
                    <a:pt x="44005" y="735825"/>
                  </a:lnTo>
                  <a:lnTo>
                    <a:pt x="44005" y="19100"/>
                  </a:lnTo>
                  <a:close/>
                </a:path>
                <a:path w="176529" h="735964">
                  <a:moveTo>
                    <a:pt x="176009" y="0"/>
                  </a:moveTo>
                  <a:lnTo>
                    <a:pt x="132003" y="19100"/>
                  </a:lnTo>
                  <a:lnTo>
                    <a:pt x="132003" y="735825"/>
                  </a:lnTo>
                  <a:lnTo>
                    <a:pt x="176009" y="716724"/>
                  </a:lnTo>
                  <a:lnTo>
                    <a:pt x="176009" y="0"/>
                  </a:lnTo>
                  <a:close/>
                </a:path>
              </a:pathLst>
            </a:custGeom>
            <a:solidFill>
              <a:srgbClr val="415568"/>
            </a:solidFill>
          </p:spPr>
          <p:txBody>
            <a:bodyPr wrap="square" lIns="0" tIns="0" rIns="0" bIns="0" rtlCol="0"/>
            <a:lstStyle/>
            <a:p>
              <a:endParaRPr dirty="0"/>
            </a:p>
          </p:txBody>
        </p:sp>
        <p:sp>
          <p:nvSpPr>
            <p:cNvPr id="25659" name="object 125">
              <a:extLst>
                <a:ext uri="{FF2B5EF4-FFF2-40B4-BE49-F238E27FC236}">
                  <a16:creationId xmlns:a16="http://schemas.microsoft.com/office/drawing/2014/main" id="{44E01E26-8C2A-6125-8156-F1F744B32E35}"/>
                </a:ext>
              </a:extLst>
            </p:cNvPr>
            <p:cNvSpPr/>
            <p:nvPr/>
          </p:nvSpPr>
          <p:spPr>
            <a:xfrm>
              <a:off x="6968717" y="3200400"/>
              <a:ext cx="4753610" cy="0"/>
            </a:xfrm>
            <a:custGeom>
              <a:avLst/>
              <a:gdLst/>
              <a:ahLst/>
              <a:cxnLst/>
              <a:rect l="l" t="t" r="r" b="b"/>
              <a:pathLst>
                <a:path w="4753609">
                  <a:moveTo>
                    <a:pt x="4753508" y="0"/>
                  </a:moveTo>
                  <a:lnTo>
                    <a:pt x="0" y="0"/>
                  </a:lnTo>
                </a:path>
              </a:pathLst>
            </a:custGeom>
            <a:ln w="19050">
              <a:solidFill>
                <a:srgbClr val="ED1C24"/>
              </a:solidFill>
            </a:ln>
          </p:spPr>
          <p:txBody>
            <a:bodyPr wrap="square" lIns="0" tIns="0" rIns="0" bIns="0" rtlCol="0"/>
            <a:lstStyle/>
            <a:p>
              <a:endParaRPr dirty="0"/>
            </a:p>
          </p:txBody>
        </p:sp>
      </p:grpSp>
      <p:sp>
        <p:nvSpPr>
          <p:cNvPr id="25660" name="object 126">
            <a:extLst>
              <a:ext uri="{FF2B5EF4-FFF2-40B4-BE49-F238E27FC236}">
                <a16:creationId xmlns:a16="http://schemas.microsoft.com/office/drawing/2014/main" id="{B4086FFA-674C-F809-C646-1C36631FE7C0}"/>
              </a:ext>
            </a:extLst>
          </p:cNvPr>
          <p:cNvSpPr txBox="1"/>
          <p:nvPr/>
        </p:nvSpPr>
        <p:spPr>
          <a:xfrm>
            <a:off x="457714" y="2510789"/>
            <a:ext cx="156845" cy="1640205"/>
          </a:xfrm>
          <a:prstGeom prst="rect">
            <a:avLst/>
          </a:prstGeom>
        </p:spPr>
        <p:txBody>
          <a:bodyPr vert="vert270" wrap="square" lIns="0" tIns="4445" rIns="0" bIns="0" rtlCol="0">
            <a:spAutoFit/>
          </a:bodyPr>
          <a:lstStyle/>
          <a:p>
            <a:pPr marL="12700">
              <a:lnSpc>
                <a:spcPct val="100000"/>
              </a:lnSpc>
              <a:spcBef>
                <a:spcPts val="35"/>
              </a:spcBef>
            </a:pPr>
            <a:r>
              <a:rPr sz="900" b="1" dirty="0">
                <a:solidFill>
                  <a:srgbClr val="415568"/>
                </a:solidFill>
                <a:latin typeface="Arial"/>
                <a:cs typeface="Arial"/>
              </a:rPr>
              <a:t>Bushels</a:t>
            </a:r>
            <a:r>
              <a:rPr sz="900" b="1" spc="40" dirty="0">
                <a:solidFill>
                  <a:srgbClr val="415568"/>
                </a:solidFill>
                <a:latin typeface="Arial"/>
                <a:cs typeface="Arial"/>
              </a:rPr>
              <a:t> </a:t>
            </a:r>
            <a:r>
              <a:rPr sz="900" b="1" dirty="0">
                <a:solidFill>
                  <a:srgbClr val="415568"/>
                </a:solidFill>
                <a:latin typeface="Arial"/>
                <a:cs typeface="Arial"/>
              </a:rPr>
              <a:t>Differences</a:t>
            </a:r>
            <a:r>
              <a:rPr sz="900" b="1" spc="45" dirty="0">
                <a:solidFill>
                  <a:srgbClr val="415568"/>
                </a:solidFill>
                <a:latin typeface="Arial"/>
                <a:cs typeface="Arial"/>
              </a:rPr>
              <a:t> </a:t>
            </a:r>
            <a:r>
              <a:rPr sz="900" b="1" dirty="0">
                <a:solidFill>
                  <a:srgbClr val="415568"/>
                </a:solidFill>
                <a:latin typeface="Arial"/>
                <a:cs typeface="Arial"/>
              </a:rPr>
              <a:t>per</a:t>
            </a:r>
            <a:r>
              <a:rPr sz="900" b="1" spc="45" dirty="0">
                <a:solidFill>
                  <a:srgbClr val="415568"/>
                </a:solidFill>
                <a:latin typeface="Arial"/>
                <a:cs typeface="Arial"/>
              </a:rPr>
              <a:t> </a:t>
            </a:r>
            <a:r>
              <a:rPr sz="900" b="1" spc="-20" dirty="0">
                <a:solidFill>
                  <a:srgbClr val="415568"/>
                </a:solidFill>
                <a:latin typeface="Arial"/>
                <a:cs typeface="Arial"/>
              </a:rPr>
              <a:t>acre</a:t>
            </a:r>
            <a:endParaRPr sz="900" dirty="0">
              <a:latin typeface="Arial"/>
              <a:cs typeface="Arial"/>
            </a:endParaRPr>
          </a:p>
        </p:txBody>
      </p:sp>
      <p:sp>
        <p:nvSpPr>
          <p:cNvPr id="25661" name="object 127">
            <a:extLst>
              <a:ext uri="{FF2B5EF4-FFF2-40B4-BE49-F238E27FC236}">
                <a16:creationId xmlns:a16="http://schemas.microsoft.com/office/drawing/2014/main" id="{32880DB4-0FA9-3BDE-024F-1699CFCB98D0}"/>
              </a:ext>
            </a:extLst>
          </p:cNvPr>
          <p:cNvSpPr txBox="1"/>
          <p:nvPr/>
        </p:nvSpPr>
        <p:spPr>
          <a:xfrm>
            <a:off x="763164" y="3894660"/>
            <a:ext cx="17208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0.0</a:t>
            </a:r>
            <a:endParaRPr sz="800" dirty="0">
              <a:latin typeface="Arial"/>
              <a:cs typeface="Arial"/>
            </a:endParaRPr>
          </a:p>
        </p:txBody>
      </p:sp>
      <p:grpSp>
        <p:nvGrpSpPr>
          <p:cNvPr id="25662" name="object 128">
            <a:extLst>
              <a:ext uri="{FF2B5EF4-FFF2-40B4-BE49-F238E27FC236}">
                <a16:creationId xmlns:a16="http://schemas.microsoft.com/office/drawing/2014/main" id="{05416C40-7AE0-115E-4EB1-C73342980261}"/>
              </a:ext>
            </a:extLst>
          </p:cNvPr>
          <p:cNvGrpSpPr/>
          <p:nvPr/>
        </p:nvGrpSpPr>
        <p:grpSpPr>
          <a:xfrm>
            <a:off x="961781" y="2047148"/>
            <a:ext cx="4753612" cy="2576416"/>
            <a:chOff x="961781" y="2047148"/>
            <a:chExt cx="4753612" cy="2576416"/>
          </a:xfrm>
        </p:grpSpPr>
        <p:sp>
          <p:nvSpPr>
            <p:cNvPr id="25663" name="object 129">
              <a:extLst>
                <a:ext uri="{FF2B5EF4-FFF2-40B4-BE49-F238E27FC236}">
                  <a16:creationId xmlns:a16="http://schemas.microsoft.com/office/drawing/2014/main" id="{4EED5631-3A09-A3B7-F7C5-E0816E48430B}"/>
                </a:ext>
              </a:extLst>
            </p:cNvPr>
            <p:cNvSpPr/>
            <p:nvPr/>
          </p:nvSpPr>
          <p:spPr>
            <a:xfrm>
              <a:off x="961781" y="3658541"/>
              <a:ext cx="1939925" cy="643890"/>
            </a:xfrm>
            <a:custGeom>
              <a:avLst/>
              <a:gdLst/>
              <a:ahLst/>
              <a:cxnLst/>
              <a:rect l="l" t="t" r="r" b="b"/>
              <a:pathLst>
                <a:path w="1939925" h="643889">
                  <a:moveTo>
                    <a:pt x="0" y="321674"/>
                  </a:moveTo>
                  <a:lnTo>
                    <a:pt x="1939864" y="321674"/>
                  </a:lnTo>
                </a:path>
                <a:path w="1939925" h="643889">
                  <a:moveTo>
                    <a:pt x="0" y="643348"/>
                  </a:moveTo>
                  <a:lnTo>
                    <a:pt x="192382" y="643348"/>
                  </a:lnTo>
                </a:path>
                <a:path w="1939925" h="643889">
                  <a:moveTo>
                    <a:pt x="0" y="0"/>
                  </a:moveTo>
                  <a:lnTo>
                    <a:pt x="1939864" y="0"/>
                  </a:lnTo>
                </a:path>
              </a:pathLst>
            </a:custGeom>
            <a:ln w="5511">
              <a:solidFill>
                <a:srgbClr val="95A1AB"/>
              </a:solidFill>
            </a:ln>
          </p:spPr>
          <p:txBody>
            <a:bodyPr wrap="square" lIns="0" tIns="0" rIns="0" bIns="0" rtlCol="0"/>
            <a:lstStyle/>
            <a:p>
              <a:endParaRPr dirty="0"/>
            </a:p>
          </p:txBody>
        </p:sp>
        <p:sp>
          <p:nvSpPr>
            <p:cNvPr id="25664" name="object 130">
              <a:extLst>
                <a:ext uri="{FF2B5EF4-FFF2-40B4-BE49-F238E27FC236}">
                  <a16:creationId xmlns:a16="http://schemas.microsoft.com/office/drawing/2014/main" id="{590E80C2-95EB-FD27-2B13-3DC4EC6DFB5E}"/>
                </a:ext>
              </a:extLst>
            </p:cNvPr>
            <p:cNvSpPr/>
            <p:nvPr/>
          </p:nvSpPr>
          <p:spPr>
            <a:xfrm>
              <a:off x="961783" y="4623564"/>
              <a:ext cx="4753610" cy="0"/>
            </a:xfrm>
            <a:custGeom>
              <a:avLst/>
              <a:gdLst/>
              <a:ahLst/>
              <a:cxnLst/>
              <a:rect l="l" t="t" r="r" b="b"/>
              <a:pathLst>
                <a:path w="4753610">
                  <a:moveTo>
                    <a:pt x="0" y="0"/>
                  </a:moveTo>
                  <a:lnTo>
                    <a:pt x="4753508" y="0"/>
                  </a:lnTo>
                </a:path>
              </a:pathLst>
            </a:custGeom>
            <a:ln w="5511">
              <a:solidFill>
                <a:srgbClr val="95A1AB"/>
              </a:solidFill>
            </a:ln>
          </p:spPr>
          <p:txBody>
            <a:bodyPr wrap="square" lIns="0" tIns="0" rIns="0" bIns="0" rtlCol="0"/>
            <a:lstStyle/>
            <a:p>
              <a:endParaRPr dirty="0"/>
            </a:p>
          </p:txBody>
        </p:sp>
        <p:sp>
          <p:nvSpPr>
            <p:cNvPr id="25665" name="object 139">
              <a:extLst>
                <a:ext uri="{FF2B5EF4-FFF2-40B4-BE49-F238E27FC236}">
                  <a16:creationId xmlns:a16="http://schemas.microsoft.com/office/drawing/2014/main" id="{CCDE3B23-9729-57AC-FF07-76401B256402}"/>
                </a:ext>
              </a:extLst>
            </p:cNvPr>
            <p:cNvSpPr/>
            <p:nvPr/>
          </p:nvSpPr>
          <p:spPr>
            <a:xfrm>
              <a:off x="961787" y="2368823"/>
              <a:ext cx="4561205" cy="643890"/>
            </a:xfrm>
            <a:custGeom>
              <a:avLst/>
              <a:gdLst/>
              <a:ahLst/>
              <a:cxnLst/>
              <a:rect l="l" t="t" r="r" b="b"/>
              <a:pathLst>
                <a:path w="4561205" h="643889">
                  <a:moveTo>
                    <a:pt x="0" y="321675"/>
                  </a:moveTo>
                  <a:lnTo>
                    <a:pt x="4561086" y="321675"/>
                  </a:lnTo>
                </a:path>
                <a:path w="4561205" h="643889">
                  <a:moveTo>
                    <a:pt x="0" y="643350"/>
                  </a:moveTo>
                  <a:lnTo>
                    <a:pt x="3687339" y="643350"/>
                  </a:lnTo>
                </a:path>
                <a:path w="4561205" h="643889">
                  <a:moveTo>
                    <a:pt x="0" y="0"/>
                  </a:moveTo>
                  <a:lnTo>
                    <a:pt x="4561086" y="0"/>
                  </a:lnTo>
                </a:path>
              </a:pathLst>
            </a:custGeom>
            <a:ln w="5511">
              <a:solidFill>
                <a:srgbClr val="95A1AB"/>
              </a:solidFill>
            </a:ln>
          </p:spPr>
          <p:txBody>
            <a:bodyPr wrap="square" lIns="0" tIns="0" rIns="0" bIns="0" rtlCol="0"/>
            <a:lstStyle/>
            <a:p>
              <a:endParaRPr dirty="0"/>
            </a:p>
          </p:txBody>
        </p:sp>
        <p:sp>
          <p:nvSpPr>
            <p:cNvPr id="25666" name="object 140">
              <a:extLst>
                <a:ext uri="{FF2B5EF4-FFF2-40B4-BE49-F238E27FC236}">
                  <a16:creationId xmlns:a16="http://schemas.microsoft.com/office/drawing/2014/main" id="{5CE73F4E-3D77-0A59-FF92-924C7BDEDB29}"/>
                </a:ext>
              </a:extLst>
            </p:cNvPr>
            <p:cNvSpPr/>
            <p:nvPr/>
          </p:nvSpPr>
          <p:spPr>
            <a:xfrm>
              <a:off x="961787" y="2047148"/>
              <a:ext cx="4748530" cy="0"/>
            </a:xfrm>
            <a:custGeom>
              <a:avLst/>
              <a:gdLst/>
              <a:ahLst/>
              <a:cxnLst/>
              <a:rect l="l" t="t" r="r" b="b"/>
              <a:pathLst>
                <a:path w="4748530">
                  <a:moveTo>
                    <a:pt x="4747983" y="0"/>
                  </a:moveTo>
                  <a:lnTo>
                    <a:pt x="0" y="0"/>
                  </a:lnTo>
                </a:path>
              </a:pathLst>
            </a:custGeom>
            <a:ln w="5511">
              <a:solidFill>
                <a:srgbClr val="95A1AB"/>
              </a:solidFill>
            </a:ln>
          </p:spPr>
          <p:txBody>
            <a:bodyPr wrap="square" lIns="0" tIns="0" rIns="0" bIns="0" rtlCol="0"/>
            <a:lstStyle/>
            <a:p>
              <a:endParaRPr dirty="0"/>
            </a:p>
          </p:txBody>
        </p:sp>
        <p:sp>
          <p:nvSpPr>
            <p:cNvPr id="25667" name="object 141">
              <a:extLst>
                <a:ext uri="{FF2B5EF4-FFF2-40B4-BE49-F238E27FC236}">
                  <a16:creationId xmlns:a16="http://schemas.microsoft.com/office/drawing/2014/main" id="{89198BED-5665-3808-98E9-D4BA5F719061}"/>
                </a:ext>
              </a:extLst>
            </p:cNvPr>
            <p:cNvSpPr/>
            <p:nvPr/>
          </p:nvSpPr>
          <p:spPr>
            <a:xfrm>
              <a:off x="5610898" y="2368823"/>
              <a:ext cx="99060" cy="0"/>
            </a:xfrm>
            <a:custGeom>
              <a:avLst/>
              <a:gdLst/>
              <a:ahLst/>
              <a:cxnLst/>
              <a:rect l="l" t="t" r="r" b="b"/>
              <a:pathLst>
                <a:path w="99060">
                  <a:moveTo>
                    <a:pt x="0" y="0"/>
                  </a:moveTo>
                  <a:lnTo>
                    <a:pt x="98873" y="0"/>
                  </a:lnTo>
                </a:path>
              </a:pathLst>
            </a:custGeom>
            <a:ln w="5511">
              <a:solidFill>
                <a:srgbClr val="95A1AB"/>
              </a:solidFill>
            </a:ln>
          </p:spPr>
          <p:txBody>
            <a:bodyPr wrap="square" lIns="0" tIns="0" rIns="0" bIns="0" rtlCol="0"/>
            <a:lstStyle/>
            <a:p>
              <a:endParaRPr dirty="0"/>
            </a:p>
          </p:txBody>
        </p:sp>
        <p:sp>
          <p:nvSpPr>
            <p:cNvPr id="25668" name="object 142">
              <a:extLst>
                <a:ext uri="{FF2B5EF4-FFF2-40B4-BE49-F238E27FC236}">
                  <a16:creationId xmlns:a16="http://schemas.microsoft.com/office/drawing/2014/main" id="{0AAE509A-5BB4-7B34-0F22-5ADC05908B2A}"/>
                </a:ext>
              </a:extLst>
            </p:cNvPr>
            <p:cNvSpPr/>
            <p:nvPr/>
          </p:nvSpPr>
          <p:spPr>
            <a:xfrm>
              <a:off x="5319648" y="3658541"/>
              <a:ext cx="390525" cy="321945"/>
            </a:xfrm>
            <a:custGeom>
              <a:avLst/>
              <a:gdLst/>
              <a:ahLst/>
              <a:cxnLst/>
              <a:rect l="l" t="t" r="r" b="b"/>
              <a:pathLst>
                <a:path w="390525" h="321945">
                  <a:moveTo>
                    <a:pt x="0" y="321674"/>
                  </a:moveTo>
                  <a:lnTo>
                    <a:pt x="203225" y="321674"/>
                  </a:lnTo>
                </a:path>
                <a:path w="390525" h="321945">
                  <a:moveTo>
                    <a:pt x="291249" y="321674"/>
                  </a:moveTo>
                  <a:lnTo>
                    <a:pt x="390116" y="321674"/>
                  </a:lnTo>
                </a:path>
                <a:path w="390525" h="321945">
                  <a:moveTo>
                    <a:pt x="0" y="0"/>
                  </a:moveTo>
                  <a:lnTo>
                    <a:pt x="203225" y="0"/>
                  </a:lnTo>
                </a:path>
                <a:path w="390525" h="321945">
                  <a:moveTo>
                    <a:pt x="291249" y="0"/>
                  </a:moveTo>
                  <a:lnTo>
                    <a:pt x="390116" y="0"/>
                  </a:lnTo>
                </a:path>
              </a:pathLst>
            </a:custGeom>
            <a:ln w="5511">
              <a:solidFill>
                <a:srgbClr val="95A1AB"/>
              </a:solidFill>
            </a:ln>
          </p:spPr>
          <p:txBody>
            <a:bodyPr wrap="square" lIns="0" tIns="0" rIns="0" bIns="0" rtlCol="0"/>
            <a:lstStyle/>
            <a:p>
              <a:endParaRPr dirty="0"/>
            </a:p>
          </p:txBody>
        </p:sp>
        <p:sp>
          <p:nvSpPr>
            <p:cNvPr id="25669" name="object 143">
              <a:extLst>
                <a:ext uri="{FF2B5EF4-FFF2-40B4-BE49-F238E27FC236}">
                  <a16:creationId xmlns:a16="http://schemas.microsoft.com/office/drawing/2014/main" id="{3B1855CA-1029-CA33-BA38-ADADD3A836D1}"/>
                </a:ext>
              </a:extLst>
            </p:cNvPr>
            <p:cNvSpPr/>
            <p:nvPr/>
          </p:nvSpPr>
          <p:spPr>
            <a:xfrm>
              <a:off x="5319648" y="2690498"/>
              <a:ext cx="390525" cy="321945"/>
            </a:xfrm>
            <a:custGeom>
              <a:avLst/>
              <a:gdLst/>
              <a:ahLst/>
              <a:cxnLst/>
              <a:rect l="l" t="t" r="r" b="b"/>
              <a:pathLst>
                <a:path w="390525" h="321944">
                  <a:moveTo>
                    <a:pt x="291249" y="0"/>
                  </a:moveTo>
                  <a:lnTo>
                    <a:pt x="390122" y="0"/>
                  </a:lnTo>
                </a:path>
                <a:path w="390525" h="321944">
                  <a:moveTo>
                    <a:pt x="0" y="321674"/>
                  </a:moveTo>
                  <a:lnTo>
                    <a:pt x="203225" y="321674"/>
                  </a:lnTo>
                </a:path>
                <a:path w="390525" h="321944">
                  <a:moveTo>
                    <a:pt x="291249" y="321674"/>
                  </a:moveTo>
                  <a:lnTo>
                    <a:pt x="390122" y="321674"/>
                  </a:lnTo>
                </a:path>
              </a:pathLst>
            </a:custGeom>
            <a:ln w="5511">
              <a:solidFill>
                <a:srgbClr val="95A1AB"/>
              </a:solidFill>
            </a:ln>
          </p:spPr>
          <p:txBody>
            <a:bodyPr wrap="square" lIns="0" tIns="0" rIns="0" bIns="0" rtlCol="0"/>
            <a:lstStyle/>
            <a:p>
              <a:endParaRPr dirty="0"/>
            </a:p>
          </p:txBody>
        </p:sp>
        <p:sp>
          <p:nvSpPr>
            <p:cNvPr id="25670" name="object 144">
              <a:extLst>
                <a:ext uri="{FF2B5EF4-FFF2-40B4-BE49-F238E27FC236}">
                  <a16:creationId xmlns:a16="http://schemas.microsoft.com/office/drawing/2014/main" id="{148EE9E2-4E4C-CAFD-3A63-58CCAB8CC5F5}"/>
                </a:ext>
              </a:extLst>
            </p:cNvPr>
            <p:cNvSpPr/>
            <p:nvPr/>
          </p:nvSpPr>
          <p:spPr>
            <a:xfrm>
              <a:off x="4737150" y="3658541"/>
              <a:ext cx="494665" cy="321945"/>
            </a:xfrm>
            <a:custGeom>
              <a:avLst/>
              <a:gdLst/>
              <a:ahLst/>
              <a:cxnLst/>
              <a:rect l="l" t="t" r="r" b="b"/>
              <a:pathLst>
                <a:path w="494664" h="321945">
                  <a:moveTo>
                    <a:pt x="0" y="321674"/>
                  </a:moveTo>
                  <a:lnTo>
                    <a:pt x="203225" y="321674"/>
                  </a:lnTo>
                </a:path>
                <a:path w="494664" h="321945">
                  <a:moveTo>
                    <a:pt x="291249" y="321674"/>
                  </a:moveTo>
                  <a:lnTo>
                    <a:pt x="494474" y="321674"/>
                  </a:lnTo>
                </a:path>
                <a:path w="494664" h="321945">
                  <a:moveTo>
                    <a:pt x="0" y="0"/>
                  </a:moveTo>
                  <a:lnTo>
                    <a:pt x="203225" y="0"/>
                  </a:lnTo>
                </a:path>
                <a:path w="494664" h="321945">
                  <a:moveTo>
                    <a:pt x="291249" y="0"/>
                  </a:moveTo>
                  <a:lnTo>
                    <a:pt x="494474" y="0"/>
                  </a:lnTo>
                </a:path>
              </a:pathLst>
            </a:custGeom>
            <a:ln w="5511">
              <a:solidFill>
                <a:srgbClr val="95A1AB"/>
              </a:solidFill>
            </a:ln>
          </p:spPr>
          <p:txBody>
            <a:bodyPr wrap="square" lIns="0" tIns="0" rIns="0" bIns="0" rtlCol="0"/>
            <a:lstStyle/>
            <a:p>
              <a:endParaRPr dirty="0"/>
            </a:p>
          </p:txBody>
        </p:sp>
        <p:sp>
          <p:nvSpPr>
            <p:cNvPr id="25671" name="object 145">
              <a:extLst>
                <a:ext uri="{FF2B5EF4-FFF2-40B4-BE49-F238E27FC236}">
                  <a16:creationId xmlns:a16="http://schemas.microsoft.com/office/drawing/2014/main" id="{25F1EAA4-20C0-F046-0F7D-6D9796278103}"/>
                </a:ext>
              </a:extLst>
            </p:cNvPr>
            <p:cNvSpPr/>
            <p:nvPr/>
          </p:nvSpPr>
          <p:spPr>
            <a:xfrm>
              <a:off x="4737150" y="3012173"/>
              <a:ext cx="494665" cy="0"/>
            </a:xfrm>
            <a:custGeom>
              <a:avLst/>
              <a:gdLst/>
              <a:ahLst/>
              <a:cxnLst/>
              <a:rect l="l" t="t" r="r" b="b"/>
              <a:pathLst>
                <a:path w="494664">
                  <a:moveTo>
                    <a:pt x="0" y="0"/>
                  </a:moveTo>
                  <a:lnTo>
                    <a:pt x="203225" y="0"/>
                  </a:lnTo>
                </a:path>
                <a:path w="494664">
                  <a:moveTo>
                    <a:pt x="291249" y="0"/>
                  </a:moveTo>
                  <a:lnTo>
                    <a:pt x="494474" y="0"/>
                  </a:lnTo>
                </a:path>
              </a:pathLst>
            </a:custGeom>
            <a:ln w="5511">
              <a:solidFill>
                <a:srgbClr val="95A1AB"/>
              </a:solidFill>
            </a:ln>
          </p:spPr>
          <p:txBody>
            <a:bodyPr wrap="square" lIns="0" tIns="0" rIns="0" bIns="0" rtlCol="0"/>
            <a:lstStyle/>
            <a:p>
              <a:endParaRPr dirty="0"/>
            </a:p>
          </p:txBody>
        </p:sp>
        <p:sp>
          <p:nvSpPr>
            <p:cNvPr id="25672" name="object 146">
              <a:extLst>
                <a:ext uri="{FF2B5EF4-FFF2-40B4-BE49-F238E27FC236}">
                  <a16:creationId xmlns:a16="http://schemas.microsoft.com/office/drawing/2014/main" id="{5CFC057F-5C47-BD3B-37FB-E51CC521DB70}"/>
                </a:ext>
              </a:extLst>
            </p:cNvPr>
            <p:cNvSpPr/>
            <p:nvPr/>
          </p:nvSpPr>
          <p:spPr>
            <a:xfrm>
              <a:off x="1242186" y="3658541"/>
              <a:ext cx="4467860" cy="643890"/>
            </a:xfrm>
            <a:custGeom>
              <a:avLst/>
              <a:gdLst/>
              <a:ahLst/>
              <a:cxnLst/>
              <a:rect l="l" t="t" r="r" b="b"/>
              <a:pathLst>
                <a:path w="4467860" h="643889">
                  <a:moveTo>
                    <a:pt x="3203727" y="321674"/>
                  </a:moveTo>
                  <a:lnTo>
                    <a:pt x="3406940" y="321674"/>
                  </a:lnTo>
                </a:path>
                <a:path w="4467860" h="643889">
                  <a:moveTo>
                    <a:pt x="3203727" y="0"/>
                  </a:moveTo>
                  <a:lnTo>
                    <a:pt x="3406940" y="0"/>
                  </a:lnTo>
                </a:path>
                <a:path w="4467860" h="643889">
                  <a:moveTo>
                    <a:pt x="2912478" y="321674"/>
                  </a:moveTo>
                  <a:lnTo>
                    <a:pt x="3115703" y="321674"/>
                  </a:lnTo>
                </a:path>
                <a:path w="4467860" h="643889">
                  <a:moveTo>
                    <a:pt x="2912478" y="0"/>
                  </a:moveTo>
                  <a:lnTo>
                    <a:pt x="3115703" y="0"/>
                  </a:lnTo>
                </a:path>
                <a:path w="4467860" h="643889">
                  <a:moveTo>
                    <a:pt x="2621229" y="321674"/>
                  </a:moveTo>
                  <a:lnTo>
                    <a:pt x="2824454" y="321674"/>
                  </a:lnTo>
                </a:path>
                <a:path w="4467860" h="643889">
                  <a:moveTo>
                    <a:pt x="2621229" y="0"/>
                  </a:moveTo>
                  <a:lnTo>
                    <a:pt x="2824454" y="0"/>
                  </a:lnTo>
                </a:path>
                <a:path w="4467860" h="643889">
                  <a:moveTo>
                    <a:pt x="2329980" y="321674"/>
                  </a:moveTo>
                  <a:lnTo>
                    <a:pt x="2533205" y="321674"/>
                  </a:lnTo>
                </a:path>
                <a:path w="4467860" h="643889">
                  <a:moveTo>
                    <a:pt x="2329980" y="0"/>
                  </a:moveTo>
                  <a:lnTo>
                    <a:pt x="2533205" y="0"/>
                  </a:lnTo>
                </a:path>
                <a:path w="4467860" h="643889">
                  <a:moveTo>
                    <a:pt x="2038730" y="321674"/>
                  </a:moveTo>
                  <a:lnTo>
                    <a:pt x="2241956" y="321674"/>
                  </a:lnTo>
                </a:path>
                <a:path w="4467860" h="643889">
                  <a:moveTo>
                    <a:pt x="2038730" y="0"/>
                  </a:moveTo>
                  <a:lnTo>
                    <a:pt x="2241956" y="0"/>
                  </a:lnTo>
                </a:path>
                <a:path w="4467860" h="643889">
                  <a:moveTo>
                    <a:pt x="1747481" y="321674"/>
                  </a:moveTo>
                  <a:lnTo>
                    <a:pt x="1950707" y="321674"/>
                  </a:lnTo>
                </a:path>
                <a:path w="4467860" h="643889">
                  <a:moveTo>
                    <a:pt x="1747481" y="0"/>
                  </a:moveTo>
                  <a:lnTo>
                    <a:pt x="1950707" y="0"/>
                  </a:lnTo>
                </a:path>
                <a:path w="4467860" h="643889">
                  <a:moveTo>
                    <a:pt x="582485" y="643348"/>
                  </a:moveTo>
                  <a:lnTo>
                    <a:pt x="4467578" y="643348"/>
                  </a:lnTo>
                </a:path>
                <a:path w="4467860" h="643889">
                  <a:moveTo>
                    <a:pt x="291236" y="643348"/>
                  </a:moveTo>
                  <a:lnTo>
                    <a:pt x="494461" y="643348"/>
                  </a:lnTo>
                </a:path>
                <a:path w="4467860" h="643889">
                  <a:moveTo>
                    <a:pt x="0" y="643348"/>
                  </a:moveTo>
                  <a:lnTo>
                    <a:pt x="203212" y="643348"/>
                  </a:lnTo>
                </a:path>
              </a:pathLst>
            </a:custGeom>
            <a:ln w="5511">
              <a:solidFill>
                <a:srgbClr val="95A1AB"/>
              </a:solidFill>
            </a:ln>
          </p:spPr>
          <p:txBody>
            <a:bodyPr wrap="square" lIns="0" tIns="0" rIns="0" bIns="0" rtlCol="0"/>
            <a:lstStyle/>
            <a:p>
              <a:endParaRPr dirty="0"/>
            </a:p>
          </p:txBody>
        </p:sp>
      </p:grpSp>
      <p:sp>
        <p:nvSpPr>
          <p:cNvPr id="25673" name="object 147">
            <a:extLst>
              <a:ext uri="{FF2B5EF4-FFF2-40B4-BE49-F238E27FC236}">
                <a16:creationId xmlns:a16="http://schemas.microsoft.com/office/drawing/2014/main" id="{2AB9236C-E81D-768C-03B9-A1D555CDD310}"/>
              </a:ext>
            </a:extLst>
          </p:cNvPr>
          <p:cNvSpPr txBox="1"/>
          <p:nvPr/>
        </p:nvSpPr>
        <p:spPr>
          <a:xfrm>
            <a:off x="955577" y="4627090"/>
            <a:ext cx="4682490" cy="583301"/>
          </a:xfrm>
          <a:prstGeom prst="rect">
            <a:avLst/>
          </a:prstGeom>
        </p:spPr>
        <p:txBody>
          <a:bodyPr vert="horz" wrap="square" lIns="0" tIns="16510" rIns="0" bIns="0" rtlCol="0">
            <a:spAutoFit/>
          </a:bodyPr>
          <a:lstStyle/>
          <a:p>
            <a:pPr>
              <a:lnSpc>
                <a:spcPct val="100000"/>
              </a:lnSpc>
              <a:spcBef>
                <a:spcPts val="35"/>
              </a:spcBef>
            </a:pPr>
            <a:endParaRPr sz="1250" dirty="0">
              <a:latin typeface="Arial"/>
              <a:cs typeface="Arial"/>
            </a:endParaRPr>
          </a:p>
          <a:p>
            <a:pPr marL="12065" marR="41910" indent="-635" algn="ctr">
              <a:lnSpc>
                <a:spcPct val="111100"/>
              </a:lnSpc>
            </a:pPr>
            <a:r>
              <a:rPr sz="750" dirty="0">
                <a:solidFill>
                  <a:srgbClr val="415568"/>
                </a:solidFill>
                <a:latin typeface="Arial"/>
                <a:cs typeface="Arial"/>
              </a:rPr>
              <a:t>Calculated</a:t>
            </a:r>
            <a:r>
              <a:rPr sz="750" spc="20" dirty="0">
                <a:solidFill>
                  <a:srgbClr val="415568"/>
                </a:solidFill>
                <a:latin typeface="Arial"/>
                <a:cs typeface="Arial"/>
              </a:rPr>
              <a:t> </a:t>
            </a:r>
            <a:r>
              <a:rPr sz="750" dirty="0">
                <a:solidFill>
                  <a:srgbClr val="415568"/>
                </a:solidFill>
                <a:latin typeface="Arial"/>
                <a:cs typeface="Arial"/>
              </a:rPr>
              <a:t>difference</a:t>
            </a:r>
            <a:r>
              <a:rPr sz="750" spc="35" dirty="0">
                <a:solidFill>
                  <a:srgbClr val="415568"/>
                </a:solidFill>
                <a:latin typeface="Arial"/>
                <a:cs typeface="Arial"/>
              </a:rPr>
              <a:t> </a:t>
            </a:r>
            <a:r>
              <a:rPr sz="750" dirty="0">
                <a:solidFill>
                  <a:srgbClr val="415568"/>
                </a:solidFill>
                <a:latin typeface="Arial"/>
                <a:cs typeface="Arial"/>
              </a:rPr>
              <a:t>between</a:t>
            </a:r>
            <a:r>
              <a:rPr sz="750" spc="30" dirty="0">
                <a:solidFill>
                  <a:srgbClr val="415568"/>
                </a:solidFill>
                <a:latin typeface="Arial"/>
                <a:cs typeface="Arial"/>
              </a:rPr>
              <a:t> </a:t>
            </a:r>
            <a:r>
              <a:rPr sz="750" dirty="0">
                <a:solidFill>
                  <a:srgbClr val="415568"/>
                </a:solidFill>
                <a:latin typeface="Arial"/>
                <a:cs typeface="Arial"/>
              </a:rPr>
              <a:t>BST</a:t>
            </a:r>
            <a:r>
              <a:rPr sz="750" spc="20" dirty="0">
                <a:solidFill>
                  <a:srgbClr val="415568"/>
                </a:solidFill>
                <a:latin typeface="Arial"/>
                <a:cs typeface="Arial"/>
              </a:rPr>
              <a:t> </a:t>
            </a:r>
            <a:r>
              <a:rPr sz="750" dirty="0">
                <a:solidFill>
                  <a:srgbClr val="415568"/>
                </a:solidFill>
                <a:latin typeface="Arial"/>
                <a:cs typeface="Arial"/>
              </a:rPr>
              <a:t>and</a:t>
            </a:r>
            <a:r>
              <a:rPr sz="750" spc="30" dirty="0">
                <a:solidFill>
                  <a:srgbClr val="415568"/>
                </a:solidFill>
                <a:latin typeface="Arial"/>
                <a:cs typeface="Arial"/>
              </a:rPr>
              <a:t> </a:t>
            </a:r>
            <a:r>
              <a:rPr sz="750" dirty="0">
                <a:solidFill>
                  <a:srgbClr val="415568"/>
                </a:solidFill>
                <a:latin typeface="Arial"/>
                <a:cs typeface="Arial"/>
              </a:rPr>
              <a:t>BST</a:t>
            </a:r>
            <a:r>
              <a:rPr sz="750" spc="20" dirty="0">
                <a:solidFill>
                  <a:srgbClr val="415568"/>
                </a:solidFill>
                <a:latin typeface="Arial"/>
                <a:cs typeface="Arial"/>
              </a:rPr>
              <a:t> </a:t>
            </a:r>
            <a:r>
              <a:rPr sz="750" dirty="0">
                <a:solidFill>
                  <a:srgbClr val="415568"/>
                </a:solidFill>
                <a:latin typeface="Arial"/>
                <a:cs typeface="Arial"/>
              </a:rPr>
              <a:t>+</a:t>
            </a:r>
            <a:r>
              <a:rPr sz="750" spc="30" dirty="0">
                <a:solidFill>
                  <a:srgbClr val="415568"/>
                </a:solidFill>
                <a:latin typeface="Arial"/>
                <a:cs typeface="Arial"/>
              </a:rPr>
              <a:t> </a:t>
            </a:r>
            <a:r>
              <a:rPr sz="750" dirty="0">
                <a:solidFill>
                  <a:srgbClr val="415568"/>
                </a:solidFill>
                <a:latin typeface="Arial"/>
                <a:cs typeface="Arial"/>
              </a:rPr>
              <a:t>CR-7</a:t>
            </a:r>
            <a:r>
              <a:rPr sz="750" spc="35" dirty="0">
                <a:solidFill>
                  <a:srgbClr val="415568"/>
                </a:solidFill>
                <a:latin typeface="Arial"/>
                <a:cs typeface="Arial"/>
              </a:rPr>
              <a:t> </a:t>
            </a:r>
            <a:r>
              <a:rPr sz="750" dirty="0">
                <a:solidFill>
                  <a:srgbClr val="415568"/>
                </a:solidFill>
                <a:latin typeface="Arial"/>
                <a:cs typeface="Arial"/>
              </a:rPr>
              <a:t>at</a:t>
            </a:r>
            <a:r>
              <a:rPr sz="750" spc="30" dirty="0">
                <a:solidFill>
                  <a:srgbClr val="415568"/>
                </a:solidFill>
                <a:latin typeface="Arial"/>
                <a:cs typeface="Arial"/>
              </a:rPr>
              <a:t> </a:t>
            </a:r>
            <a:r>
              <a:rPr sz="750" dirty="0">
                <a:solidFill>
                  <a:srgbClr val="415568"/>
                </a:solidFill>
                <a:latin typeface="Arial"/>
                <a:cs typeface="Arial"/>
              </a:rPr>
              <a:t>0.80</a:t>
            </a:r>
            <a:r>
              <a:rPr sz="750" spc="35" dirty="0">
                <a:solidFill>
                  <a:srgbClr val="415568"/>
                </a:solidFill>
                <a:latin typeface="Arial"/>
                <a:cs typeface="Arial"/>
              </a:rPr>
              <a:t> </a:t>
            </a:r>
            <a:r>
              <a:rPr sz="750" dirty="0">
                <a:solidFill>
                  <a:srgbClr val="415568"/>
                </a:solidFill>
                <a:latin typeface="Arial"/>
                <a:cs typeface="Arial"/>
              </a:rPr>
              <a:t>oz/100</a:t>
            </a:r>
            <a:r>
              <a:rPr sz="750" spc="35" dirty="0">
                <a:solidFill>
                  <a:srgbClr val="415568"/>
                </a:solidFill>
                <a:latin typeface="Arial"/>
                <a:cs typeface="Arial"/>
              </a:rPr>
              <a:t> </a:t>
            </a:r>
            <a:r>
              <a:rPr sz="750" dirty="0">
                <a:solidFill>
                  <a:srgbClr val="415568"/>
                </a:solidFill>
                <a:latin typeface="Arial"/>
                <a:cs typeface="Arial"/>
              </a:rPr>
              <a:t>lb</a:t>
            </a:r>
            <a:r>
              <a:rPr sz="750" spc="30" dirty="0">
                <a:solidFill>
                  <a:srgbClr val="415568"/>
                </a:solidFill>
                <a:latin typeface="Arial"/>
                <a:cs typeface="Arial"/>
              </a:rPr>
              <a:t> </a:t>
            </a:r>
            <a:r>
              <a:rPr sz="750" dirty="0">
                <a:solidFill>
                  <a:srgbClr val="415568"/>
                </a:solidFill>
                <a:latin typeface="Arial"/>
                <a:cs typeface="Arial"/>
              </a:rPr>
              <a:t>seed.</a:t>
            </a:r>
            <a:r>
              <a:rPr sz="750" spc="35" dirty="0">
                <a:solidFill>
                  <a:srgbClr val="415568"/>
                </a:solidFill>
                <a:latin typeface="Arial"/>
                <a:cs typeface="Arial"/>
              </a:rPr>
              <a:t> </a:t>
            </a:r>
            <a:r>
              <a:rPr sz="750" dirty="0">
                <a:solidFill>
                  <a:srgbClr val="415568"/>
                </a:solidFill>
                <a:latin typeface="Arial"/>
                <a:cs typeface="Arial"/>
              </a:rPr>
              <a:t>No</a:t>
            </a:r>
            <a:r>
              <a:rPr sz="750" spc="30" dirty="0">
                <a:solidFill>
                  <a:srgbClr val="415568"/>
                </a:solidFill>
                <a:latin typeface="Arial"/>
                <a:cs typeface="Arial"/>
              </a:rPr>
              <a:t> </a:t>
            </a:r>
            <a:r>
              <a:rPr sz="750" dirty="0">
                <a:solidFill>
                  <a:srgbClr val="415568"/>
                </a:solidFill>
                <a:latin typeface="Arial"/>
                <a:cs typeface="Arial"/>
              </a:rPr>
              <a:t>statistics</a:t>
            </a:r>
            <a:r>
              <a:rPr sz="750" spc="35" dirty="0">
                <a:solidFill>
                  <a:srgbClr val="415568"/>
                </a:solidFill>
                <a:latin typeface="Arial"/>
                <a:cs typeface="Arial"/>
              </a:rPr>
              <a:t> </a:t>
            </a:r>
            <a:r>
              <a:rPr sz="750" dirty="0">
                <a:solidFill>
                  <a:srgbClr val="415568"/>
                </a:solidFill>
                <a:latin typeface="Arial"/>
                <a:cs typeface="Arial"/>
              </a:rPr>
              <a:t>were</a:t>
            </a:r>
            <a:r>
              <a:rPr sz="750" spc="35" dirty="0">
                <a:solidFill>
                  <a:srgbClr val="415568"/>
                </a:solidFill>
                <a:latin typeface="Arial"/>
                <a:cs typeface="Arial"/>
              </a:rPr>
              <a:t> </a:t>
            </a:r>
            <a:r>
              <a:rPr sz="750" spc="-10" dirty="0">
                <a:solidFill>
                  <a:srgbClr val="415568"/>
                </a:solidFill>
                <a:latin typeface="Arial"/>
                <a:cs typeface="Arial"/>
              </a:rPr>
              <a:t>performed.</a:t>
            </a:r>
            <a:r>
              <a:rPr sz="750" dirty="0">
                <a:solidFill>
                  <a:srgbClr val="415568"/>
                </a:solidFill>
                <a:latin typeface="Arial"/>
                <a:cs typeface="Arial"/>
              </a:rPr>
              <a:t> Win</a:t>
            </a:r>
            <a:r>
              <a:rPr sz="750" spc="25" dirty="0">
                <a:solidFill>
                  <a:srgbClr val="415568"/>
                </a:solidFill>
                <a:latin typeface="Arial"/>
                <a:cs typeface="Arial"/>
              </a:rPr>
              <a:t> </a:t>
            </a:r>
            <a:r>
              <a:rPr sz="750" dirty="0">
                <a:solidFill>
                  <a:srgbClr val="415568"/>
                </a:solidFill>
                <a:latin typeface="Arial"/>
                <a:cs typeface="Arial"/>
              </a:rPr>
              <a:t>rate</a:t>
            </a:r>
            <a:r>
              <a:rPr sz="750" spc="35" dirty="0">
                <a:solidFill>
                  <a:srgbClr val="415568"/>
                </a:solidFill>
                <a:latin typeface="Arial"/>
                <a:cs typeface="Arial"/>
              </a:rPr>
              <a:t> </a:t>
            </a:r>
            <a:r>
              <a:rPr sz="750" dirty="0">
                <a:solidFill>
                  <a:srgbClr val="415568"/>
                </a:solidFill>
                <a:latin typeface="Arial"/>
                <a:cs typeface="Arial"/>
              </a:rPr>
              <a:t>was</a:t>
            </a:r>
            <a:r>
              <a:rPr sz="750" spc="35" dirty="0">
                <a:solidFill>
                  <a:srgbClr val="415568"/>
                </a:solidFill>
                <a:latin typeface="Arial"/>
                <a:cs typeface="Arial"/>
              </a:rPr>
              <a:t> </a:t>
            </a:r>
            <a:r>
              <a:rPr sz="750" dirty="0">
                <a:solidFill>
                  <a:srgbClr val="415568"/>
                </a:solidFill>
                <a:latin typeface="Arial"/>
                <a:cs typeface="Arial"/>
              </a:rPr>
              <a:t>calculated</a:t>
            </a:r>
            <a:r>
              <a:rPr sz="750" spc="40" dirty="0">
                <a:solidFill>
                  <a:srgbClr val="415568"/>
                </a:solidFill>
                <a:latin typeface="Arial"/>
                <a:cs typeface="Arial"/>
              </a:rPr>
              <a:t> </a:t>
            </a:r>
            <a:r>
              <a:rPr sz="750" dirty="0">
                <a:solidFill>
                  <a:srgbClr val="415568"/>
                </a:solidFill>
                <a:latin typeface="Arial"/>
                <a:cs typeface="Arial"/>
              </a:rPr>
              <a:t>by</a:t>
            </a:r>
            <a:r>
              <a:rPr sz="750" spc="35" dirty="0">
                <a:solidFill>
                  <a:srgbClr val="415568"/>
                </a:solidFill>
                <a:latin typeface="Arial"/>
                <a:cs typeface="Arial"/>
              </a:rPr>
              <a:t> </a:t>
            </a:r>
            <a:r>
              <a:rPr sz="750" dirty="0">
                <a:solidFill>
                  <a:srgbClr val="415568"/>
                </a:solidFill>
                <a:latin typeface="Arial"/>
                <a:cs typeface="Arial"/>
              </a:rPr>
              <a:t>dividing</a:t>
            </a:r>
            <a:r>
              <a:rPr sz="750" spc="35" dirty="0">
                <a:solidFill>
                  <a:srgbClr val="415568"/>
                </a:solidFill>
                <a:latin typeface="Arial"/>
                <a:cs typeface="Arial"/>
              </a:rPr>
              <a:t> </a:t>
            </a:r>
            <a:r>
              <a:rPr sz="750" dirty="0">
                <a:solidFill>
                  <a:srgbClr val="415568"/>
                </a:solidFill>
                <a:latin typeface="Arial"/>
                <a:cs typeface="Arial"/>
              </a:rPr>
              <a:t>all</a:t>
            </a:r>
            <a:r>
              <a:rPr sz="750" spc="40" dirty="0">
                <a:solidFill>
                  <a:srgbClr val="415568"/>
                </a:solidFill>
                <a:latin typeface="Arial"/>
                <a:cs typeface="Arial"/>
              </a:rPr>
              <a:t> </a:t>
            </a:r>
            <a:r>
              <a:rPr sz="750" dirty="0">
                <a:solidFill>
                  <a:srgbClr val="415568"/>
                </a:solidFill>
                <a:latin typeface="Arial"/>
                <a:cs typeface="Arial"/>
              </a:rPr>
              <a:t>positive</a:t>
            </a:r>
            <a:r>
              <a:rPr sz="750" spc="35" dirty="0">
                <a:solidFill>
                  <a:srgbClr val="415568"/>
                </a:solidFill>
                <a:latin typeface="Arial"/>
                <a:cs typeface="Arial"/>
              </a:rPr>
              <a:t> </a:t>
            </a:r>
            <a:r>
              <a:rPr sz="750" dirty="0">
                <a:solidFill>
                  <a:srgbClr val="415568"/>
                </a:solidFill>
                <a:latin typeface="Arial"/>
                <a:cs typeface="Arial"/>
              </a:rPr>
              <a:t>replicates</a:t>
            </a:r>
            <a:r>
              <a:rPr sz="750" spc="35" dirty="0">
                <a:solidFill>
                  <a:srgbClr val="415568"/>
                </a:solidFill>
                <a:latin typeface="Arial"/>
                <a:cs typeface="Arial"/>
              </a:rPr>
              <a:t> </a:t>
            </a:r>
            <a:r>
              <a:rPr sz="750" dirty="0">
                <a:solidFill>
                  <a:srgbClr val="415568"/>
                </a:solidFill>
                <a:latin typeface="Arial"/>
                <a:cs typeface="Arial"/>
              </a:rPr>
              <a:t>by</a:t>
            </a:r>
            <a:r>
              <a:rPr sz="750" spc="35" dirty="0">
                <a:solidFill>
                  <a:srgbClr val="415568"/>
                </a:solidFill>
                <a:latin typeface="Arial"/>
                <a:cs typeface="Arial"/>
              </a:rPr>
              <a:t> </a:t>
            </a:r>
            <a:r>
              <a:rPr sz="750" dirty="0">
                <a:solidFill>
                  <a:srgbClr val="415568"/>
                </a:solidFill>
                <a:latin typeface="Arial"/>
                <a:cs typeface="Arial"/>
              </a:rPr>
              <a:t>the</a:t>
            </a:r>
            <a:r>
              <a:rPr sz="750" spc="40" dirty="0">
                <a:solidFill>
                  <a:srgbClr val="415568"/>
                </a:solidFill>
                <a:latin typeface="Arial"/>
                <a:cs typeface="Arial"/>
              </a:rPr>
              <a:t> </a:t>
            </a:r>
            <a:r>
              <a:rPr sz="750" dirty="0">
                <a:solidFill>
                  <a:srgbClr val="415568"/>
                </a:solidFill>
                <a:latin typeface="Arial"/>
                <a:cs typeface="Arial"/>
              </a:rPr>
              <a:t>total</a:t>
            </a:r>
            <a:r>
              <a:rPr sz="750" spc="35" dirty="0">
                <a:solidFill>
                  <a:srgbClr val="415568"/>
                </a:solidFill>
                <a:latin typeface="Arial"/>
                <a:cs typeface="Arial"/>
              </a:rPr>
              <a:t> </a:t>
            </a:r>
            <a:r>
              <a:rPr sz="750" dirty="0">
                <a:solidFill>
                  <a:srgbClr val="415568"/>
                </a:solidFill>
                <a:latin typeface="Arial"/>
                <a:cs typeface="Arial"/>
              </a:rPr>
              <a:t>number</a:t>
            </a:r>
            <a:r>
              <a:rPr sz="750" spc="35" dirty="0">
                <a:solidFill>
                  <a:srgbClr val="415568"/>
                </a:solidFill>
                <a:latin typeface="Arial"/>
                <a:cs typeface="Arial"/>
              </a:rPr>
              <a:t> </a:t>
            </a:r>
            <a:r>
              <a:rPr sz="750" dirty="0">
                <a:solidFill>
                  <a:srgbClr val="415568"/>
                </a:solidFill>
                <a:latin typeface="Arial"/>
                <a:cs typeface="Arial"/>
              </a:rPr>
              <a:t>of</a:t>
            </a:r>
            <a:r>
              <a:rPr sz="750" spc="40" dirty="0">
                <a:solidFill>
                  <a:srgbClr val="415568"/>
                </a:solidFill>
                <a:latin typeface="Arial"/>
                <a:cs typeface="Arial"/>
              </a:rPr>
              <a:t> </a:t>
            </a:r>
            <a:r>
              <a:rPr sz="750" dirty="0">
                <a:solidFill>
                  <a:srgbClr val="415568"/>
                </a:solidFill>
                <a:latin typeface="Arial"/>
                <a:cs typeface="Arial"/>
              </a:rPr>
              <a:t>replicates.</a:t>
            </a:r>
            <a:r>
              <a:rPr sz="750" spc="35" dirty="0">
                <a:solidFill>
                  <a:srgbClr val="415568"/>
                </a:solidFill>
                <a:latin typeface="Arial"/>
                <a:cs typeface="Arial"/>
              </a:rPr>
              <a:t> </a:t>
            </a:r>
            <a:r>
              <a:rPr sz="750" dirty="0">
                <a:solidFill>
                  <a:srgbClr val="415568"/>
                </a:solidFill>
                <a:latin typeface="Arial"/>
                <a:cs typeface="Arial"/>
              </a:rPr>
              <a:t>Bushel</a:t>
            </a:r>
            <a:r>
              <a:rPr sz="750" spc="35" dirty="0">
                <a:solidFill>
                  <a:srgbClr val="415568"/>
                </a:solidFill>
                <a:latin typeface="Arial"/>
                <a:cs typeface="Arial"/>
              </a:rPr>
              <a:t> </a:t>
            </a:r>
            <a:r>
              <a:rPr sz="750" dirty="0">
                <a:solidFill>
                  <a:srgbClr val="415568"/>
                </a:solidFill>
                <a:latin typeface="Arial"/>
                <a:cs typeface="Arial"/>
              </a:rPr>
              <a:t>gain</a:t>
            </a:r>
            <a:r>
              <a:rPr sz="750" spc="40" dirty="0">
                <a:solidFill>
                  <a:srgbClr val="415568"/>
                </a:solidFill>
                <a:latin typeface="Arial"/>
                <a:cs typeface="Arial"/>
              </a:rPr>
              <a:t> </a:t>
            </a:r>
            <a:r>
              <a:rPr sz="750" spc="-25" dirty="0">
                <a:solidFill>
                  <a:srgbClr val="415568"/>
                </a:solidFill>
                <a:latin typeface="Arial"/>
                <a:cs typeface="Arial"/>
              </a:rPr>
              <a:t>was</a:t>
            </a:r>
            <a:r>
              <a:rPr sz="750" dirty="0">
                <a:solidFill>
                  <a:srgbClr val="415568"/>
                </a:solidFill>
                <a:latin typeface="Arial"/>
                <a:cs typeface="Arial"/>
              </a:rPr>
              <a:t> calculated</a:t>
            </a:r>
            <a:r>
              <a:rPr sz="750" spc="35" dirty="0">
                <a:solidFill>
                  <a:srgbClr val="415568"/>
                </a:solidFill>
                <a:latin typeface="Arial"/>
                <a:cs typeface="Arial"/>
              </a:rPr>
              <a:t> </a:t>
            </a:r>
            <a:r>
              <a:rPr sz="750" dirty="0">
                <a:solidFill>
                  <a:srgbClr val="415568"/>
                </a:solidFill>
                <a:latin typeface="Arial"/>
                <a:cs typeface="Arial"/>
              </a:rPr>
              <a:t>taking</a:t>
            </a:r>
            <a:r>
              <a:rPr sz="750" spc="35" dirty="0">
                <a:solidFill>
                  <a:srgbClr val="415568"/>
                </a:solidFill>
                <a:latin typeface="Arial"/>
                <a:cs typeface="Arial"/>
              </a:rPr>
              <a:t> </a:t>
            </a:r>
            <a:r>
              <a:rPr sz="750" dirty="0">
                <a:solidFill>
                  <a:srgbClr val="415568"/>
                </a:solidFill>
                <a:latin typeface="Arial"/>
                <a:cs typeface="Arial"/>
              </a:rPr>
              <a:t>the</a:t>
            </a:r>
            <a:r>
              <a:rPr sz="750" spc="35" dirty="0">
                <a:solidFill>
                  <a:srgbClr val="415568"/>
                </a:solidFill>
                <a:latin typeface="Arial"/>
                <a:cs typeface="Arial"/>
              </a:rPr>
              <a:t> </a:t>
            </a:r>
            <a:r>
              <a:rPr sz="750" dirty="0">
                <a:solidFill>
                  <a:srgbClr val="415568"/>
                </a:solidFill>
                <a:latin typeface="Arial"/>
                <a:cs typeface="Arial"/>
              </a:rPr>
              <a:t>total</a:t>
            </a:r>
            <a:r>
              <a:rPr sz="750" spc="35" dirty="0">
                <a:solidFill>
                  <a:srgbClr val="415568"/>
                </a:solidFill>
                <a:latin typeface="Arial"/>
                <a:cs typeface="Arial"/>
              </a:rPr>
              <a:t> </a:t>
            </a:r>
            <a:r>
              <a:rPr sz="750" dirty="0">
                <a:solidFill>
                  <a:srgbClr val="415568"/>
                </a:solidFill>
                <a:latin typeface="Arial"/>
                <a:cs typeface="Arial"/>
              </a:rPr>
              <a:t>average</a:t>
            </a:r>
            <a:r>
              <a:rPr sz="750" spc="35" dirty="0">
                <a:solidFill>
                  <a:srgbClr val="415568"/>
                </a:solidFill>
                <a:latin typeface="Arial"/>
                <a:cs typeface="Arial"/>
              </a:rPr>
              <a:t> </a:t>
            </a:r>
            <a:r>
              <a:rPr sz="750" dirty="0">
                <a:solidFill>
                  <a:srgbClr val="415568"/>
                </a:solidFill>
                <a:latin typeface="Arial"/>
                <a:cs typeface="Arial"/>
              </a:rPr>
              <a:t>of</a:t>
            </a:r>
            <a:r>
              <a:rPr sz="750" spc="35" dirty="0">
                <a:solidFill>
                  <a:srgbClr val="415568"/>
                </a:solidFill>
                <a:latin typeface="Arial"/>
                <a:cs typeface="Arial"/>
              </a:rPr>
              <a:t> </a:t>
            </a:r>
            <a:r>
              <a:rPr sz="750" dirty="0">
                <a:solidFill>
                  <a:srgbClr val="415568"/>
                </a:solidFill>
                <a:latin typeface="Arial"/>
                <a:cs typeface="Arial"/>
              </a:rPr>
              <a:t>all</a:t>
            </a:r>
            <a:r>
              <a:rPr sz="750" spc="40" dirty="0">
                <a:solidFill>
                  <a:srgbClr val="415568"/>
                </a:solidFill>
                <a:latin typeface="Arial"/>
                <a:cs typeface="Arial"/>
              </a:rPr>
              <a:t> </a:t>
            </a:r>
            <a:r>
              <a:rPr sz="750" spc="-10" dirty="0">
                <a:solidFill>
                  <a:srgbClr val="415568"/>
                </a:solidFill>
                <a:latin typeface="Arial"/>
                <a:cs typeface="Arial"/>
              </a:rPr>
              <a:t>replicates.</a:t>
            </a:r>
            <a:endParaRPr sz="750" dirty="0">
              <a:latin typeface="Arial"/>
              <a:cs typeface="Arial"/>
            </a:endParaRPr>
          </a:p>
        </p:txBody>
      </p:sp>
      <p:sp>
        <p:nvSpPr>
          <p:cNvPr id="25674" name="object 148">
            <a:extLst>
              <a:ext uri="{FF2B5EF4-FFF2-40B4-BE49-F238E27FC236}">
                <a16:creationId xmlns:a16="http://schemas.microsoft.com/office/drawing/2014/main" id="{5AAA365A-A284-4D89-D159-70188D2F8136}"/>
              </a:ext>
            </a:extLst>
          </p:cNvPr>
          <p:cNvSpPr txBox="1"/>
          <p:nvPr/>
        </p:nvSpPr>
        <p:spPr>
          <a:xfrm>
            <a:off x="728042" y="4216336"/>
            <a:ext cx="207645" cy="152400"/>
          </a:xfrm>
          <a:prstGeom prst="rect">
            <a:avLst/>
          </a:prstGeom>
        </p:spPr>
        <p:txBody>
          <a:bodyPr vert="horz" wrap="square" lIns="0" tIns="16510" rIns="0" bIns="0" rtlCol="0">
            <a:spAutoFit/>
          </a:bodyPr>
          <a:lstStyle/>
          <a:p>
            <a:pPr marL="12700">
              <a:lnSpc>
                <a:spcPct val="100000"/>
              </a:lnSpc>
              <a:spcBef>
                <a:spcPts val="130"/>
              </a:spcBef>
            </a:pPr>
            <a:r>
              <a:rPr sz="800" dirty="0">
                <a:solidFill>
                  <a:srgbClr val="415568"/>
                </a:solidFill>
                <a:latin typeface="Arial"/>
                <a:cs typeface="Arial"/>
              </a:rPr>
              <a:t>-</a:t>
            </a:r>
            <a:r>
              <a:rPr sz="800" spc="-25" dirty="0">
                <a:solidFill>
                  <a:srgbClr val="415568"/>
                </a:solidFill>
                <a:latin typeface="Arial"/>
                <a:cs typeface="Arial"/>
              </a:rPr>
              <a:t>2.0</a:t>
            </a:r>
            <a:endParaRPr sz="800" dirty="0">
              <a:latin typeface="Arial"/>
              <a:cs typeface="Arial"/>
            </a:endParaRPr>
          </a:p>
        </p:txBody>
      </p:sp>
      <p:sp>
        <p:nvSpPr>
          <p:cNvPr id="25675" name="object 149">
            <a:extLst>
              <a:ext uri="{FF2B5EF4-FFF2-40B4-BE49-F238E27FC236}">
                <a16:creationId xmlns:a16="http://schemas.microsoft.com/office/drawing/2014/main" id="{E84B87A1-F3E6-CE37-96A1-84AAA2714F5F}"/>
              </a:ext>
            </a:extLst>
          </p:cNvPr>
          <p:cNvSpPr txBox="1"/>
          <p:nvPr/>
        </p:nvSpPr>
        <p:spPr>
          <a:xfrm>
            <a:off x="763164" y="3572986"/>
            <a:ext cx="17208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2.0</a:t>
            </a:r>
            <a:endParaRPr sz="800" dirty="0">
              <a:latin typeface="Arial"/>
              <a:cs typeface="Arial"/>
            </a:endParaRPr>
          </a:p>
        </p:txBody>
      </p:sp>
      <p:sp>
        <p:nvSpPr>
          <p:cNvPr id="25676" name="object 150">
            <a:extLst>
              <a:ext uri="{FF2B5EF4-FFF2-40B4-BE49-F238E27FC236}">
                <a16:creationId xmlns:a16="http://schemas.microsoft.com/office/drawing/2014/main" id="{16BDCC10-0CE2-1C53-0EF3-FA71E67EFD6B}"/>
              </a:ext>
            </a:extLst>
          </p:cNvPr>
          <p:cNvSpPr txBox="1"/>
          <p:nvPr/>
        </p:nvSpPr>
        <p:spPr>
          <a:xfrm>
            <a:off x="728042" y="4538010"/>
            <a:ext cx="207645" cy="152400"/>
          </a:xfrm>
          <a:prstGeom prst="rect">
            <a:avLst/>
          </a:prstGeom>
        </p:spPr>
        <p:txBody>
          <a:bodyPr vert="horz" wrap="square" lIns="0" tIns="16510" rIns="0" bIns="0" rtlCol="0">
            <a:spAutoFit/>
          </a:bodyPr>
          <a:lstStyle/>
          <a:p>
            <a:pPr marL="12700">
              <a:lnSpc>
                <a:spcPct val="100000"/>
              </a:lnSpc>
              <a:spcBef>
                <a:spcPts val="130"/>
              </a:spcBef>
            </a:pPr>
            <a:r>
              <a:rPr sz="800" dirty="0">
                <a:solidFill>
                  <a:srgbClr val="415568"/>
                </a:solidFill>
                <a:latin typeface="Arial"/>
                <a:cs typeface="Arial"/>
              </a:rPr>
              <a:t>-</a:t>
            </a:r>
            <a:r>
              <a:rPr sz="800" spc="-25" dirty="0">
                <a:solidFill>
                  <a:srgbClr val="415568"/>
                </a:solidFill>
                <a:latin typeface="Arial"/>
                <a:cs typeface="Arial"/>
              </a:rPr>
              <a:t>4.0</a:t>
            </a:r>
            <a:endParaRPr sz="800" dirty="0">
              <a:latin typeface="Arial"/>
              <a:cs typeface="Arial"/>
            </a:endParaRPr>
          </a:p>
        </p:txBody>
      </p:sp>
      <p:sp>
        <p:nvSpPr>
          <p:cNvPr id="25677" name="object 151">
            <a:extLst>
              <a:ext uri="{FF2B5EF4-FFF2-40B4-BE49-F238E27FC236}">
                <a16:creationId xmlns:a16="http://schemas.microsoft.com/office/drawing/2014/main" id="{40BD7838-3A3D-AFD7-3D0C-E7BE8A36080C}"/>
              </a:ext>
            </a:extLst>
          </p:cNvPr>
          <p:cNvSpPr txBox="1"/>
          <p:nvPr/>
        </p:nvSpPr>
        <p:spPr>
          <a:xfrm>
            <a:off x="763164" y="3251312"/>
            <a:ext cx="17208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4.0</a:t>
            </a:r>
            <a:endParaRPr sz="800" dirty="0">
              <a:latin typeface="Arial"/>
              <a:cs typeface="Arial"/>
            </a:endParaRPr>
          </a:p>
        </p:txBody>
      </p:sp>
      <p:sp>
        <p:nvSpPr>
          <p:cNvPr id="25678" name="object 152">
            <a:extLst>
              <a:ext uri="{FF2B5EF4-FFF2-40B4-BE49-F238E27FC236}">
                <a16:creationId xmlns:a16="http://schemas.microsoft.com/office/drawing/2014/main" id="{F72FC159-D3B8-B936-4B49-D9BD8D98F98F}"/>
              </a:ext>
            </a:extLst>
          </p:cNvPr>
          <p:cNvSpPr txBox="1"/>
          <p:nvPr/>
        </p:nvSpPr>
        <p:spPr>
          <a:xfrm>
            <a:off x="763164" y="2607946"/>
            <a:ext cx="17208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8.0</a:t>
            </a:r>
            <a:endParaRPr sz="800" dirty="0">
              <a:latin typeface="Arial"/>
              <a:cs typeface="Arial"/>
            </a:endParaRPr>
          </a:p>
        </p:txBody>
      </p:sp>
      <p:sp>
        <p:nvSpPr>
          <p:cNvPr id="25679" name="object 153">
            <a:extLst>
              <a:ext uri="{FF2B5EF4-FFF2-40B4-BE49-F238E27FC236}">
                <a16:creationId xmlns:a16="http://schemas.microsoft.com/office/drawing/2014/main" id="{ED3B8769-E740-8211-DE2F-704C933ACF48}"/>
              </a:ext>
            </a:extLst>
          </p:cNvPr>
          <p:cNvSpPr txBox="1"/>
          <p:nvPr/>
        </p:nvSpPr>
        <p:spPr>
          <a:xfrm>
            <a:off x="763164" y="2929637"/>
            <a:ext cx="17208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6.0</a:t>
            </a:r>
            <a:endParaRPr sz="800" dirty="0">
              <a:latin typeface="Arial"/>
              <a:cs typeface="Arial"/>
            </a:endParaRPr>
          </a:p>
        </p:txBody>
      </p:sp>
      <p:sp>
        <p:nvSpPr>
          <p:cNvPr id="25680" name="object 154">
            <a:extLst>
              <a:ext uri="{FF2B5EF4-FFF2-40B4-BE49-F238E27FC236}">
                <a16:creationId xmlns:a16="http://schemas.microsoft.com/office/drawing/2014/main" id="{EC65048A-07E6-AC2C-8FE6-4E82BB3A4C1D}"/>
              </a:ext>
            </a:extLst>
          </p:cNvPr>
          <p:cNvSpPr txBox="1"/>
          <p:nvPr/>
        </p:nvSpPr>
        <p:spPr>
          <a:xfrm>
            <a:off x="792467" y="2286288"/>
            <a:ext cx="14287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10</a:t>
            </a:r>
            <a:endParaRPr sz="800" dirty="0">
              <a:latin typeface="Arial"/>
              <a:cs typeface="Arial"/>
            </a:endParaRPr>
          </a:p>
        </p:txBody>
      </p:sp>
      <p:sp>
        <p:nvSpPr>
          <p:cNvPr id="25681" name="object 155">
            <a:extLst>
              <a:ext uri="{FF2B5EF4-FFF2-40B4-BE49-F238E27FC236}">
                <a16:creationId xmlns:a16="http://schemas.microsoft.com/office/drawing/2014/main" id="{B3AA8154-5745-DD2B-F213-CF4C2D6B78E8}"/>
              </a:ext>
            </a:extLst>
          </p:cNvPr>
          <p:cNvSpPr txBox="1"/>
          <p:nvPr/>
        </p:nvSpPr>
        <p:spPr>
          <a:xfrm>
            <a:off x="792467" y="1964613"/>
            <a:ext cx="14287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12</a:t>
            </a:r>
            <a:endParaRPr sz="800" dirty="0">
              <a:latin typeface="Arial"/>
              <a:cs typeface="Arial"/>
            </a:endParaRPr>
          </a:p>
        </p:txBody>
      </p:sp>
      <p:grpSp>
        <p:nvGrpSpPr>
          <p:cNvPr id="25682" name="object 156">
            <a:extLst>
              <a:ext uri="{FF2B5EF4-FFF2-40B4-BE49-F238E27FC236}">
                <a16:creationId xmlns:a16="http://schemas.microsoft.com/office/drawing/2014/main" id="{CF41DEC0-8D95-0C34-C08E-CAD03718F0A6}"/>
              </a:ext>
            </a:extLst>
          </p:cNvPr>
          <p:cNvGrpSpPr/>
          <p:nvPr/>
        </p:nvGrpSpPr>
        <p:grpSpPr>
          <a:xfrm>
            <a:off x="961778" y="2043751"/>
            <a:ext cx="4753610" cy="2746375"/>
            <a:chOff x="961778" y="2043751"/>
            <a:chExt cx="4753610" cy="2746375"/>
          </a:xfrm>
        </p:grpSpPr>
        <p:sp>
          <p:nvSpPr>
            <p:cNvPr id="25683" name="object 157">
              <a:extLst>
                <a:ext uri="{FF2B5EF4-FFF2-40B4-BE49-F238E27FC236}">
                  <a16:creationId xmlns:a16="http://schemas.microsoft.com/office/drawing/2014/main" id="{9187DC53-1E6B-7414-8DC2-10A05257256A}"/>
                </a:ext>
              </a:extLst>
            </p:cNvPr>
            <p:cNvSpPr/>
            <p:nvPr/>
          </p:nvSpPr>
          <p:spPr>
            <a:xfrm>
              <a:off x="1047997" y="2043751"/>
              <a:ext cx="0" cy="2746375"/>
            </a:xfrm>
            <a:custGeom>
              <a:avLst/>
              <a:gdLst/>
              <a:ahLst/>
              <a:cxnLst/>
              <a:rect l="l" t="t" r="r" b="b"/>
              <a:pathLst>
                <a:path h="2746375">
                  <a:moveTo>
                    <a:pt x="0" y="0"/>
                  </a:moveTo>
                  <a:lnTo>
                    <a:pt x="0" y="2746032"/>
                  </a:lnTo>
                </a:path>
              </a:pathLst>
            </a:custGeom>
            <a:ln w="14643">
              <a:solidFill>
                <a:srgbClr val="95A1AB"/>
              </a:solidFill>
            </a:ln>
          </p:spPr>
          <p:txBody>
            <a:bodyPr wrap="square" lIns="0" tIns="0" rIns="0" bIns="0" rtlCol="0"/>
            <a:lstStyle/>
            <a:p>
              <a:endParaRPr dirty="0"/>
            </a:p>
          </p:txBody>
        </p:sp>
        <p:sp>
          <p:nvSpPr>
            <p:cNvPr id="25684" name="object 166">
              <a:extLst>
                <a:ext uri="{FF2B5EF4-FFF2-40B4-BE49-F238E27FC236}">
                  <a16:creationId xmlns:a16="http://schemas.microsoft.com/office/drawing/2014/main" id="{A4CEE80E-8A61-A9FF-FB0B-AB49D028C41C}"/>
                </a:ext>
              </a:extLst>
            </p:cNvPr>
            <p:cNvSpPr/>
            <p:nvPr/>
          </p:nvSpPr>
          <p:spPr>
            <a:xfrm>
              <a:off x="5478909" y="2318003"/>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685" name="object 167">
              <a:extLst>
                <a:ext uri="{FF2B5EF4-FFF2-40B4-BE49-F238E27FC236}">
                  <a16:creationId xmlns:a16="http://schemas.microsoft.com/office/drawing/2014/main" id="{866FB351-76D3-6774-4FE3-9D2583CEA873}"/>
                </a:ext>
              </a:extLst>
            </p:cNvPr>
            <p:cNvSpPr/>
            <p:nvPr/>
          </p:nvSpPr>
          <p:spPr>
            <a:xfrm>
              <a:off x="5478909" y="2318003"/>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686" name="object 168">
              <a:extLst>
                <a:ext uri="{FF2B5EF4-FFF2-40B4-BE49-F238E27FC236}">
                  <a16:creationId xmlns:a16="http://schemas.microsoft.com/office/drawing/2014/main" id="{A47DCCF2-A1AF-7A4E-2346-778267FAD69C}"/>
                </a:ext>
              </a:extLst>
            </p:cNvPr>
            <p:cNvSpPr/>
            <p:nvPr/>
          </p:nvSpPr>
          <p:spPr>
            <a:xfrm>
              <a:off x="5478894" y="2337104"/>
              <a:ext cx="176530" cy="1663064"/>
            </a:xfrm>
            <a:custGeom>
              <a:avLst/>
              <a:gdLst/>
              <a:ahLst/>
              <a:cxnLst/>
              <a:rect l="l" t="t" r="r" b="b"/>
              <a:pathLst>
                <a:path w="176529" h="1663064">
                  <a:moveTo>
                    <a:pt x="176009" y="0"/>
                  </a:moveTo>
                  <a:lnTo>
                    <a:pt x="132003" y="19100"/>
                  </a:lnTo>
                  <a:lnTo>
                    <a:pt x="44005" y="19100"/>
                  </a:lnTo>
                  <a:lnTo>
                    <a:pt x="0" y="0"/>
                  </a:lnTo>
                  <a:lnTo>
                    <a:pt x="0" y="1643722"/>
                  </a:lnTo>
                  <a:lnTo>
                    <a:pt x="4394" y="1645640"/>
                  </a:lnTo>
                  <a:lnTo>
                    <a:pt x="43891" y="1662823"/>
                  </a:lnTo>
                  <a:lnTo>
                    <a:pt x="131660" y="1662823"/>
                  </a:lnTo>
                  <a:lnTo>
                    <a:pt x="132003" y="1662811"/>
                  </a:lnTo>
                  <a:lnTo>
                    <a:pt x="176009" y="1643722"/>
                  </a:lnTo>
                  <a:lnTo>
                    <a:pt x="176009" y="0"/>
                  </a:lnTo>
                  <a:close/>
                </a:path>
              </a:pathLst>
            </a:custGeom>
            <a:solidFill>
              <a:srgbClr val="FFD24E"/>
            </a:solidFill>
          </p:spPr>
          <p:txBody>
            <a:bodyPr wrap="square" lIns="0" tIns="0" rIns="0" bIns="0" rtlCol="0"/>
            <a:lstStyle/>
            <a:p>
              <a:endParaRPr dirty="0"/>
            </a:p>
          </p:txBody>
        </p:sp>
        <p:sp>
          <p:nvSpPr>
            <p:cNvPr id="25687" name="object 169">
              <a:extLst>
                <a:ext uri="{FF2B5EF4-FFF2-40B4-BE49-F238E27FC236}">
                  <a16:creationId xmlns:a16="http://schemas.microsoft.com/office/drawing/2014/main" id="{C7F202CE-3B95-15CC-F6A4-36B9AEDC24A7}"/>
                </a:ext>
              </a:extLst>
            </p:cNvPr>
            <p:cNvSpPr/>
            <p:nvPr/>
          </p:nvSpPr>
          <p:spPr>
            <a:xfrm>
              <a:off x="5513279" y="2325503"/>
              <a:ext cx="107314" cy="23495"/>
            </a:xfrm>
            <a:custGeom>
              <a:avLst/>
              <a:gdLst/>
              <a:ahLst/>
              <a:cxnLst/>
              <a:rect l="l" t="t" r="r" b="b"/>
              <a:pathLst>
                <a:path w="107314"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88" name="object 170">
              <a:extLst>
                <a:ext uri="{FF2B5EF4-FFF2-40B4-BE49-F238E27FC236}">
                  <a16:creationId xmlns:a16="http://schemas.microsoft.com/office/drawing/2014/main" id="{E45E11DE-A390-0144-9BAF-B8D60CC6B480}"/>
                </a:ext>
              </a:extLst>
            </p:cNvPr>
            <p:cNvSpPr/>
            <p:nvPr/>
          </p:nvSpPr>
          <p:spPr>
            <a:xfrm>
              <a:off x="5478894" y="2337104"/>
              <a:ext cx="176530" cy="1663064"/>
            </a:xfrm>
            <a:custGeom>
              <a:avLst/>
              <a:gdLst/>
              <a:ahLst/>
              <a:cxnLst/>
              <a:rect l="l" t="t" r="r" b="b"/>
              <a:pathLst>
                <a:path w="176529" h="1663064">
                  <a:moveTo>
                    <a:pt x="44005" y="19100"/>
                  </a:moveTo>
                  <a:lnTo>
                    <a:pt x="0" y="0"/>
                  </a:lnTo>
                  <a:lnTo>
                    <a:pt x="0" y="1643722"/>
                  </a:lnTo>
                  <a:lnTo>
                    <a:pt x="44005" y="1662823"/>
                  </a:lnTo>
                  <a:lnTo>
                    <a:pt x="44005" y="19100"/>
                  </a:lnTo>
                  <a:close/>
                </a:path>
                <a:path w="176529" h="1663064">
                  <a:moveTo>
                    <a:pt x="176009" y="0"/>
                  </a:moveTo>
                  <a:lnTo>
                    <a:pt x="132003" y="19100"/>
                  </a:lnTo>
                  <a:lnTo>
                    <a:pt x="132003" y="1662823"/>
                  </a:lnTo>
                  <a:lnTo>
                    <a:pt x="176009" y="1643722"/>
                  </a:lnTo>
                  <a:lnTo>
                    <a:pt x="176009" y="0"/>
                  </a:lnTo>
                  <a:close/>
                </a:path>
              </a:pathLst>
            </a:custGeom>
            <a:solidFill>
              <a:srgbClr val="FFD24E"/>
            </a:solidFill>
          </p:spPr>
          <p:txBody>
            <a:bodyPr wrap="square" lIns="0" tIns="0" rIns="0" bIns="0" rtlCol="0"/>
            <a:lstStyle/>
            <a:p>
              <a:endParaRPr dirty="0"/>
            </a:p>
          </p:txBody>
        </p:sp>
        <p:sp>
          <p:nvSpPr>
            <p:cNvPr id="25689" name="object 171">
              <a:extLst>
                <a:ext uri="{FF2B5EF4-FFF2-40B4-BE49-F238E27FC236}">
                  <a16:creationId xmlns:a16="http://schemas.microsoft.com/office/drawing/2014/main" id="{05C99315-B9D7-3598-77F9-FAA98479F53E}"/>
                </a:ext>
              </a:extLst>
            </p:cNvPr>
            <p:cNvSpPr/>
            <p:nvPr/>
          </p:nvSpPr>
          <p:spPr>
            <a:xfrm>
              <a:off x="4896414" y="2786003"/>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690" name="object 172">
              <a:extLst>
                <a:ext uri="{FF2B5EF4-FFF2-40B4-BE49-F238E27FC236}">
                  <a16:creationId xmlns:a16="http://schemas.microsoft.com/office/drawing/2014/main" id="{E1C2C8C0-B23F-DACC-3104-5E881E55F48B}"/>
                </a:ext>
              </a:extLst>
            </p:cNvPr>
            <p:cNvSpPr/>
            <p:nvPr/>
          </p:nvSpPr>
          <p:spPr>
            <a:xfrm>
              <a:off x="4896414" y="2786003"/>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691" name="object 173">
              <a:extLst>
                <a:ext uri="{FF2B5EF4-FFF2-40B4-BE49-F238E27FC236}">
                  <a16:creationId xmlns:a16="http://schemas.microsoft.com/office/drawing/2014/main" id="{AA5170A9-0DB4-0188-B6A3-95C9071401E2}"/>
                </a:ext>
              </a:extLst>
            </p:cNvPr>
            <p:cNvSpPr/>
            <p:nvPr/>
          </p:nvSpPr>
          <p:spPr>
            <a:xfrm>
              <a:off x="4896396" y="2805099"/>
              <a:ext cx="176530" cy="1195070"/>
            </a:xfrm>
            <a:custGeom>
              <a:avLst/>
              <a:gdLst/>
              <a:ahLst/>
              <a:cxnLst/>
              <a:rect l="l" t="t" r="r" b="b"/>
              <a:pathLst>
                <a:path w="176529" h="1195070">
                  <a:moveTo>
                    <a:pt x="176009" y="0"/>
                  </a:moveTo>
                  <a:lnTo>
                    <a:pt x="132003" y="19100"/>
                  </a:lnTo>
                  <a:lnTo>
                    <a:pt x="132003" y="1156804"/>
                  </a:lnTo>
                  <a:lnTo>
                    <a:pt x="131991" y="19088"/>
                  </a:lnTo>
                  <a:lnTo>
                    <a:pt x="43980" y="19088"/>
                  </a:lnTo>
                  <a:lnTo>
                    <a:pt x="0" y="0"/>
                  </a:lnTo>
                  <a:lnTo>
                    <a:pt x="0" y="1175727"/>
                  </a:lnTo>
                  <a:lnTo>
                    <a:pt x="3568" y="1177290"/>
                  </a:lnTo>
                  <a:lnTo>
                    <a:pt x="43891" y="1194828"/>
                  </a:lnTo>
                  <a:lnTo>
                    <a:pt x="131660" y="1194828"/>
                  </a:lnTo>
                  <a:lnTo>
                    <a:pt x="131991" y="1194816"/>
                  </a:lnTo>
                  <a:lnTo>
                    <a:pt x="131991" y="1194689"/>
                  </a:lnTo>
                  <a:lnTo>
                    <a:pt x="132003" y="1194816"/>
                  </a:lnTo>
                  <a:lnTo>
                    <a:pt x="176009" y="1175727"/>
                  </a:lnTo>
                  <a:lnTo>
                    <a:pt x="176009" y="0"/>
                  </a:lnTo>
                  <a:close/>
                </a:path>
              </a:pathLst>
            </a:custGeom>
            <a:solidFill>
              <a:srgbClr val="FFD24E"/>
            </a:solidFill>
          </p:spPr>
          <p:txBody>
            <a:bodyPr wrap="square" lIns="0" tIns="0" rIns="0" bIns="0" rtlCol="0"/>
            <a:lstStyle/>
            <a:p>
              <a:endParaRPr dirty="0"/>
            </a:p>
          </p:txBody>
        </p:sp>
        <p:sp>
          <p:nvSpPr>
            <p:cNvPr id="25692" name="object 174">
              <a:extLst>
                <a:ext uri="{FF2B5EF4-FFF2-40B4-BE49-F238E27FC236}">
                  <a16:creationId xmlns:a16="http://schemas.microsoft.com/office/drawing/2014/main" id="{6A703BD2-B708-44BC-0281-14BCEFC16D67}"/>
                </a:ext>
              </a:extLst>
            </p:cNvPr>
            <p:cNvSpPr/>
            <p:nvPr/>
          </p:nvSpPr>
          <p:spPr>
            <a:xfrm>
              <a:off x="4930784" y="2793503"/>
              <a:ext cx="107314" cy="23495"/>
            </a:xfrm>
            <a:custGeom>
              <a:avLst/>
              <a:gdLst/>
              <a:ahLst/>
              <a:cxnLst/>
              <a:rect l="l" t="t" r="r" b="b"/>
              <a:pathLst>
                <a:path w="107314"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93" name="object 175">
              <a:extLst>
                <a:ext uri="{FF2B5EF4-FFF2-40B4-BE49-F238E27FC236}">
                  <a16:creationId xmlns:a16="http://schemas.microsoft.com/office/drawing/2014/main" id="{1E37DF41-B78C-A7F4-2867-94187C78DA48}"/>
                </a:ext>
              </a:extLst>
            </p:cNvPr>
            <p:cNvSpPr/>
            <p:nvPr/>
          </p:nvSpPr>
          <p:spPr>
            <a:xfrm>
              <a:off x="4896396" y="2805099"/>
              <a:ext cx="176530" cy="1195070"/>
            </a:xfrm>
            <a:custGeom>
              <a:avLst/>
              <a:gdLst/>
              <a:ahLst/>
              <a:cxnLst/>
              <a:rect l="l" t="t" r="r" b="b"/>
              <a:pathLst>
                <a:path w="176529" h="1195070">
                  <a:moveTo>
                    <a:pt x="44005" y="19100"/>
                  </a:moveTo>
                  <a:lnTo>
                    <a:pt x="0" y="0"/>
                  </a:lnTo>
                  <a:lnTo>
                    <a:pt x="0" y="1175727"/>
                  </a:lnTo>
                  <a:lnTo>
                    <a:pt x="44005" y="1194816"/>
                  </a:lnTo>
                  <a:lnTo>
                    <a:pt x="44005" y="19100"/>
                  </a:lnTo>
                  <a:close/>
                </a:path>
                <a:path w="176529" h="1195070">
                  <a:moveTo>
                    <a:pt x="176009" y="0"/>
                  </a:moveTo>
                  <a:lnTo>
                    <a:pt x="132003" y="19100"/>
                  </a:lnTo>
                  <a:lnTo>
                    <a:pt x="132003" y="1194816"/>
                  </a:lnTo>
                  <a:lnTo>
                    <a:pt x="176009" y="1175727"/>
                  </a:lnTo>
                  <a:lnTo>
                    <a:pt x="176009" y="0"/>
                  </a:lnTo>
                  <a:close/>
                </a:path>
              </a:pathLst>
            </a:custGeom>
            <a:solidFill>
              <a:srgbClr val="FFD24E"/>
            </a:solidFill>
          </p:spPr>
          <p:txBody>
            <a:bodyPr wrap="square" lIns="0" tIns="0" rIns="0" bIns="0" rtlCol="0"/>
            <a:lstStyle/>
            <a:p>
              <a:endParaRPr dirty="0"/>
            </a:p>
          </p:txBody>
        </p:sp>
        <p:sp>
          <p:nvSpPr>
            <p:cNvPr id="25694" name="object 176">
              <a:extLst>
                <a:ext uri="{FF2B5EF4-FFF2-40B4-BE49-F238E27FC236}">
                  <a16:creationId xmlns:a16="http://schemas.microsoft.com/office/drawing/2014/main" id="{DB7AE2C7-C212-2B77-9538-1B7306D9E8F6}"/>
                </a:ext>
              </a:extLst>
            </p:cNvPr>
            <p:cNvSpPr/>
            <p:nvPr/>
          </p:nvSpPr>
          <p:spPr>
            <a:xfrm>
              <a:off x="5187661" y="2678004"/>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695" name="object 177">
              <a:extLst>
                <a:ext uri="{FF2B5EF4-FFF2-40B4-BE49-F238E27FC236}">
                  <a16:creationId xmlns:a16="http://schemas.microsoft.com/office/drawing/2014/main" id="{1510D17C-DF90-3A9F-073D-7E17FE51F761}"/>
                </a:ext>
              </a:extLst>
            </p:cNvPr>
            <p:cNvSpPr/>
            <p:nvPr/>
          </p:nvSpPr>
          <p:spPr>
            <a:xfrm>
              <a:off x="5187661" y="2678004"/>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696" name="object 178">
              <a:extLst>
                <a:ext uri="{FF2B5EF4-FFF2-40B4-BE49-F238E27FC236}">
                  <a16:creationId xmlns:a16="http://schemas.microsoft.com/office/drawing/2014/main" id="{26272F28-87CF-70F0-A512-D3B59EFE6039}"/>
                </a:ext>
              </a:extLst>
            </p:cNvPr>
            <p:cNvSpPr/>
            <p:nvPr/>
          </p:nvSpPr>
          <p:spPr>
            <a:xfrm>
              <a:off x="5187645" y="2697098"/>
              <a:ext cx="176530" cy="1303020"/>
            </a:xfrm>
            <a:custGeom>
              <a:avLst/>
              <a:gdLst/>
              <a:ahLst/>
              <a:cxnLst/>
              <a:rect l="l" t="t" r="r" b="b"/>
              <a:pathLst>
                <a:path w="176529" h="1303020">
                  <a:moveTo>
                    <a:pt x="176009" y="0"/>
                  </a:moveTo>
                  <a:lnTo>
                    <a:pt x="132003" y="19100"/>
                  </a:lnTo>
                  <a:lnTo>
                    <a:pt x="43980" y="19088"/>
                  </a:lnTo>
                  <a:lnTo>
                    <a:pt x="0" y="0"/>
                  </a:lnTo>
                  <a:lnTo>
                    <a:pt x="0" y="1283728"/>
                  </a:lnTo>
                  <a:lnTo>
                    <a:pt x="3568" y="1285290"/>
                  </a:lnTo>
                  <a:lnTo>
                    <a:pt x="43891" y="1302829"/>
                  </a:lnTo>
                  <a:lnTo>
                    <a:pt x="131660" y="1302829"/>
                  </a:lnTo>
                  <a:lnTo>
                    <a:pt x="132003" y="1302816"/>
                  </a:lnTo>
                  <a:lnTo>
                    <a:pt x="176009" y="1283728"/>
                  </a:lnTo>
                  <a:lnTo>
                    <a:pt x="176009" y="0"/>
                  </a:lnTo>
                  <a:close/>
                </a:path>
              </a:pathLst>
            </a:custGeom>
            <a:solidFill>
              <a:srgbClr val="FFD24E"/>
            </a:solidFill>
          </p:spPr>
          <p:txBody>
            <a:bodyPr wrap="square" lIns="0" tIns="0" rIns="0" bIns="0" rtlCol="0"/>
            <a:lstStyle/>
            <a:p>
              <a:endParaRPr dirty="0"/>
            </a:p>
          </p:txBody>
        </p:sp>
        <p:sp>
          <p:nvSpPr>
            <p:cNvPr id="25697" name="object 179">
              <a:extLst>
                <a:ext uri="{FF2B5EF4-FFF2-40B4-BE49-F238E27FC236}">
                  <a16:creationId xmlns:a16="http://schemas.microsoft.com/office/drawing/2014/main" id="{26580DE4-F89E-1C82-2A36-C0A51E37785C}"/>
                </a:ext>
              </a:extLst>
            </p:cNvPr>
            <p:cNvSpPr/>
            <p:nvPr/>
          </p:nvSpPr>
          <p:spPr>
            <a:xfrm>
              <a:off x="5222031" y="2685502"/>
              <a:ext cx="107314" cy="23495"/>
            </a:xfrm>
            <a:custGeom>
              <a:avLst/>
              <a:gdLst/>
              <a:ahLst/>
              <a:cxnLst/>
              <a:rect l="l" t="t" r="r" b="b"/>
              <a:pathLst>
                <a:path w="107314"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698" name="object 180">
              <a:extLst>
                <a:ext uri="{FF2B5EF4-FFF2-40B4-BE49-F238E27FC236}">
                  <a16:creationId xmlns:a16="http://schemas.microsoft.com/office/drawing/2014/main" id="{D941701F-949A-3BA1-499E-8A7C5A073C96}"/>
                </a:ext>
              </a:extLst>
            </p:cNvPr>
            <p:cNvSpPr/>
            <p:nvPr/>
          </p:nvSpPr>
          <p:spPr>
            <a:xfrm>
              <a:off x="5187645" y="2697098"/>
              <a:ext cx="176530" cy="1303020"/>
            </a:xfrm>
            <a:custGeom>
              <a:avLst/>
              <a:gdLst/>
              <a:ahLst/>
              <a:cxnLst/>
              <a:rect l="l" t="t" r="r" b="b"/>
              <a:pathLst>
                <a:path w="176529" h="1303020">
                  <a:moveTo>
                    <a:pt x="44005" y="19100"/>
                  </a:moveTo>
                  <a:lnTo>
                    <a:pt x="0" y="0"/>
                  </a:lnTo>
                  <a:lnTo>
                    <a:pt x="0" y="1283728"/>
                  </a:lnTo>
                  <a:lnTo>
                    <a:pt x="44005" y="1302816"/>
                  </a:lnTo>
                  <a:lnTo>
                    <a:pt x="44005" y="19100"/>
                  </a:lnTo>
                  <a:close/>
                </a:path>
                <a:path w="176529" h="1303020">
                  <a:moveTo>
                    <a:pt x="176009" y="0"/>
                  </a:moveTo>
                  <a:lnTo>
                    <a:pt x="132003" y="19100"/>
                  </a:lnTo>
                  <a:lnTo>
                    <a:pt x="132003" y="1302816"/>
                  </a:lnTo>
                  <a:lnTo>
                    <a:pt x="176009" y="1283728"/>
                  </a:lnTo>
                  <a:lnTo>
                    <a:pt x="176009" y="0"/>
                  </a:lnTo>
                  <a:close/>
                </a:path>
              </a:pathLst>
            </a:custGeom>
            <a:solidFill>
              <a:srgbClr val="FFD24E"/>
            </a:solidFill>
          </p:spPr>
          <p:txBody>
            <a:bodyPr wrap="square" lIns="0" tIns="0" rIns="0" bIns="0" rtlCol="0"/>
            <a:lstStyle/>
            <a:p>
              <a:endParaRPr dirty="0"/>
            </a:p>
          </p:txBody>
        </p:sp>
        <p:sp>
          <p:nvSpPr>
            <p:cNvPr id="25699" name="object 181">
              <a:extLst>
                <a:ext uri="{FF2B5EF4-FFF2-40B4-BE49-F238E27FC236}">
                  <a16:creationId xmlns:a16="http://schemas.microsoft.com/office/drawing/2014/main" id="{6999026B-F9D4-4F07-86DA-DA09271A9398}"/>
                </a:ext>
              </a:extLst>
            </p:cNvPr>
            <p:cNvSpPr/>
            <p:nvPr/>
          </p:nvSpPr>
          <p:spPr>
            <a:xfrm>
              <a:off x="4605165" y="2876005"/>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700" name="object 182">
              <a:extLst>
                <a:ext uri="{FF2B5EF4-FFF2-40B4-BE49-F238E27FC236}">
                  <a16:creationId xmlns:a16="http://schemas.microsoft.com/office/drawing/2014/main" id="{7EF7D2CF-0C81-B686-0DD6-E65B593DBD40}"/>
                </a:ext>
              </a:extLst>
            </p:cNvPr>
            <p:cNvSpPr/>
            <p:nvPr/>
          </p:nvSpPr>
          <p:spPr>
            <a:xfrm>
              <a:off x="4605165" y="2876005"/>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701" name="object 183">
              <a:extLst>
                <a:ext uri="{FF2B5EF4-FFF2-40B4-BE49-F238E27FC236}">
                  <a16:creationId xmlns:a16="http://schemas.microsoft.com/office/drawing/2014/main" id="{F2EF85FB-7B92-FD00-418C-4B906AD2F738}"/>
                </a:ext>
              </a:extLst>
            </p:cNvPr>
            <p:cNvSpPr/>
            <p:nvPr/>
          </p:nvSpPr>
          <p:spPr>
            <a:xfrm>
              <a:off x="4605160" y="2895104"/>
              <a:ext cx="176530" cy="1104900"/>
            </a:xfrm>
            <a:custGeom>
              <a:avLst/>
              <a:gdLst/>
              <a:ahLst/>
              <a:cxnLst/>
              <a:rect l="l" t="t" r="r" b="b"/>
              <a:pathLst>
                <a:path w="176529" h="1104900">
                  <a:moveTo>
                    <a:pt x="175996" y="0"/>
                  </a:moveTo>
                  <a:lnTo>
                    <a:pt x="131991" y="19100"/>
                  </a:lnTo>
                  <a:lnTo>
                    <a:pt x="131991" y="1066800"/>
                  </a:lnTo>
                  <a:lnTo>
                    <a:pt x="131978" y="19088"/>
                  </a:lnTo>
                  <a:lnTo>
                    <a:pt x="43967" y="19088"/>
                  </a:lnTo>
                  <a:lnTo>
                    <a:pt x="0" y="0"/>
                  </a:lnTo>
                  <a:lnTo>
                    <a:pt x="0" y="1085723"/>
                  </a:lnTo>
                  <a:lnTo>
                    <a:pt x="43878" y="1104823"/>
                  </a:lnTo>
                  <a:lnTo>
                    <a:pt x="44005" y="1104823"/>
                  </a:lnTo>
                  <a:lnTo>
                    <a:pt x="131648" y="1104823"/>
                  </a:lnTo>
                  <a:lnTo>
                    <a:pt x="131978" y="1104811"/>
                  </a:lnTo>
                  <a:lnTo>
                    <a:pt x="131978" y="1104684"/>
                  </a:lnTo>
                  <a:lnTo>
                    <a:pt x="131991" y="1104823"/>
                  </a:lnTo>
                  <a:lnTo>
                    <a:pt x="175996" y="1085723"/>
                  </a:lnTo>
                  <a:lnTo>
                    <a:pt x="175996" y="0"/>
                  </a:lnTo>
                  <a:close/>
                </a:path>
              </a:pathLst>
            </a:custGeom>
            <a:solidFill>
              <a:srgbClr val="FFD24E"/>
            </a:solidFill>
          </p:spPr>
          <p:txBody>
            <a:bodyPr wrap="square" lIns="0" tIns="0" rIns="0" bIns="0" rtlCol="0"/>
            <a:lstStyle/>
            <a:p>
              <a:endParaRPr dirty="0"/>
            </a:p>
          </p:txBody>
        </p:sp>
        <p:sp>
          <p:nvSpPr>
            <p:cNvPr id="25702" name="object 184">
              <a:extLst>
                <a:ext uri="{FF2B5EF4-FFF2-40B4-BE49-F238E27FC236}">
                  <a16:creationId xmlns:a16="http://schemas.microsoft.com/office/drawing/2014/main" id="{40B4AC81-D790-E54B-361B-3A0305D98B0A}"/>
                </a:ext>
              </a:extLst>
            </p:cNvPr>
            <p:cNvSpPr/>
            <p:nvPr/>
          </p:nvSpPr>
          <p:spPr>
            <a:xfrm>
              <a:off x="4639535" y="2883503"/>
              <a:ext cx="107314" cy="23495"/>
            </a:xfrm>
            <a:custGeom>
              <a:avLst/>
              <a:gdLst/>
              <a:ahLst/>
              <a:cxnLst/>
              <a:rect l="l" t="t" r="r" b="b"/>
              <a:pathLst>
                <a:path w="107314"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703" name="object 185">
              <a:extLst>
                <a:ext uri="{FF2B5EF4-FFF2-40B4-BE49-F238E27FC236}">
                  <a16:creationId xmlns:a16="http://schemas.microsoft.com/office/drawing/2014/main" id="{23E15C51-A873-AD7E-DC32-236524F2A13D}"/>
                </a:ext>
              </a:extLst>
            </p:cNvPr>
            <p:cNvSpPr/>
            <p:nvPr/>
          </p:nvSpPr>
          <p:spPr>
            <a:xfrm>
              <a:off x="4605160" y="2895104"/>
              <a:ext cx="176530" cy="1104900"/>
            </a:xfrm>
            <a:custGeom>
              <a:avLst/>
              <a:gdLst/>
              <a:ahLst/>
              <a:cxnLst/>
              <a:rect l="l" t="t" r="r" b="b"/>
              <a:pathLst>
                <a:path w="176529" h="1104900">
                  <a:moveTo>
                    <a:pt x="44005" y="19100"/>
                  </a:moveTo>
                  <a:lnTo>
                    <a:pt x="0" y="0"/>
                  </a:lnTo>
                  <a:lnTo>
                    <a:pt x="0" y="1085723"/>
                  </a:lnTo>
                  <a:lnTo>
                    <a:pt x="44005" y="1104823"/>
                  </a:lnTo>
                  <a:lnTo>
                    <a:pt x="44005" y="19100"/>
                  </a:lnTo>
                  <a:close/>
                </a:path>
                <a:path w="176529" h="1104900">
                  <a:moveTo>
                    <a:pt x="175996" y="0"/>
                  </a:moveTo>
                  <a:lnTo>
                    <a:pt x="131991" y="19100"/>
                  </a:lnTo>
                  <a:lnTo>
                    <a:pt x="131991" y="1104823"/>
                  </a:lnTo>
                  <a:lnTo>
                    <a:pt x="175996" y="1085723"/>
                  </a:lnTo>
                  <a:lnTo>
                    <a:pt x="175996" y="0"/>
                  </a:lnTo>
                  <a:close/>
                </a:path>
              </a:pathLst>
            </a:custGeom>
            <a:solidFill>
              <a:srgbClr val="FFD24E"/>
            </a:solidFill>
          </p:spPr>
          <p:txBody>
            <a:bodyPr wrap="square" lIns="0" tIns="0" rIns="0" bIns="0" rtlCol="0"/>
            <a:lstStyle/>
            <a:p>
              <a:endParaRPr dirty="0"/>
            </a:p>
          </p:txBody>
        </p:sp>
        <p:sp>
          <p:nvSpPr>
            <p:cNvPr id="25704" name="object 186">
              <a:extLst>
                <a:ext uri="{FF2B5EF4-FFF2-40B4-BE49-F238E27FC236}">
                  <a16:creationId xmlns:a16="http://schemas.microsoft.com/office/drawing/2014/main" id="{89942E50-7F42-0916-ACB5-758253B51E53}"/>
                </a:ext>
              </a:extLst>
            </p:cNvPr>
            <p:cNvSpPr/>
            <p:nvPr/>
          </p:nvSpPr>
          <p:spPr>
            <a:xfrm>
              <a:off x="4313917" y="3011004"/>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705" name="object 187">
              <a:extLst>
                <a:ext uri="{FF2B5EF4-FFF2-40B4-BE49-F238E27FC236}">
                  <a16:creationId xmlns:a16="http://schemas.microsoft.com/office/drawing/2014/main" id="{D38A6EBD-4B75-C765-A992-8A684585128E}"/>
                </a:ext>
              </a:extLst>
            </p:cNvPr>
            <p:cNvSpPr/>
            <p:nvPr/>
          </p:nvSpPr>
          <p:spPr>
            <a:xfrm>
              <a:off x="4313917" y="3011004"/>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706" name="object 188">
              <a:extLst>
                <a:ext uri="{FF2B5EF4-FFF2-40B4-BE49-F238E27FC236}">
                  <a16:creationId xmlns:a16="http://schemas.microsoft.com/office/drawing/2014/main" id="{EE491C2A-29D6-137E-7BBC-D6011D975F87}"/>
                </a:ext>
              </a:extLst>
            </p:cNvPr>
            <p:cNvSpPr/>
            <p:nvPr/>
          </p:nvSpPr>
          <p:spPr>
            <a:xfrm>
              <a:off x="4313910" y="3030105"/>
              <a:ext cx="176530" cy="970280"/>
            </a:xfrm>
            <a:custGeom>
              <a:avLst/>
              <a:gdLst/>
              <a:ahLst/>
              <a:cxnLst/>
              <a:rect l="l" t="t" r="r" b="b"/>
              <a:pathLst>
                <a:path w="176529" h="970279">
                  <a:moveTo>
                    <a:pt x="175996" y="0"/>
                  </a:moveTo>
                  <a:lnTo>
                    <a:pt x="132003" y="19100"/>
                  </a:lnTo>
                  <a:lnTo>
                    <a:pt x="43980" y="19088"/>
                  </a:lnTo>
                  <a:lnTo>
                    <a:pt x="0" y="0"/>
                  </a:lnTo>
                  <a:lnTo>
                    <a:pt x="0" y="950722"/>
                  </a:lnTo>
                  <a:lnTo>
                    <a:pt x="43878" y="969822"/>
                  </a:lnTo>
                  <a:lnTo>
                    <a:pt x="44005" y="969822"/>
                  </a:lnTo>
                  <a:lnTo>
                    <a:pt x="131648" y="969822"/>
                  </a:lnTo>
                  <a:lnTo>
                    <a:pt x="131991" y="969810"/>
                  </a:lnTo>
                  <a:lnTo>
                    <a:pt x="175996" y="950722"/>
                  </a:lnTo>
                  <a:lnTo>
                    <a:pt x="175996" y="0"/>
                  </a:lnTo>
                  <a:close/>
                </a:path>
              </a:pathLst>
            </a:custGeom>
            <a:solidFill>
              <a:srgbClr val="FFD24E"/>
            </a:solidFill>
          </p:spPr>
          <p:txBody>
            <a:bodyPr wrap="square" lIns="0" tIns="0" rIns="0" bIns="0" rtlCol="0"/>
            <a:lstStyle/>
            <a:p>
              <a:endParaRPr dirty="0"/>
            </a:p>
          </p:txBody>
        </p:sp>
        <p:sp>
          <p:nvSpPr>
            <p:cNvPr id="25707" name="object 189">
              <a:extLst>
                <a:ext uri="{FF2B5EF4-FFF2-40B4-BE49-F238E27FC236}">
                  <a16:creationId xmlns:a16="http://schemas.microsoft.com/office/drawing/2014/main" id="{14A6416A-AC64-2EAB-41C8-C7B5779BC236}"/>
                </a:ext>
              </a:extLst>
            </p:cNvPr>
            <p:cNvSpPr/>
            <p:nvPr/>
          </p:nvSpPr>
          <p:spPr>
            <a:xfrm>
              <a:off x="4348288" y="3018502"/>
              <a:ext cx="107314" cy="23495"/>
            </a:xfrm>
            <a:custGeom>
              <a:avLst/>
              <a:gdLst/>
              <a:ahLst/>
              <a:cxnLst/>
              <a:rect l="l" t="t" r="r" b="b"/>
              <a:pathLst>
                <a:path w="107314"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708" name="object 190">
              <a:extLst>
                <a:ext uri="{FF2B5EF4-FFF2-40B4-BE49-F238E27FC236}">
                  <a16:creationId xmlns:a16="http://schemas.microsoft.com/office/drawing/2014/main" id="{7DCE4CBB-CF7D-F5A1-D585-D93FEC34627A}"/>
                </a:ext>
              </a:extLst>
            </p:cNvPr>
            <p:cNvSpPr/>
            <p:nvPr/>
          </p:nvSpPr>
          <p:spPr>
            <a:xfrm>
              <a:off x="4313910" y="3030105"/>
              <a:ext cx="176530" cy="970280"/>
            </a:xfrm>
            <a:custGeom>
              <a:avLst/>
              <a:gdLst/>
              <a:ahLst/>
              <a:cxnLst/>
              <a:rect l="l" t="t" r="r" b="b"/>
              <a:pathLst>
                <a:path w="176529" h="970279">
                  <a:moveTo>
                    <a:pt x="44005" y="19100"/>
                  </a:moveTo>
                  <a:lnTo>
                    <a:pt x="0" y="0"/>
                  </a:lnTo>
                  <a:lnTo>
                    <a:pt x="0" y="950722"/>
                  </a:lnTo>
                  <a:lnTo>
                    <a:pt x="44005" y="969822"/>
                  </a:lnTo>
                  <a:lnTo>
                    <a:pt x="44005" y="19100"/>
                  </a:lnTo>
                  <a:close/>
                </a:path>
                <a:path w="176529" h="970279">
                  <a:moveTo>
                    <a:pt x="175996" y="0"/>
                  </a:moveTo>
                  <a:lnTo>
                    <a:pt x="131991" y="19100"/>
                  </a:lnTo>
                  <a:lnTo>
                    <a:pt x="131991" y="969822"/>
                  </a:lnTo>
                  <a:lnTo>
                    <a:pt x="175996" y="950722"/>
                  </a:lnTo>
                  <a:lnTo>
                    <a:pt x="175996" y="0"/>
                  </a:lnTo>
                  <a:close/>
                </a:path>
              </a:pathLst>
            </a:custGeom>
            <a:solidFill>
              <a:srgbClr val="FFD24E"/>
            </a:solidFill>
          </p:spPr>
          <p:txBody>
            <a:bodyPr wrap="square" lIns="0" tIns="0" rIns="0" bIns="0" rtlCol="0"/>
            <a:lstStyle/>
            <a:p>
              <a:endParaRPr dirty="0"/>
            </a:p>
          </p:txBody>
        </p:sp>
        <p:sp>
          <p:nvSpPr>
            <p:cNvPr id="25709" name="object 191">
              <a:extLst>
                <a:ext uri="{FF2B5EF4-FFF2-40B4-BE49-F238E27FC236}">
                  <a16:creationId xmlns:a16="http://schemas.microsoft.com/office/drawing/2014/main" id="{7F0EC53F-6E50-FC27-6EB2-B8672A86EBB9}"/>
                </a:ext>
              </a:extLst>
            </p:cNvPr>
            <p:cNvSpPr/>
            <p:nvPr/>
          </p:nvSpPr>
          <p:spPr>
            <a:xfrm>
              <a:off x="4022670" y="3038004"/>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710" name="object 192">
              <a:extLst>
                <a:ext uri="{FF2B5EF4-FFF2-40B4-BE49-F238E27FC236}">
                  <a16:creationId xmlns:a16="http://schemas.microsoft.com/office/drawing/2014/main" id="{1B084202-F779-59BB-CB02-F28563E39F91}"/>
                </a:ext>
              </a:extLst>
            </p:cNvPr>
            <p:cNvSpPr/>
            <p:nvPr/>
          </p:nvSpPr>
          <p:spPr>
            <a:xfrm>
              <a:off x="4022670" y="3038004"/>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711" name="object 193">
              <a:extLst>
                <a:ext uri="{FF2B5EF4-FFF2-40B4-BE49-F238E27FC236}">
                  <a16:creationId xmlns:a16="http://schemas.microsoft.com/office/drawing/2014/main" id="{899CF095-295C-563D-8075-BA8F0C70B34B}"/>
                </a:ext>
              </a:extLst>
            </p:cNvPr>
            <p:cNvSpPr/>
            <p:nvPr/>
          </p:nvSpPr>
          <p:spPr>
            <a:xfrm>
              <a:off x="4022661" y="3057105"/>
              <a:ext cx="176530" cy="942975"/>
            </a:xfrm>
            <a:custGeom>
              <a:avLst/>
              <a:gdLst/>
              <a:ahLst/>
              <a:cxnLst/>
              <a:rect l="l" t="t" r="r" b="b"/>
              <a:pathLst>
                <a:path w="176529" h="942975">
                  <a:moveTo>
                    <a:pt x="175996" y="0"/>
                  </a:moveTo>
                  <a:lnTo>
                    <a:pt x="132003" y="19100"/>
                  </a:lnTo>
                  <a:lnTo>
                    <a:pt x="43980" y="19088"/>
                  </a:lnTo>
                  <a:lnTo>
                    <a:pt x="0" y="0"/>
                  </a:lnTo>
                  <a:lnTo>
                    <a:pt x="0" y="923721"/>
                  </a:lnTo>
                  <a:lnTo>
                    <a:pt x="43878" y="942822"/>
                  </a:lnTo>
                  <a:lnTo>
                    <a:pt x="44005" y="942822"/>
                  </a:lnTo>
                  <a:lnTo>
                    <a:pt x="131648" y="942822"/>
                  </a:lnTo>
                  <a:lnTo>
                    <a:pt x="131991" y="942809"/>
                  </a:lnTo>
                  <a:lnTo>
                    <a:pt x="175996" y="923721"/>
                  </a:lnTo>
                  <a:lnTo>
                    <a:pt x="175996" y="0"/>
                  </a:lnTo>
                  <a:close/>
                </a:path>
              </a:pathLst>
            </a:custGeom>
            <a:solidFill>
              <a:srgbClr val="FFD24E"/>
            </a:solidFill>
          </p:spPr>
          <p:txBody>
            <a:bodyPr wrap="square" lIns="0" tIns="0" rIns="0" bIns="0" rtlCol="0"/>
            <a:lstStyle/>
            <a:p>
              <a:endParaRPr dirty="0"/>
            </a:p>
          </p:txBody>
        </p:sp>
        <p:sp>
          <p:nvSpPr>
            <p:cNvPr id="25712" name="object 194">
              <a:extLst>
                <a:ext uri="{FF2B5EF4-FFF2-40B4-BE49-F238E27FC236}">
                  <a16:creationId xmlns:a16="http://schemas.microsoft.com/office/drawing/2014/main" id="{B2B65221-8499-A9B9-ACBE-7C903BE28BE8}"/>
                </a:ext>
              </a:extLst>
            </p:cNvPr>
            <p:cNvSpPr/>
            <p:nvPr/>
          </p:nvSpPr>
          <p:spPr>
            <a:xfrm>
              <a:off x="4057040" y="3045503"/>
              <a:ext cx="107314" cy="23495"/>
            </a:xfrm>
            <a:custGeom>
              <a:avLst/>
              <a:gdLst/>
              <a:ahLst/>
              <a:cxnLst/>
              <a:rect l="l" t="t" r="r" b="b"/>
              <a:pathLst>
                <a:path w="107314"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713" name="object 195">
              <a:extLst>
                <a:ext uri="{FF2B5EF4-FFF2-40B4-BE49-F238E27FC236}">
                  <a16:creationId xmlns:a16="http://schemas.microsoft.com/office/drawing/2014/main" id="{5CAD002F-B665-EDB6-06E9-7ECD793D4837}"/>
                </a:ext>
              </a:extLst>
            </p:cNvPr>
            <p:cNvSpPr/>
            <p:nvPr/>
          </p:nvSpPr>
          <p:spPr>
            <a:xfrm>
              <a:off x="4022661" y="3057105"/>
              <a:ext cx="176530" cy="942975"/>
            </a:xfrm>
            <a:custGeom>
              <a:avLst/>
              <a:gdLst/>
              <a:ahLst/>
              <a:cxnLst/>
              <a:rect l="l" t="t" r="r" b="b"/>
              <a:pathLst>
                <a:path w="176529" h="942975">
                  <a:moveTo>
                    <a:pt x="44005" y="19100"/>
                  </a:moveTo>
                  <a:lnTo>
                    <a:pt x="0" y="0"/>
                  </a:lnTo>
                  <a:lnTo>
                    <a:pt x="0" y="923721"/>
                  </a:lnTo>
                  <a:lnTo>
                    <a:pt x="44005" y="942822"/>
                  </a:lnTo>
                  <a:lnTo>
                    <a:pt x="44005" y="19100"/>
                  </a:lnTo>
                  <a:close/>
                </a:path>
                <a:path w="176529" h="942975">
                  <a:moveTo>
                    <a:pt x="175996" y="0"/>
                  </a:moveTo>
                  <a:lnTo>
                    <a:pt x="131991" y="19100"/>
                  </a:lnTo>
                  <a:lnTo>
                    <a:pt x="131991" y="942822"/>
                  </a:lnTo>
                  <a:lnTo>
                    <a:pt x="175996" y="923721"/>
                  </a:lnTo>
                  <a:lnTo>
                    <a:pt x="175996" y="0"/>
                  </a:lnTo>
                  <a:close/>
                </a:path>
              </a:pathLst>
            </a:custGeom>
            <a:solidFill>
              <a:srgbClr val="FFD24E"/>
            </a:solidFill>
          </p:spPr>
          <p:txBody>
            <a:bodyPr wrap="square" lIns="0" tIns="0" rIns="0" bIns="0" rtlCol="0"/>
            <a:lstStyle/>
            <a:p>
              <a:endParaRPr dirty="0"/>
            </a:p>
          </p:txBody>
        </p:sp>
        <p:sp>
          <p:nvSpPr>
            <p:cNvPr id="25714" name="object 196">
              <a:extLst>
                <a:ext uri="{FF2B5EF4-FFF2-40B4-BE49-F238E27FC236}">
                  <a16:creationId xmlns:a16="http://schemas.microsoft.com/office/drawing/2014/main" id="{201A0123-3AFD-6AC6-6557-C17E67F5BA3A}"/>
                </a:ext>
              </a:extLst>
            </p:cNvPr>
            <p:cNvSpPr/>
            <p:nvPr/>
          </p:nvSpPr>
          <p:spPr>
            <a:xfrm>
              <a:off x="3731422" y="3146004"/>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715" name="object 197">
              <a:extLst>
                <a:ext uri="{FF2B5EF4-FFF2-40B4-BE49-F238E27FC236}">
                  <a16:creationId xmlns:a16="http://schemas.microsoft.com/office/drawing/2014/main" id="{4A05D117-60AA-A645-94F9-71CB5F2AD133}"/>
                </a:ext>
              </a:extLst>
            </p:cNvPr>
            <p:cNvSpPr/>
            <p:nvPr/>
          </p:nvSpPr>
          <p:spPr>
            <a:xfrm>
              <a:off x="3731422" y="3146004"/>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716" name="object 198">
              <a:extLst>
                <a:ext uri="{FF2B5EF4-FFF2-40B4-BE49-F238E27FC236}">
                  <a16:creationId xmlns:a16="http://schemas.microsoft.com/office/drawing/2014/main" id="{7ECCEA58-5BA5-9090-1289-71097FDA74C6}"/>
                </a:ext>
              </a:extLst>
            </p:cNvPr>
            <p:cNvSpPr/>
            <p:nvPr/>
          </p:nvSpPr>
          <p:spPr>
            <a:xfrm>
              <a:off x="3731412" y="3165106"/>
              <a:ext cx="176530" cy="835025"/>
            </a:xfrm>
            <a:custGeom>
              <a:avLst/>
              <a:gdLst/>
              <a:ahLst/>
              <a:cxnLst/>
              <a:rect l="l" t="t" r="r" b="b"/>
              <a:pathLst>
                <a:path w="176529" h="835025">
                  <a:moveTo>
                    <a:pt x="175996" y="0"/>
                  </a:moveTo>
                  <a:lnTo>
                    <a:pt x="131991" y="19100"/>
                  </a:lnTo>
                  <a:lnTo>
                    <a:pt x="43980" y="19088"/>
                  </a:lnTo>
                  <a:lnTo>
                    <a:pt x="0" y="0"/>
                  </a:lnTo>
                  <a:lnTo>
                    <a:pt x="0" y="815721"/>
                  </a:lnTo>
                  <a:lnTo>
                    <a:pt x="43878" y="834821"/>
                  </a:lnTo>
                  <a:lnTo>
                    <a:pt x="44005" y="834821"/>
                  </a:lnTo>
                  <a:lnTo>
                    <a:pt x="131648" y="834821"/>
                  </a:lnTo>
                  <a:lnTo>
                    <a:pt x="131991" y="834809"/>
                  </a:lnTo>
                  <a:lnTo>
                    <a:pt x="175996" y="815721"/>
                  </a:lnTo>
                  <a:lnTo>
                    <a:pt x="175996" y="0"/>
                  </a:lnTo>
                  <a:close/>
                </a:path>
              </a:pathLst>
            </a:custGeom>
            <a:solidFill>
              <a:srgbClr val="FFD24E"/>
            </a:solidFill>
          </p:spPr>
          <p:txBody>
            <a:bodyPr wrap="square" lIns="0" tIns="0" rIns="0" bIns="0" rtlCol="0"/>
            <a:lstStyle/>
            <a:p>
              <a:endParaRPr dirty="0"/>
            </a:p>
          </p:txBody>
        </p:sp>
        <p:sp>
          <p:nvSpPr>
            <p:cNvPr id="25717" name="object 199">
              <a:extLst>
                <a:ext uri="{FF2B5EF4-FFF2-40B4-BE49-F238E27FC236}">
                  <a16:creationId xmlns:a16="http://schemas.microsoft.com/office/drawing/2014/main" id="{669246CF-DAC6-93B7-B52C-8C5D2404E154}"/>
                </a:ext>
              </a:extLst>
            </p:cNvPr>
            <p:cNvSpPr/>
            <p:nvPr/>
          </p:nvSpPr>
          <p:spPr>
            <a:xfrm>
              <a:off x="3765792" y="3153502"/>
              <a:ext cx="107314" cy="23495"/>
            </a:xfrm>
            <a:custGeom>
              <a:avLst/>
              <a:gdLst/>
              <a:ahLst/>
              <a:cxnLst/>
              <a:rect l="l" t="t" r="r" b="b"/>
              <a:pathLst>
                <a:path w="107314" h="23494">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718" name="object 200">
              <a:extLst>
                <a:ext uri="{FF2B5EF4-FFF2-40B4-BE49-F238E27FC236}">
                  <a16:creationId xmlns:a16="http://schemas.microsoft.com/office/drawing/2014/main" id="{0A034370-D1A7-A367-8534-F62B2ED088D6}"/>
                </a:ext>
              </a:extLst>
            </p:cNvPr>
            <p:cNvSpPr/>
            <p:nvPr/>
          </p:nvSpPr>
          <p:spPr>
            <a:xfrm>
              <a:off x="3731412" y="3165106"/>
              <a:ext cx="176530" cy="835025"/>
            </a:xfrm>
            <a:custGeom>
              <a:avLst/>
              <a:gdLst/>
              <a:ahLst/>
              <a:cxnLst/>
              <a:rect l="l" t="t" r="r" b="b"/>
              <a:pathLst>
                <a:path w="176529" h="835025">
                  <a:moveTo>
                    <a:pt x="44005" y="19100"/>
                  </a:moveTo>
                  <a:lnTo>
                    <a:pt x="0" y="0"/>
                  </a:lnTo>
                  <a:lnTo>
                    <a:pt x="0" y="815721"/>
                  </a:lnTo>
                  <a:lnTo>
                    <a:pt x="44005" y="834821"/>
                  </a:lnTo>
                  <a:lnTo>
                    <a:pt x="44005" y="19100"/>
                  </a:lnTo>
                  <a:close/>
                </a:path>
                <a:path w="176529" h="835025">
                  <a:moveTo>
                    <a:pt x="175996" y="0"/>
                  </a:moveTo>
                  <a:lnTo>
                    <a:pt x="131991" y="19100"/>
                  </a:lnTo>
                  <a:lnTo>
                    <a:pt x="131991" y="834821"/>
                  </a:lnTo>
                  <a:lnTo>
                    <a:pt x="175996" y="815721"/>
                  </a:lnTo>
                  <a:lnTo>
                    <a:pt x="175996" y="0"/>
                  </a:lnTo>
                  <a:close/>
                </a:path>
              </a:pathLst>
            </a:custGeom>
            <a:solidFill>
              <a:srgbClr val="FFD24E"/>
            </a:solidFill>
          </p:spPr>
          <p:txBody>
            <a:bodyPr wrap="square" lIns="0" tIns="0" rIns="0" bIns="0" rtlCol="0"/>
            <a:lstStyle/>
            <a:p>
              <a:endParaRPr dirty="0"/>
            </a:p>
          </p:txBody>
        </p:sp>
        <p:sp>
          <p:nvSpPr>
            <p:cNvPr id="25719" name="object 201">
              <a:extLst>
                <a:ext uri="{FF2B5EF4-FFF2-40B4-BE49-F238E27FC236}">
                  <a16:creationId xmlns:a16="http://schemas.microsoft.com/office/drawing/2014/main" id="{A566588F-CD30-8247-E98C-F120AE5FD2CA}"/>
                </a:ext>
              </a:extLst>
            </p:cNvPr>
            <p:cNvSpPr/>
            <p:nvPr/>
          </p:nvSpPr>
          <p:spPr>
            <a:xfrm>
              <a:off x="3440173" y="3326004"/>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720" name="object 202">
              <a:extLst>
                <a:ext uri="{FF2B5EF4-FFF2-40B4-BE49-F238E27FC236}">
                  <a16:creationId xmlns:a16="http://schemas.microsoft.com/office/drawing/2014/main" id="{FE3E9FB1-BA94-246F-08B2-EF8C33209F38}"/>
                </a:ext>
              </a:extLst>
            </p:cNvPr>
            <p:cNvSpPr/>
            <p:nvPr/>
          </p:nvSpPr>
          <p:spPr>
            <a:xfrm>
              <a:off x="3440173" y="3326004"/>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721" name="object 203">
              <a:extLst>
                <a:ext uri="{FF2B5EF4-FFF2-40B4-BE49-F238E27FC236}">
                  <a16:creationId xmlns:a16="http://schemas.microsoft.com/office/drawing/2014/main" id="{749F4D6E-8F23-DE79-5D3F-E58AE2DC6D8D}"/>
                </a:ext>
              </a:extLst>
            </p:cNvPr>
            <p:cNvSpPr/>
            <p:nvPr/>
          </p:nvSpPr>
          <p:spPr>
            <a:xfrm>
              <a:off x="3440163" y="3345103"/>
              <a:ext cx="176530" cy="655320"/>
            </a:xfrm>
            <a:custGeom>
              <a:avLst/>
              <a:gdLst/>
              <a:ahLst/>
              <a:cxnLst/>
              <a:rect l="l" t="t" r="r" b="b"/>
              <a:pathLst>
                <a:path w="176529" h="655320">
                  <a:moveTo>
                    <a:pt x="175996" y="0"/>
                  </a:moveTo>
                  <a:lnTo>
                    <a:pt x="131991" y="19100"/>
                  </a:lnTo>
                  <a:lnTo>
                    <a:pt x="43980" y="19088"/>
                  </a:lnTo>
                  <a:lnTo>
                    <a:pt x="0" y="0"/>
                  </a:lnTo>
                  <a:lnTo>
                    <a:pt x="0" y="635723"/>
                  </a:lnTo>
                  <a:lnTo>
                    <a:pt x="43878" y="654824"/>
                  </a:lnTo>
                  <a:lnTo>
                    <a:pt x="44005" y="654824"/>
                  </a:lnTo>
                  <a:lnTo>
                    <a:pt x="131648" y="654824"/>
                  </a:lnTo>
                  <a:lnTo>
                    <a:pt x="131991" y="654812"/>
                  </a:lnTo>
                  <a:lnTo>
                    <a:pt x="175996" y="635723"/>
                  </a:lnTo>
                  <a:lnTo>
                    <a:pt x="175996" y="0"/>
                  </a:lnTo>
                  <a:close/>
                </a:path>
              </a:pathLst>
            </a:custGeom>
            <a:solidFill>
              <a:srgbClr val="FFD24E"/>
            </a:solidFill>
          </p:spPr>
          <p:txBody>
            <a:bodyPr wrap="square" lIns="0" tIns="0" rIns="0" bIns="0" rtlCol="0"/>
            <a:lstStyle/>
            <a:p>
              <a:endParaRPr dirty="0"/>
            </a:p>
          </p:txBody>
        </p:sp>
        <p:sp>
          <p:nvSpPr>
            <p:cNvPr id="25722" name="object 204">
              <a:extLst>
                <a:ext uri="{FF2B5EF4-FFF2-40B4-BE49-F238E27FC236}">
                  <a16:creationId xmlns:a16="http://schemas.microsoft.com/office/drawing/2014/main" id="{920EEFAD-02E0-0CE3-3037-DB2F85C6C45C}"/>
                </a:ext>
              </a:extLst>
            </p:cNvPr>
            <p:cNvSpPr/>
            <p:nvPr/>
          </p:nvSpPr>
          <p:spPr>
            <a:xfrm>
              <a:off x="3474544" y="3333502"/>
              <a:ext cx="107314" cy="23495"/>
            </a:xfrm>
            <a:custGeom>
              <a:avLst/>
              <a:gdLst/>
              <a:ahLst/>
              <a:cxnLst/>
              <a:rect l="l" t="t" r="r" b="b"/>
              <a:pathLst>
                <a:path w="107314"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723" name="object 205">
              <a:extLst>
                <a:ext uri="{FF2B5EF4-FFF2-40B4-BE49-F238E27FC236}">
                  <a16:creationId xmlns:a16="http://schemas.microsoft.com/office/drawing/2014/main" id="{A1FA7F04-5FD8-25F9-5A72-49FC3818B170}"/>
                </a:ext>
              </a:extLst>
            </p:cNvPr>
            <p:cNvSpPr/>
            <p:nvPr/>
          </p:nvSpPr>
          <p:spPr>
            <a:xfrm>
              <a:off x="3440163" y="3345103"/>
              <a:ext cx="176530" cy="655320"/>
            </a:xfrm>
            <a:custGeom>
              <a:avLst/>
              <a:gdLst/>
              <a:ahLst/>
              <a:cxnLst/>
              <a:rect l="l" t="t" r="r" b="b"/>
              <a:pathLst>
                <a:path w="176529" h="655320">
                  <a:moveTo>
                    <a:pt x="44005" y="19100"/>
                  </a:moveTo>
                  <a:lnTo>
                    <a:pt x="0" y="0"/>
                  </a:lnTo>
                  <a:lnTo>
                    <a:pt x="0" y="635723"/>
                  </a:lnTo>
                  <a:lnTo>
                    <a:pt x="44005" y="654824"/>
                  </a:lnTo>
                  <a:lnTo>
                    <a:pt x="44005" y="19100"/>
                  </a:lnTo>
                  <a:close/>
                </a:path>
                <a:path w="176529" h="655320">
                  <a:moveTo>
                    <a:pt x="175996" y="0"/>
                  </a:moveTo>
                  <a:lnTo>
                    <a:pt x="131991" y="19100"/>
                  </a:lnTo>
                  <a:lnTo>
                    <a:pt x="131991" y="654824"/>
                  </a:lnTo>
                  <a:lnTo>
                    <a:pt x="175996" y="635723"/>
                  </a:lnTo>
                  <a:lnTo>
                    <a:pt x="175996" y="0"/>
                  </a:lnTo>
                  <a:close/>
                </a:path>
              </a:pathLst>
            </a:custGeom>
            <a:solidFill>
              <a:srgbClr val="FFD24E"/>
            </a:solidFill>
          </p:spPr>
          <p:txBody>
            <a:bodyPr wrap="square" lIns="0" tIns="0" rIns="0" bIns="0" rtlCol="0"/>
            <a:lstStyle/>
            <a:p>
              <a:endParaRPr dirty="0"/>
            </a:p>
          </p:txBody>
        </p:sp>
        <p:sp>
          <p:nvSpPr>
            <p:cNvPr id="25724" name="object 206">
              <a:extLst>
                <a:ext uri="{FF2B5EF4-FFF2-40B4-BE49-F238E27FC236}">
                  <a16:creationId xmlns:a16="http://schemas.microsoft.com/office/drawing/2014/main" id="{AD6B4E0D-3007-4828-A327-377A4D3002E5}"/>
                </a:ext>
              </a:extLst>
            </p:cNvPr>
            <p:cNvSpPr/>
            <p:nvPr/>
          </p:nvSpPr>
          <p:spPr>
            <a:xfrm>
              <a:off x="3148925" y="3425004"/>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725" name="object 207">
              <a:extLst>
                <a:ext uri="{FF2B5EF4-FFF2-40B4-BE49-F238E27FC236}">
                  <a16:creationId xmlns:a16="http://schemas.microsoft.com/office/drawing/2014/main" id="{57533599-28A2-80C2-0BEE-F771D19512EB}"/>
                </a:ext>
              </a:extLst>
            </p:cNvPr>
            <p:cNvSpPr/>
            <p:nvPr/>
          </p:nvSpPr>
          <p:spPr>
            <a:xfrm>
              <a:off x="3148925" y="3425004"/>
              <a:ext cx="175895" cy="38735"/>
            </a:xfrm>
            <a:custGeom>
              <a:avLst/>
              <a:gdLst/>
              <a:ahLst/>
              <a:cxnLst/>
              <a:rect l="l" t="t" r="r" b="b"/>
              <a:pathLst>
                <a:path w="175895"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726" name="object 208">
              <a:extLst>
                <a:ext uri="{FF2B5EF4-FFF2-40B4-BE49-F238E27FC236}">
                  <a16:creationId xmlns:a16="http://schemas.microsoft.com/office/drawing/2014/main" id="{A6799C5F-198C-A6B3-8D3C-3461DA762EED}"/>
                </a:ext>
              </a:extLst>
            </p:cNvPr>
            <p:cNvSpPr/>
            <p:nvPr/>
          </p:nvSpPr>
          <p:spPr>
            <a:xfrm>
              <a:off x="3148914" y="3444100"/>
              <a:ext cx="176530" cy="556260"/>
            </a:xfrm>
            <a:custGeom>
              <a:avLst/>
              <a:gdLst/>
              <a:ahLst/>
              <a:cxnLst/>
              <a:rect l="l" t="t" r="r" b="b"/>
              <a:pathLst>
                <a:path w="176529" h="556260">
                  <a:moveTo>
                    <a:pt x="176009" y="0"/>
                  </a:moveTo>
                  <a:lnTo>
                    <a:pt x="132003" y="19100"/>
                  </a:lnTo>
                  <a:lnTo>
                    <a:pt x="132003" y="517804"/>
                  </a:lnTo>
                  <a:lnTo>
                    <a:pt x="131991" y="19088"/>
                  </a:lnTo>
                  <a:lnTo>
                    <a:pt x="43980" y="19088"/>
                  </a:lnTo>
                  <a:lnTo>
                    <a:pt x="0" y="0"/>
                  </a:lnTo>
                  <a:lnTo>
                    <a:pt x="0" y="536727"/>
                  </a:lnTo>
                  <a:lnTo>
                    <a:pt x="43878" y="555828"/>
                  </a:lnTo>
                  <a:lnTo>
                    <a:pt x="131648" y="555828"/>
                  </a:lnTo>
                  <a:lnTo>
                    <a:pt x="131991" y="555815"/>
                  </a:lnTo>
                  <a:lnTo>
                    <a:pt x="131991" y="555688"/>
                  </a:lnTo>
                  <a:lnTo>
                    <a:pt x="132003" y="555815"/>
                  </a:lnTo>
                  <a:lnTo>
                    <a:pt x="176009" y="536727"/>
                  </a:lnTo>
                  <a:lnTo>
                    <a:pt x="176009" y="0"/>
                  </a:lnTo>
                  <a:close/>
                </a:path>
              </a:pathLst>
            </a:custGeom>
            <a:solidFill>
              <a:srgbClr val="FFD24E"/>
            </a:solidFill>
          </p:spPr>
          <p:txBody>
            <a:bodyPr wrap="square" lIns="0" tIns="0" rIns="0" bIns="0" rtlCol="0"/>
            <a:lstStyle/>
            <a:p>
              <a:endParaRPr dirty="0"/>
            </a:p>
          </p:txBody>
        </p:sp>
        <p:sp>
          <p:nvSpPr>
            <p:cNvPr id="25727" name="object 209">
              <a:extLst>
                <a:ext uri="{FF2B5EF4-FFF2-40B4-BE49-F238E27FC236}">
                  <a16:creationId xmlns:a16="http://schemas.microsoft.com/office/drawing/2014/main" id="{AE52C996-179A-38BF-93B1-66D6E35EAEB3}"/>
                </a:ext>
              </a:extLst>
            </p:cNvPr>
            <p:cNvSpPr/>
            <p:nvPr/>
          </p:nvSpPr>
          <p:spPr>
            <a:xfrm>
              <a:off x="3183295" y="3432502"/>
              <a:ext cx="107314" cy="23495"/>
            </a:xfrm>
            <a:custGeom>
              <a:avLst/>
              <a:gdLst/>
              <a:ahLst/>
              <a:cxnLst/>
              <a:rect l="l" t="t" r="r" b="b"/>
              <a:pathLst>
                <a:path w="107314"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728" name="object 210">
              <a:extLst>
                <a:ext uri="{FF2B5EF4-FFF2-40B4-BE49-F238E27FC236}">
                  <a16:creationId xmlns:a16="http://schemas.microsoft.com/office/drawing/2014/main" id="{10AC31DB-D63B-04AF-7A57-EF3C7BEACB02}"/>
                </a:ext>
              </a:extLst>
            </p:cNvPr>
            <p:cNvSpPr/>
            <p:nvPr/>
          </p:nvSpPr>
          <p:spPr>
            <a:xfrm>
              <a:off x="3148914" y="3444100"/>
              <a:ext cx="176530" cy="556260"/>
            </a:xfrm>
            <a:custGeom>
              <a:avLst/>
              <a:gdLst/>
              <a:ahLst/>
              <a:cxnLst/>
              <a:rect l="l" t="t" r="r" b="b"/>
              <a:pathLst>
                <a:path w="176529" h="556260">
                  <a:moveTo>
                    <a:pt x="44005" y="19100"/>
                  </a:moveTo>
                  <a:lnTo>
                    <a:pt x="0" y="0"/>
                  </a:lnTo>
                  <a:lnTo>
                    <a:pt x="0" y="536727"/>
                  </a:lnTo>
                  <a:lnTo>
                    <a:pt x="44005" y="555815"/>
                  </a:lnTo>
                  <a:lnTo>
                    <a:pt x="44005" y="19100"/>
                  </a:lnTo>
                  <a:close/>
                </a:path>
                <a:path w="176529" h="556260">
                  <a:moveTo>
                    <a:pt x="176009" y="0"/>
                  </a:moveTo>
                  <a:lnTo>
                    <a:pt x="132003" y="19100"/>
                  </a:lnTo>
                  <a:lnTo>
                    <a:pt x="132003" y="555815"/>
                  </a:lnTo>
                  <a:lnTo>
                    <a:pt x="176009" y="536727"/>
                  </a:lnTo>
                  <a:lnTo>
                    <a:pt x="176009" y="0"/>
                  </a:lnTo>
                  <a:close/>
                </a:path>
              </a:pathLst>
            </a:custGeom>
            <a:solidFill>
              <a:srgbClr val="FFD24E"/>
            </a:solidFill>
          </p:spPr>
          <p:txBody>
            <a:bodyPr wrap="square" lIns="0" tIns="0" rIns="0" bIns="0" rtlCol="0"/>
            <a:lstStyle/>
            <a:p>
              <a:endParaRPr dirty="0"/>
            </a:p>
          </p:txBody>
        </p:sp>
        <p:sp>
          <p:nvSpPr>
            <p:cNvPr id="25729" name="object 211">
              <a:extLst>
                <a:ext uri="{FF2B5EF4-FFF2-40B4-BE49-F238E27FC236}">
                  <a16:creationId xmlns:a16="http://schemas.microsoft.com/office/drawing/2014/main" id="{B8916F80-1EAE-198D-29CA-D8DBAB10C325}"/>
                </a:ext>
              </a:extLst>
            </p:cNvPr>
            <p:cNvSpPr/>
            <p:nvPr/>
          </p:nvSpPr>
          <p:spPr>
            <a:xfrm>
              <a:off x="2857677" y="3452004"/>
              <a:ext cx="175895" cy="38735"/>
            </a:xfrm>
            <a:custGeom>
              <a:avLst/>
              <a:gdLst/>
              <a:ahLst/>
              <a:cxnLst/>
              <a:rect l="l" t="t" r="r" b="b"/>
              <a:pathLst>
                <a:path w="175894" h="38735">
                  <a:moveTo>
                    <a:pt x="131648" y="0"/>
                  </a:moveTo>
                  <a:lnTo>
                    <a:pt x="43878" y="0"/>
                  </a:lnTo>
                  <a:lnTo>
                    <a:pt x="0" y="19088"/>
                  </a:lnTo>
                  <a:lnTo>
                    <a:pt x="43878" y="38188"/>
                  </a:lnTo>
                  <a:lnTo>
                    <a:pt x="131648" y="38188"/>
                  </a:lnTo>
                  <a:lnTo>
                    <a:pt x="175526" y="19088"/>
                  </a:lnTo>
                  <a:lnTo>
                    <a:pt x="131648" y="0"/>
                  </a:lnTo>
                  <a:close/>
                </a:path>
              </a:pathLst>
            </a:custGeom>
            <a:solidFill>
              <a:srgbClr val="FFD24E"/>
            </a:solidFill>
          </p:spPr>
          <p:txBody>
            <a:bodyPr wrap="square" lIns="0" tIns="0" rIns="0" bIns="0" rtlCol="0"/>
            <a:lstStyle/>
            <a:p>
              <a:endParaRPr dirty="0"/>
            </a:p>
          </p:txBody>
        </p:sp>
        <p:sp>
          <p:nvSpPr>
            <p:cNvPr id="25730" name="object 212">
              <a:extLst>
                <a:ext uri="{FF2B5EF4-FFF2-40B4-BE49-F238E27FC236}">
                  <a16:creationId xmlns:a16="http://schemas.microsoft.com/office/drawing/2014/main" id="{5176A97E-065D-CBC9-BEBE-2297D8A869D2}"/>
                </a:ext>
              </a:extLst>
            </p:cNvPr>
            <p:cNvSpPr/>
            <p:nvPr/>
          </p:nvSpPr>
          <p:spPr>
            <a:xfrm>
              <a:off x="2857677" y="3452004"/>
              <a:ext cx="175895" cy="38735"/>
            </a:xfrm>
            <a:custGeom>
              <a:avLst/>
              <a:gdLst/>
              <a:ahLst/>
              <a:cxnLst/>
              <a:rect l="l" t="t" r="r" b="b"/>
              <a:pathLst>
                <a:path w="175894" h="38735">
                  <a:moveTo>
                    <a:pt x="131648" y="0"/>
                  </a:moveTo>
                  <a:lnTo>
                    <a:pt x="43878" y="0"/>
                  </a:lnTo>
                  <a:lnTo>
                    <a:pt x="0" y="19088"/>
                  </a:lnTo>
                  <a:lnTo>
                    <a:pt x="43878" y="38188"/>
                  </a:lnTo>
                  <a:lnTo>
                    <a:pt x="131648" y="38188"/>
                  </a:lnTo>
                  <a:lnTo>
                    <a:pt x="175526" y="19088"/>
                  </a:lnTo>
                  <a:lnTo>
                    <a:pt x="131648" y="0"/>
                  </a:lnTo>
                  <a:close/>
                </a:path>
              </a:pathLst>
            </a:custGeom>
            <a:solidFill>
              <a:srgbClr val="FFD24E">
                <a:alpha val="69999"/>
              </a:srgbClr>
            </a:solidFill>
          </p:spPr>
          <p:txBody>
            <a:bodyPr wrap="square" lIns="0" tIns="0" rIns="0" bIns="0" rtlCol="0"/>
            <a:lstStyle/>
            <a:p>
              <a:endParaRPr dirty="0"/>
            </a:p>
          </p:txBody>
        </p:sp>
        <p:sp>
          <p:nvSpPr>
            <p:cNvPr id="25731" name="object 213">
              <a:extLst>
                <a:ext uri="{FF2B5EF4-FFF2-40B4-BE49-F238E27FC236}">
                  <a16:creationId xmlns:a16="http://schemas.microsoft.com/office/drawing/2014/main" id="{D7068DFA-8A3F-586A-0616-F2F3DA87C96F}"/>
                </a:ext>
              </a:extLst>
            </p:cNvPr>
            <p:cNvSpPr/>
            <p:nvPr/>
          </p:nvSpPr>
          <p:spPr>
            <a:xfrm>
              <a:off x="2857665" y="3471100"/>
              <a:ext cx="176530" cy="528955"/>
            </a:xfrm>
            <a:custGeom>
              <a:avLst/>
              <a:gdLst/>
              <a:ahLst/>
              <a:cxnLst/>
              <a:rect l="l" t="t" r="r" b="b"/>
              <a:pathLst>
                <a:path w="176530" h="528954">
                  <a:moveTo>
                    <a:pt x="176009" y="0"/>
                  </a:moveTo>
                  <a:lnTo>
                    <a:pt x="132003" y="19100"/>
                  </a:lnTo>
                  <a:lnTo>
                    <a:pt x="43980" y="19088"/>
                  </a:lnTo>
                  <a:lnTo>
                    <a:pt x="0" y="0"/>
                  </a:lnTo>
                  <a:lnTo>
                    <a:pt x="0" y="509727"/>
                  </a:lnTo>
                  <a:lnTo>
                    <a:pt x="3568" y="511289"/>
                  </a:lnTo>
                  <a:lnTo>
                    <a:pt x="43891" y="528828"/>
                  </a:lnTo>
                  <a:lnTo>
                    <a:pt x="131660" y="528828"/>
                  </a:lnTo>
                  <a:lnTo>
                    <a:pt x="132003" y="528815"/>
                  </a:lnTo>
                  <a:lnTo>
                    <a:pt x="176009" y="509727"/>
                  </a:lnTo>
                  <a:lnTo>
                    <a:pt x="176009" y="0"/>
                  </a:lnTo>
                  <a:close/>
                </a:path>
              </a:pathLst>
            </a:custGeom>
            <a:solidFill>
              <a:srgbClr val="FFD24E"/>
            </a:solidFill>
          </p:spPr>
          <p:txBody>
            <a:bodyPr wrap="square" lIns="0" tIns="0" rIns="0" bIns="0" rtlCol="0"/>
            <a:lstStyle/>
            <a:p>
              <a:endParaRPr dirty="0"/>
            </a:p>
          </p:txBody>
        </p:sp>
        <p:sp>
          <p:nvSpPr>
            <p:cNvPr id="25732" name="object 214">
              <a:extLst>
                <a:ext uri="{FF2B5EF4-FFF2-40B4-BE49-F238E27FC236}">
                  <a16:creationId xmlns:a16="http://schemas.microsoft.com/office/drawing/2014/main" id="{7F178EB5-7694-A2C1-3C7B-658372FF56DB}"/>
                </a:ext>
              </a:extLst>
            </p:cNvPr>
            <p:cNvSpPr/>
            <p:nvPr/>
          </p:nvSpPr>
          <p:spPr>
            <a:xfrm>
              <a:off x="2892049" y="3459502"/>
              <a:ext cx="107314" cy="23495"/>
            </a:xfrm>
            <a:custGeom>
              <a:avLst/>
              <a:gdLst/>
              <a:ahLst/>
              <a:cxnLst/>
              <a:rect l="l" t="t" r="r" b="b"/>
              <a:pathLst>
                <a:path w="107314"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733" name="object 215">
              <a:extLst>
                <a:ext uri="{FF2B5EF4-FFF2-40B4-BE49-F238E27FC236}">
                  <a16:creationId xmlns:a16="http://schemas.microsoft.com/office/drawing/2014/main" id="{AE7A9782-2C9B-403A-E21C-E5276A93B98E}"/>
                </a:ext>
              </a:extLst>
            </p:cNvPr>
            <p:cNvSpPr/>
            <p:nvPr/>
          </p:nvSpPr>
          <p:spPr>
            <a:xfrm>
              <a:off x="2857665" y="3471100"/>
              <a:ext cx="176530" cy="528955"/>
            </a:xfrm>
            <a:custGeom>
              <a:avLst/>
              <a:gdLst/>
              <a:ahLst/>
              <a:cxnLst/>
              <a:rect l="l" t="t" r="r" b="b"/>
              <a:pathLst>
                <a:path w="176530" h="528954">
                  <a:moveTo>
                    <a:pt x="44005" y="19100"/>
                  </a:moveTo>
                  <a:lnTo>
                    <a:pt x="0" y="0"/>
                  </a:lnTo>
                  <a:lnTo>
                    <a:pt x="0" y="509727"/>
                  </a:lnTo>
                  <a:lnTo>
                    <a:pt x="44005" y="528815"/>
                  </a:lnTo>
                  <a:lnTo>
                    <a:pt x="44005" y="19100"/>
                  </a:lnTo>
                  <a:close/>
                </a:path>
                <a:path w="176530" h="528954">
                  <a:moveTo>
                    <a:pt x="176009" y="0"/>
                  </a:moveTo>
                  <a:lnTo>
                    <a:pt x="132003" y="19100"/>
                  </a:lnTo>
                  <a:lnTo>
                    <a:pt x="132003" y="528815"/>
                  </a:lnTo>
                  <a:lnTo>
                    <a:pt x="176009" y="509727"/>
                  </a:lnTo>
                  <a:lnTo>
                    <a:pt x="176009" y="0"/>
                  </a:lnTo>
                  <a:close/>
                </a:path>
              </a:pathLst>
            </a:custGeom>
            <a:solidFill>
              <a:srgbClr val="FFD24E"/>
            </a:solidFill>
          </p:spPr>
          <p:txBody>
            <a:bodyPr wrap="square" lIns="0" tIns="0" rIns="0" bIns="0" rtlCol="0"/>
            <a:lstStyle/>
            <a:p>
              <a:endParaRPr dirty="0"/>
            </a:p>
          </p:txBody>
        </p:sp>
        <p:sp>
          <p:nvSpPr>
            <p:cNvPr id="25734" name="object 226">
              <a:extLst>
                <a:ext uri="{FF2B5EF4-FFF2-40B4-BE49-F238E27FC236}">
                  <a16:creationId xmlns:a16="http://schemas.microsoft.com/office/drawing/2014/main" id="{B995059D-9EEF-AAB4-9FA4-B99E1BE2B233}"/>
                </a:ext>
              </a:extLst>
            </p:cNvPr>
            <p:cNvSpPr/>
            <p:nvPr/>
          </p:nvSpPr>
          <p:spPr>
            <a:xfrm>
              <a:off x="1983934" y="3973461"/>
              <a:ext cx="175895" cy="38735"/>
            </a:xfrm>
            <a:custGeom>
              <a:avLst/>
              <a:gdLst/>
              <a:ahLst/>
              <a:cxnLst/>
              <a:rect l="l" t="t" r="r" b="b"/>
              <a:pathLst>
                <a:path w="175894" h="38735">
                  <a:moveTo>
                    <a:pt x="131648" y="0"/>
                  </a:moveTo>
                  <a:lnTo>
                    <a:pt x="43878" y="0"/>
                  </a:lnTo>
                  <a:lnTo>
                    <a:pt x="0" y="19088"/>
                  </a:lnTo>
                  <a:lnTo>
                    <a:pt x="43878" y="38188"/>
                  </a:lnTo>
                  <a:lnTo>
                    <a:pt x="131648" y="38188"/>
                  </a:lnTo>
                  <a:lnTo>
                    <a:pt x="175526" y="19088"/>
                  </a:lnTo>
                  <a:lnTo>
                    <a:pt x="131648" y="0"/>
                  </a:lnTo>
                  <a:close/>
                </a:path>
              </a:pathLst>
            </a:custGeom>
            <a:solidFill>
              <a:srgbClr val="415568"/>
            </a:solidFill>
          </p:spPr>
          <p:txBody>
            <a:bodyPr wrap="square" lIns="0" tIns="0" rIns="0" bIns="0" rtlCol="0"/>
            <a:lstStyle/>
            <a:p>
              <a:endParaRPr dirty="0"/>
            </a:p>
          </p:txBody>
        </p:sp>
        <p:sp>
          <p:nvSpPr>
            <p:cNvPr id="25735" name="object 227">
              <a:extLst>
                <a:ext uri="{FF2B5EF4-FFF2-40B4-BE49-F238E27FC236}">
                  <a16:creationId xmlns:a16="http://schemas.microsoft.com/office/drawing/2014/main" id="{8B335EA1-B89C-5076-2E7D-58EAD0000AD3}"/>
                </a:ext>
              </a:extLst>
            </p:cNvPr>
            <p:cNvSpPr/>
            <p:nvPr/>
          </p:nvSpPr>
          <p:spPr>
            <a:xfrm>
              <a:off x="1983934" y="3973461"/>
              <a:ext cx="175895" cy="38735"/>
            </a:xfrm>
            <a:custGeom>
              <a:avLst/>
              <a:gdLst/>
              <a:ahLst/>
              <a:cxnLst/>
              <a:rect l="l" t="t" r="r" b="b"/>
              <a:pathLst>
                <a:path w="175894" h="38735">
                  <a:moveTo>
                    <a:pt x="131648" y="0"/>
                  </a:moveTo>
                  <a:lnTo>
                    <a:pt x="43878" y="0"/>
                  </a:lnTo>
                  <a:lnTo>
                    <a:pt x="0" y="19088"/>
                  </a:lnTo>
                  <a:lnTo>
                    <a:pt x="43878" y="38188"/>
                  </a:lnTo>
                  <a:lnTo>
                    <a:pt x="131648" y="38188"/>
                  </a:lnTo>
                  <a:lnTo>
                    <a:pt x="175526" y="19088"/>
                  </a:lnTo>
                  <a:lnTo>
                    <a:pt x="131648" y="0"/>
                  </a:lnTo>
                  <a:close/>
                </a:path>
              </a:pathLst>
            </a:custGeom>
            <a:solidFill>
              <a:srgbClr val="415568">
                <a:alpha val="69999"/>
              </a:srgbClr>
            </a:solidFill>
          </p:spPr>
          <p:txBody>
            <a:bodyPr wrap="square" lIns="0" tIns="0" rIns="0" bIns="0" rtlCol="0"/>
            <a:lstStyle/>
            <a:p>
              <a:endParaRPr dirty="0"/>
            </a:p>
          </p:txBody>
        </p:sp>
        <p:sp>
          <p:nvSpPr>
            <p:cNvPr id="25736" name="object 228">
              <a:extLst>
                <a:ext uri="{FF2B5EF4-FFF2-40B4-BE49-F238E27FC236}">
                  <a16:creationId xmlns:a16="http://schemas.microsoft.com/office/drawing/2014/main" id="{7A564E86-5A75-758B-A659-3EAB17452959}"/>
                </a:ext>
              </a:extLst>
            </p:cNvPr>
            <p:cNvSpPr/>
            <p:nvPr/>
          </p:nvSpPr>
          <p:spPr>
            <a:xfrm>
              <a:off x="1983917" y="3992562"/>
              <a:ext cx="176530" cy="295275"/>
            </a:xfrm>
            <a:custGeom>
              <a:avLst/>
              <a:gdLst/>
              <a:ahLst/>
              <a:cxnLst/>
              <a:rect l="l" t="t" r="r" b="b"/>
              <a:pathLst>
                <a:path w="176530" h="295275">
                  <a:moveTo>
                    <a:pt x="176009" y="0"/>
                  </a:moveTo>
                  <a:lnTo>
                    <a:pt x="132003" y="19100"/>
                  </a:lnTo>
                  <a:lnTo>
                    <a:pt x="44005" y="19100"/>
                  </a:lnTo>
                  <a:lnTo>
                    <a:pt x="0" y="0"/>
                  </a:lnTo>
                  <a:lnTo>
                    <a:pt x="0" y="275717"/>
                  </a:lnTo>
                  <a:lnTo>
                    <a:pt x="4394" y="277634"/>
                  </a:lnTo>
                  <a:lnTo>
                    <a:pt x="43891" y="294817"/>
                  </a:lnTo>
                  <a:lnTo>
                    <a:pt x="131660" y="294817"/>
                  </a:lnTo>
                  <a:lnTo>
                    <a:pt x="132003" y="294817"/>
                  </a:lnTo>
                  <a:lnTo>
                    <a:pt x="176009" y="275717"/>
                  </a:lnTo>
                  <a:lnTo>
                    <a:pt x="176009" y="0"/>
                  </a:lnTo>
                  <a:close/>
                </a:path>
              </a:pathLst>
            </a:custGeom>
            <a:solidFill>
              <a:srgbClr val="415568"/>
            </a:solidFill>
          </p:spPr>
          <p:txBody>
            <a:bodyPr wrap="square" lIns="0" tIns="0" rIns="0" bIns="0" rtlCol="0"/>
            <a:lstStyle/>
            <a:p>
              <a:endParaRPr dirty="0"/>
            </a:p>
          </p:txBody>
        </p:sp>
        <p:sp>
          <p:nvSpPr>
            <p:cNvPr id="25737" name="object 229">
              <a:extLst>
                <a:ext uri="{FF2B5EF4-FFF2-40B4-BE49-F238E27FC236}">
                  <a16:creationId xmlns:a16="http://schemas.microsoft.com/office/drawing/2014/main" id="{8B44F13C-567C-D075-421D-9735B36124D0}"/>
                </a:ext>
              </a:extLst>
            </p:cNvPr>
            <p:cNvSpPr/>
            <p:nvPr/>
          </p:nvSpPr>
          <p:spPr>
            <a:xfrm>
              <a:off x="2018305" y="3980959"/>
              <a:ext cx="107314" cy="23495"/>
            </a:xfrm>
            <a:custGeom>
              <a:avLst/>
              <a:gdLst/>
              <a:ahLst/>
              <a:cxnLst/>
              <a:rect l="l" t="t" r="r" b="b"/>
              <a:pathLst>
                <a:path w="107314"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738" name="object 230">
              <a:extLst>
                <a:ext uri="{FF2B5EF4-FFF2-40B4-BE49-F238E27FC236}">
                  <a16:creationId xmlns:a16="http://schemas.microsoft.com/office/drawing/2014/main" id="{F6A4B854-1519-88E5-8308-FF889305A277}"/>
                </a:ext>
              </a:extLst>
            </p:cNvPr>
            <p:cNvSpPr/>
            <p:nvPr/>
          </p:nvSpPr>
          <p:spPr>
            <a:xfrm>
              <a:off x="1983917" y="3992562"/>
              <a:ext cx="176530" cy="295275"/>
            </a:xfrm>
            <a:custGeom>
              <a:avLst/>
              <a:gdLst/>
              <a:ahLst/>
              <a:cxnLst/>
              <a:rect l="l" t="t" r="r" b="b"/>
              <a:pathLst>
                <a:path w="176530" h="295275">
                  <a:moveTo>
                    <a:pt x="44005" y="19100"/>
                  </a:moveTo>
                  <a:lnTo>
                    <a:pt x="0" y="0"/>
                  </a:lnTo>
                  <a:lnTo>
                    <a:pt x="0" y="275717"/>
                  </a:lnTo>
                  <a:lnTo>
                    <a:pt x="44005" y="294817"/>
                  </a:lnTo>
                  <a:lnTo>
                    <a:pt x="44005" y="19100"/>
                  </a:lnTo>
                  <a:close/>
                </a:path>
                <a:path w="176530" h="295275">
                  <a:moveTo>
                    <a:pt x="176009" y="0"/>
                  </a:moveTo>
                  <a:lnTo>
                    <a:pt x="132003" y="19100"/>
                  </a:lnTo>
                  <a:lnTo>
                    <a:pt x="132003" y="294817"/>
                  </a:lnTo>
                  <a:lnTo>
                    <a:pt x="176009" y="275717"/>
                  </a:lnTo>
                  <a:lnTo>
                    <a:pt x="176009" y="0"/>
                  </a:lnTo>
                  <a:close/>
                </a:path>
              </a:pathLst>
            </a:custGeom>
            <a:solidFill>
              <a:srgbClr val="415568"/>
            </a:solidFill>
          </p:spPr>
          <p:txBody>
            <a:bodyPr wrap="square" lIns="0" tIns="0" rIns="0" bIns="0" rtlCol="0"/>
            <a:lstStyle/>
            <a:p>
              <a:endParaRPr dirty="0"/>
            </a:p>
          </p:txBody>
        </p:sp>
        <p:sp>
          <p:nvSpPr>
            <p:cNvPr id="25739" name="object 231">
              <a:extLst>
                <a:ext uri="{FF2B5EF4-FFF2-40B4-BE49-F238E27FC236}">
                  <a16:creationId xmlns:a16="http://schemas.microsoft.com/office/drawing/2014/main" id="{9C2C08E7-6DED-BD72-3122-9485860BBBF2}"/>
                </a:ext>
              </a:extLst>
            </p:cNvPr>
            <p:cNvSpPr/>
            <p:nvPr/>
          </p:nvSpPr>
          <p:spPr>
            <a:xfrm>
              <a:off x="1692686" y="3973461"/>
              <a:ext cx="175895" cy="38735"/>
            </a:xfrm>
            <a:custGeom>
              <a:avLst/>
              <a:gdLst/>
              <a:ahLst/>
              <a:cxnLst/>
              <a:rect l="l" t="t" r="r" b="b"/>
              <a:pathLst>
                <a:path w="175894" h="38735">
                  <a:moveTo>
                    <a:pt x="131648" y="0"/>
                  </a:moveTo>
                  <a:lnTo>
                    <a:pt x="43878" y="0"/>
                  </a:lnTo>
                  <a:lnTo>
                    <a:pt x="0" y="19088"/>
                  </a:lnTo>
                  <a:lnTo>
                    <a:pt x="43878" y="38188"/>
                  </a:lnTo>
                  <a:lnTo>
                    <a:pt x="131648" y="38188"/>
                  </a:lnTo>
                  <a:lnTo>
                    <a:pt x="175526" y="19088"/>
                  </a:lnTo>
                  <a:lnTo>
                    <a:pt x="131648" y="0"/>
                  </a:lnTo>
                  <a:close/>
                </a:path>
              </a:pathLst>
            </a:custGeom>
            <a:solidFill>
              <a:srgbClr val="415568"/>
            </a:solidFill>
          </p:spPr>
          <p:txBody>
            <a:bodyPr wrap="square" lIns="0" tIns="0" rIns="0" bIns="0" rtlCol="0"/>
            <a:lstStyle/>
            <a:p>
              <a:endParaRPr dirty="0"/>
            </a:p>
          </p:txBody>
        </p:sp>
        <p:sp>
          <p:nvSpPr>
            <p:cNvPr id="25740" name="object 232">
              <a:extLst>
                <a:ext uri="{FF2B5EF4-FFF2-40B4-BE49-F238E27FC236}">
                  <a16:creationId xmlns:a16="http://schemas.microsoft.com/office/drawing/2014/main" id="{1C81E046-4F88-3E81-DD72-7714391FE318}"/>
                </a:ext>
              </a:extLst>
            </p:cNvPr>
            <p:cNvSpPr/>
            <p:nvPr/>
          </p:nvSpPr>
          <p:spPr>
            <a:xfrm>
              <a:off x="1692686" y="3973461"/>
              <a:ext cx="175895" cy="38735"/>
            </a:xfrm>
            <a:custGeom>
              <a:avLst/>
              <a:gdLst/>
              <a:ahLst/>
              <a:cxnLst/>
              <a:rect l="l" t="t" r="r" b="b"/>
              <a:pathLst>
                <a:path w="175894" h="38735">
                  <a:moveTo>
                    <a:pt x="131648" y="0"/>
                  </a:moveTo>
                  <a:lnTo>
                    <a:pt x="43878" y="0"/>
                  </a:lnTo>
                  <a:lnTo>
                    <a:pt x="0" y="19088"/>
                  </a:lnTo>
                  <a:lnTo>
                    <a:pt x="43878" y="38188"/>
                  </a:lnTo>
                  <a:lnTo>
                    <a:pt x="131648" y="38188"/>
                  </a:lnTo>
                  <a:lnTo>
                    <a:pt x="175526" y="19088"/>
                  </a:lnTo>
                  <a:lnTo>
                    <a:pt x="131648" y="0"/>
                  </a:lnTo>
                  <a:close/>
                </a:path>
              </a:pathLst>
            </a:custGeom>
            <a:solidFill>
              <a:srgbClr val="415568">
                <a:alpha val="69999"/>
              </a:srgbClr>
            </a:solidFill>
          </p:spPr>
          <p:txBody>
            <a:bodyPr wrap="square" lIns="0" tIns="0" rIns="0" bIns="0" rtlCol="0"/>
            <a:lstStyle/>
            <a:p>
              <a:endParaRPr dirty="0"/>
            </a:p>
          </p:txBody>
        </p:sp>
        <p:sp>
          <p:nvSpPr>
            <p:cNvPr id="25741" name="object 233">
              <a:extLst>
                <a:ext uri="{FF2B5EF4-FFF2-40B4-BE49-F238E27FC236}">
                  <a16:creationId xmlns:a16="http://schemas.microsoft.com/office/drawing/2014/main" id="{3C3058C6-6CEB-409C-3A27-03FA72ABC8AF}"/>
                </a:ext>
              </a:extLst>
            </p:cNvPr>
            <p:cNvSpPr/>
            <p:nvPr/>
          </p:nvSpPr>
          <p:spPr>
            <a:xfrm>
              <a:off x="1692681" y="3992562"/>
              <a:ext cx="176530" cy="313055"/>
            </a:xfrm>
            <a:custGeom>
              <a:avLst/>
              <a:gdLst/>
              <a:ahLst/>
              <a:cxnLst/>
              <a:rect l="l" t="t" r="r" b="b"/>
              <a:pathLst>
                <a:path w="176530" h="313054">
                  <a:moveTo>
                    <a:pt x="175996" y="0"/>
                  </a:moveTo>
                  <a:lnTo>
                    <a:pt x="131991" y="19100"/>
                  </a:lnTo>
                  <a:lnTo>
                    <a:pt x="43967" y="19088"/>
                  </a:lnTo>
                  <a:lnTo>
                    <a:pt x="0" y="0"/>
                  </a:lnTo>
                  <a:lnTo>
                    <a:pt x="0" y="293712"/>
                  </a:lnTo>
                  <a:lnTo>
                    <a:pt x="8216" y="297294"/>
                  </a:lnTo>
                  <a:lnTo>
                    <a:pt x="43878" y="312813"/>
                  </a:lnTo>
                  <a:lnTo>
                    <a:pt x="44005" y="312813"/>
                  </a:lnTo>
                  <a:lnTo>
                    <a:pt x="131648" y="312813"/>
                  </a:lnTo>
                  <a:lnTo>
                    <a:pt x="131991" y="312813"/>
                  </a:lnTo>
                  <a:lnTo>
                    <a:pt x="175996" y="293725"/>
                  </a:lnTo>
                  <a:lnTo>
                    <a:pt x="175996" y="0"/>
                  </a:lnTo>
                  <a:close/>
                </a:path>
              </a:pathLst>
            </a:custGeom>
            <a:solidFill>
              <a:srgbClr val="415568"/>
            </a:solidFill>
          </p:spPr>
          <p:txBody>
            <a:bodyPr wrap="square" lIns="0" tIns="0" rIns="0" bIns="0" rtlCol="0"/>
            <a:lstStyle/>
            <a:p>
              <a:endParaRPr dirty="0"/>
            </a:p>
          </p:txBody>
        </p:sp>
        <p:sp>
          <p:nvSpPr>
            <p:cNvPr id="25742" name="object 234">
              <a:extLst>
                <a:ext uri="{FF2B5EF4-FFF2-40B4-BE49-F238E27FC236}">
                  <a16:creationId xmlns:a16="http://schemas.microsoft.com/office/drawing/2014/main" id="{CD06F0FE-7134-598F-E97E-675818A0C87A}"/>
                </a:ext>
              </a:extLst>
            </p:cNvPr>
            <p:cNvSpPr/>
            <p:nvPr/>
          </p:nvSpPr>
          <p:spPr>
            <a:xfrm>
              <a:off x="1727056" y="3980959"/>
              <a:ext cx="107314" cy="23495"/>
            </a:xfrm>
            <a:custGeom>
              <a:avLst/>
              <a:gdLst/>
              <a:ahLst/>
              <a:cxnLst/>
              <a:rect l="l" t="t" r="r" b="b"/>
              <a:pathLst>
                <a:path w="107314"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743" name="object 235">
              <a:extLst>
                <a:ext uri="{FF2B5EF4-FFF2-40B4-BE49-F238E27FC236}">
                  <a16:creationId xmlns:a16="http://schemas.microsoft.com/office/drawing/2014/main" id="{1D3D5529-9DF7-BCC2-3884-20403CDEFAB8}"/>
                </a:ext>
              </a:extLst>
            </p:cNvPr>
            <p:cNvSpPr/>
            <p:nvPr/>
          </p:nvSpPr>
          <p:spPr>
            <a:xfrm>
              <a:off x="1692681" y="3992562"/>
              <a:ext cx="176530" cy="313055"/>
            </a:xfrm>
            <a:custGeom>
              <a:avLst/>
              <a:gdLst/>
              <a:ahLst/>
              <a:cxnLst/>
              <a:rect l="l" t="t" r="r" b="b"/>
              <a:pathLst>
                <a:path w="176530" h="313054">
                  <a:moveTo>
                    <a:pt x="44005" y="19100"/>
                  </a:moveTo>
                  <a:lnTo>
                    <a:pt x="0" y="0"/>
                  </a:lnTo>
                  <a:lnTo>
                    <a:pt x="0" y="293725"/>
                  </a:lnTo>
                  <a:lnTo>
                    <a:pt x="44005" y="312813"/>
                  </a:lnTo>
                  <a:lnTo>
                    <a:pt x="44005" y="19100"/>
                  </a:lnTo>
                  <a:close/>
                </a:path>
                <a:path w="176530" h="313054">
                  <a:moveTo>
                    <a:pt x="175996" y="0"/>
                  </a:moveTo>
                  <a:lnTo>
                    <a:pt x="131991" y="19100"/>
                  </a:lnTo>
                  <a:lnTo>
                    <a:pt x="131991" y="312813"/>
                  </a:lnTo>
                  <a:lnTo>
                    <a:pt x="175996" y="293725"/>
                  </a:lnTo>
                  <a:lnTo>
                    <a:pt x="175996" y="0"/>
                  </a:lnTo>
                  <a:close/>
                </a:path>
              </a:pathLst>
            </a:custGeom>
            <a:solidFill>
              <a:srgbClr val="415568"/>
            </a:solidFill>
          </p:spPr>
          <p:txBody>
            <a:bodyPr wrap="square" lIns="0" tIns="0" rIns="0" bIns="0" rtlCol="0"/>
            <a:lstStyle/>
            <a:p>
              <a:endParaRPr dirty="0"/>
            </a:p>
          </p:txBody>
        </p:sp>
        <p:sp>
          <p:nvSpPr>
            <p:cNvPr id="25744" name="object 236">
              <a:extLst>
                <a:ext uri="{FF2B5EF4-FFF2-40B4-BE49-F238E27FC236}">
                  <a16:creationId xmlns:a16="http://schemas.microsoft.com/office/drawing/2014/main" id="{06F1ED3F-D1B2-541F-49C8-60B88038ABD8}"/>
                </a:ext>
              </a:extLst>
            </p:cNvPr>
            <p:cNvSpPr/>
            <p:nvPr/>
          </p:nvSpPr>
          <p:spPr>
            <a:xfrm>
              <a:off x="1401438" y="3973461"/>
              <a:ext cx="175895" cy="38735"/>
            </a:xfrm>
            <a:custGeom>
              <a:avLst/>
              <a:gdLst/>
              <a:ahLst/>
              <a:cxnLst/>
              <a:rect l="l" t="t" r="r" b="b"/>
              <a:pathLst>
                <a:path w="175894" h="38735">
                  <a:moveTo>
                    <a:pt x="131648" y="0"/>
                  </a:moveTo>
                  <a:lnTo>
                    <a:pt x="43878" y="0"/>
                  </a:lnTo>
                  <a:lnTo>
                    <a:pt x="0" y="19088"/>
                  </a:lnTo>
                  <a:lnTo>
                    <a:pt x="43878" y="38188"/>
                  </a:lnTo>
                  <a:lnTo>
                    <a:pt x="131648" y="38188"/>
                  </a:lnTo>
                  <a:lnTo>
                    <a:pt x="175526" y="19088"/>
                  </a:lnTo>
                  <a:lnTo>
                    <a:pt x="131648" y="0"/>
                  </a:lnTo>
                  <a:close/>
                </a:path>
              </a:pathLst>
            </a:custGeom>
            <a:solidFill>
              <a:srgbClr val="415568"/>
            </a:solidFill>
          </p:spPr>
          <p:txBody>
            <a:bodyPr wrap="square" lIns="0" tIns="0" rIns="0" bIns="0" rtlCol="0"/>
            <a:lstStyle/>
            <a:p>
              <a:endParaRPr dirty="0"/>
            </a:p>
          </p:txBody>
        </p:sp>
        <p:sp>
          <p:nvSpPr>
            <p:cNvPr id="25745" name="object 237">
              <a:extLst>
                <a:ext uri="{FF2B5EF4-FFF2-40B4-BE49-F238E27FC236}">
                  <a16:creationId xmlns:a16="http://schemas.microsoft.com/office/drawing/2014/main" id="{975A0F36-3298-E8D4-28FC-26B01A375BF6}"/>
                </a:ext>
              </a:extLst>
            </p:cNvPr>
            <p:cNvSpPr/>
            <p:nvPr/>
          </p:nvSpPr>
          <p:spPr>
            <a:xfrm>
              <a:off x="1401438" y="3973461"/>
              <a:ext cx="175895" cy="38735"/>
            </a:xfrm>
            <a:custGeom>
              <a:avLst/>
              <a:gdLst/>
              <a:ahLst/>
              <a:cxnLst/>
              <a:rect l="l" t="t" r="r" b="b"/>
              <a:pathLst>
                <a:path w="175894" h="38735">
                  <a:moveTo>
                    <a:pt x="131648" y="0"/>
                  </a:moveTo>
                  <a:lnTo>
                    <a:pt x="43878" y="0"/>
                  </a:lnTo>
                  <a:lnTo>
                    <a:pt x="0" y="19088"/>
                  </a:lnTo>
                  <a:lnTo>
                    <a:pt x="43878" y="38188"/>
                  </a:lnTo>
                  <a:lnTo>
                    <a:pt x="131648" y="38188"/>
                  </a:lnTo>
                  <a:lnTo>
                    <a:pt x="175526" y="19088"/>
                  </a:lnTo>
                  <a:lnTo>
                    <a:pt x="131648" y="0"/>
                  </a:lnTo>
                  <a:close/>
                </a:path>
              </a:pathLst>
            </a:custGeom>
            <a:solidFill>
              <a:srgbClr val="415568">
                <a:alpha val="69999"/>
              </a:srgbClr>
            </a:solidFill>
          </p:spPr>
          <p:txBody>
            <a:bodyPr wrap="square" lIns="0" tIns="0" rIns="0" bIns="0" rtlCol="0"/>
            <a:lstStyle/>
            <a:p>
              <a:endParaRPr dirty="0"/>
            </a:p>
          </p:txBody>
        </p:sp>
        <p:sp>
          <p:nvSpPr>
            <p:cNvPr id="25746" name="object 238">
              <a:extLst>
                <a:ext uri="{FF2B5EF4-FFF2-40B4-BE49-F238E27FC236}">
                  <a16:creationId xmlns:a16="http://schemas.microsoft.com/office/drawing/2014/main" id="{F4546507-2AA7-E582-BBB1-A8A0F94169D2}"/>
                </a:ext>
              </a:extLst>
            </p:cNvPr>
            <p:cNvSpPr/>
            <p:nvPr/>
          </p:nvSpPr>
          <p:spPr>
            <a:xfrm>
              <a:off x="1401432" y="3992562"/>
              <a:ext cx="176530" cy="313055"/>
            </a:xfrm>
            <a:custGeom>
              <a:avLst/>
              <a:gdLst/>
              <a:ahLst/>
              <a:cxnLst/>
              <a:rect l="l" t="t" r="r" b="b"/>
              <a:pathLst>
                <a:path w="176530" h="313054">
                  <a:moveTo>
                    <a:pt x="175996" y="0"/>
                  </a:moveTo>
                  <a:lnTo>
                    <a:pt x="131991" y="19100"/>
                  </a:lnTo>
                  <a:lnTo>
                    <a:pt x="43967" y="19088"/>
                  </a:lnTo>
                  <a:lnTo>
                    <a:pt x="0" y="0"/>
                  </a:lnTo>
                  <a:lnTo>
                    <a:pt x="0" y="293712"/>
                  </a:lnTo>
                  <a:lnTo>
                    <a:pt x="8216" y="297294"/>
                  </a:lnTo>
                  <a:lnTo>
                    <a:pt x="43878" y="312813"/>
                  </a:lnTo>
                  <a:lnTo>
                    <a:pt x="44005" y="312813"/>
                  </a:lnTo>
                  <a:lnTo>
                    <a:pt x="131648" y="312813"/>
                  </a:lnTo>
                  <a:lnTo>
                    <a:pt x="131991" y="312813"/>
                  </a:lnTo>
                  <a:lnTo>
                    <a:pt x="175996" y="293725"/>
                  </a:lnTo>
                  <a:lnTo>
                    <a:pt x="175996" y="0"/>
                  </a:lnTo>
                  <a:close/>
                </a:path>
              </a:pathLst>
            </a:custGeom>
            <a:solidFill>
              <a:srgbClr val="415568"/>
            </a:solidFill>
          </p:spPr>
          <p:txBody>
            <a:bodyPr wrap="square" lIns="0" tIns="0" rIns="0" bIns="0" rtlCol="0"/>
            <a:lstStyle/>
            <a:p>
              <a:endParaRPr dirty="0"/>
            </a:p>
          </p:txBody>
        </p:sp>
        <p:sp>
          <p:nvSpPr>
            <p:cNvPr id="25747" name="object 239">
              <a:extLst>
                <a:ext uri="{FF2B5EF4-FFF2-40B4-BE49-F238E27FC236}">
                  <a16:creationId xmlns:a16="http://schemas.microsoft.com/office/drawing/2014/main" id="{34D5B446-02DD-A5C2-2DF4-2BC254A327F8}"/>
                </a:ext>
              </a:extLst>
            </p:cNvPr>
            <p:cNvSpPr/>
            <p:nvPr/>
          </p:nvSpPr>
          <p:spPr>
            <a:xfrm>
              <a:off x="1435808" y="3980959"/>
              <a:ext cx="107314" cy="23495"/>
            </a:xfrm>
            <a:custGeom>
              <a:avLst/>
              <a:gdLst/>
              <a:ahLst/>
              <a:cxnLst/>
              <a:rect l="l" t="t" r="r" b="b"/>
              <a:pathLst>
                <a:path w="107315"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748" name="object 240">
              <a:extLst>
                <a:ext uri="{FF2B5EF4-FFF2-40B4-BE49-F238E27FC236}">
                  <a16:creationId xmlns:a16="http://schemas.microsoft.com/office/drawing/2014/main" id="{A531FDFD-9612-948C-89E4-96058B8726A0}"/>
                </a:ext>
              </a:extLst>
            </p:cNvPr>
            <p:cNvSpPr/>
            <p:nvPr/>
          </p:nvSpPr>
          <p:spPr>
            <a:xfrm>
              <a:off x="1401432" y="3992562"/>
              <a:ext cx="176530" cy="313055"/>
            </a:xfrm>
            <a:custGeom>
              <a:avLst/>
              <a:gdLst/>
              <a:ahLst/>
              <a:cxnLst/>
              <a:rect l="l" t="t" r="r" b="b"/>
              <a:pathLst>
                <a:path w="176530" h="313054">
                  <a:moveTo>
                    <a:pt x="44005" y="19100"/>
                  </a:moveTo>
                  <a:lnTo>
                    <a:pt x="0" y="0"/>
                  </a:lnTo>
                  <a:lnTo>
                    <a:pt x="0" y="293725"/>
                  </a:lnTo>
                  <a:lnTo>
                    <a:pt x="44005" y="312813"/>
                  </a:lnTo>
                  <a:lnTo>
                    <a:pt x="44005" y="19100"/>
                  </a:lnTo>
                  <a:close/>
                </a:path>
                <a:path w="176530" h="313054">
                  <a:moveTo>
                    <a:pt x="175996" y="0"/>
                  </a:moveTo>
                  <a:lnTo>
                    <a:pt x="131991" y="19100"/>
                  </a:lnTo>
                  <a:lnTo>
                    <a:pt x="131991" y="312813"/>
                  </a:lnTo>
                  <a:lnTo>
                    <a:pt x="175996" y="293725"/>
                  </a:lnTo>
                  <a:lnTo>
                    <a:pt x="175996" y="0"/>
                  </a:lnTo>
                  <a:close/>
                </a:path>
              </a:pathLst>
            </a:custGeom>
            <a:solidFill>
              <a:srgbClr val="415568"/>
            </a:solidFill>
          </p:spPr>
          <p:txBody>
            <a:bodyPr wrap="square" lIns="0" tIns="0" rIns="0" bIns="0" rtlCol="0"/>
            <a:lstStyle/>
            <a:p>
              <a:endParaRPr dirty="0"/>
            </a:p>
          </p:txBody>
        </p:sp>
        <p:sp>
          <p:nvSpPr>
            <p:cNvPr id="25749" name="object 241">
              <a:extLst>
                <a:ext uri="{FF2B5EF4-FFF2-40B4-BE49-F238E27FC236}">
                  <a16:creationId xmlns:a16="http://schemas.microsoft.com/office/drawing/2014/main" id="{577A259E-449F-9FB6-AC10-0D962D5AB2E1}"/>
                </a:ext>
              </a:extLst>
            </p:cNvPr>
            <p:cNvSpPr/>
            <p:nvPr/>
          </p:nvSpPr>
          <p:spPr>
            <a:xfrm>
              <a:off x="1110190" y="3973461"/>
              <a:ext cx="175895" cy="38735"/>
            </a:xfrm>
            <a:custGeom>
              <a:avLst/>
              <a:gdLst/>
              <a:ahLst/>
              <a:cxnLst/>
              <a:rect l="l" t="t" r="r" b="b"/>
              <a:pathLst>
                <a:path w="175894" h="38735">
                  <a:moveTo>
                    <a:pt x="131648" y="0"/>
                  </a:moveTo>
                  <a:lnTo>
                    <a:pt x="43878" y="0"/>
                  </a:lnTo>
                  <a:lnTo>
                    <a:pt x="0" y="19088"/>
                  </a:lnTo>
                  <a:lnTo>
                    <a:pt x="43878" y="38188"/>
                  </a:lnTo>
                  <a:lnTo>
                    <a:pt x="131648" y="38188"/>
                  </a:lnTo>
                  <a:lnTo>
                    <a:pt x="175526" y="19088"/>
                  </a:lnTo>
                  <a:lnTo>
                    <a:pt x="131648" y="0"/>
                  </a:lnTo>
                  <a:close/>
                </a:path>
              </a:pathLst>
            </a:custGeom>
            <a:solidFill>
              <a:srgbClr val="415568"/>
            </a:solidFill>
          </p:spPr>
          <p:txBody>
            <a:bodyPr wrap="square" lIns="0" tIns="0" rIns="0" bIns="0" rtlCol="0"/>
            <a:lstStyle/>
            <a:p>
              <a:endParaRPr dirty="0"/>
            </a:p>
          </p:txBody>
        </p:sp>
        <p:sp>
          <p:nvSpPr>
            <p:cNvPr id="25750" name="object 242">
              <a:extLst>
                <a:ext uri="{FF2B5EF4-FFF2-40B4-BE49-F238E27FC236}">
                  <a16:creationId xmlns:a16="http://schemas.microsoft.com/office/drawing/2014/main" id="{193BDCE3-D14B-4A53-E904-6418F3697E06}"/>
                </a:ext>
              </a:extLst>
            </p:cNvPr>
            <p:cNvSpPr/>
            <p:nvPr/>
          </p:nvSpPr>
          <p:spPr>
            <a:xfrm>
              <a:off x="1110190" y="3973461"/>
              <a:ext cx="175895" cy="38735"/>
            </a:xfrm>
            <a:custGeom>
              <a:avLst/>
              <a:gdLst/>
              <a:ahLst/>
              <a:cxnLst/>
              <a:rect l="l" t="t" r="r" b="b"/>
              <a:pathLst>
                <a:path w="175894" h="38735">
                  <a:moveTo>
                    <a:pt x="131648" y="0"/>
                  </a:moveTo>
                  <a:lnTo>
                    <a:pt x="43878" y="0"/>
                  </a:lnTo>
                  <a:lnTo>
                    <a:pt x="0" y="19088"/>
                  </a:lnTo>
                  <a:lnTo>
                    <a:pt x="43878" y="38188"/>
                  </a:lnTo>
                  <a:lnTo>
                    <a:pt x="131648" y="38188"/>
                  </a:lnTo>
                  <a:lnTo>
                    <a:pt x="175526" y="19088"/>
                  </a:lnTo>
                  <a:lnTo>
                    <a:pt x="131648" y="0"/>
                  </a:lnTo>
                  <a:close/>
                </a:path>
              </a:pathLst>
            </a:custGeom>
            <a:solidFill>
              <a:srgbClr val="415568">
                <a:alpha val="69999"/>
              </a:srgbClr>
            </a:solidFill>
          </p:spPr>
          <p:txBody>
            <a:bodyPr wrap="square" lIns="0" tIns="0" rIns="0" bIns="0" rtlCol="0"/>
            <a:lstStyle/>
            <a:p>
              <a:endParaRPr dirty="0"/>
            </a:p>
          </p:txBody>
        </p:sp>
        <p:sp>
          <p:nvSpPr>
            <p:cNvPr id="25751" name="object 243">
              <a:extLst>
                <a:ext uri="{FF2B5EF4-FFF2-40B4-BE49-F238E27FC236}">
                  <a16:creationId xmlns:a16="http://schemas.microsoft.com/office/drawing/2014/main" id="{A59E0BC0-1AA9-85B1-4D1F-71AF53441A0E}"/>
                </a:ext>
              </a:extLst>
            </p:cNvPr>
            <p:cNvSpPr/>
            <p:nvPr/>
          </p:nvSpPr>
          <p:spPr>
            <a:xfrm>
              <a:off x="1110183" y="3992562"/>
              <a:ext cx="176530" cy="421005"/>
            </a:xfrm>
            <a:custGeom>
              <a:avLst/>
              <a:gdLst/>
              <a:ahLst/>
              <a:cxnLst/>
              <a:rect l="l" t="t" r="r" b="b"/>
              <a:pathLst>
                <a:path w="176530" h="421004">
                  <a:moveTo>
                    <a:pt x="175996" y="0"/>
                  </a:moveTo>
                  <a:lnTo>
                    <a:pt x="132003" y="19100"/>
                  </a:lnTo>
                  <a:lnTo>
                    <a:pt x="43980" y="19088"/>
                  </a:lnTo>
                  <a:lnTo>
                    <a:pt x="0" y="0"/>
                  </a:lnTo>
                  <a:lnTo>
                    <a:pt x="0" y="401713"/>
                  </a:lnTo>
                  <a:lnTo>
                    <a:pt x="8216" y="405295"/>
                  </a:lnTo>
                  <a:lnTo>
                    <a:pt x="43878" y="420814"/>
                  </a:lnTo>
                  <a:lnTo>
                    <a:pt x="132003" y="420814"/>
                  </a:lnTo>
                  <a:lnTo>
                    <a:pt x="175996" y="401726"/>
                  </a:lnTo>
                  <a:lnTo>
                    <a:pt x="175996" y="0"/>
                  </a:lnTo>
                  <a:close/>
                </a:path>
              </a:pathLst>
            </a:custGeom>
            <a:solidFill>
              <a:srgbClr val="415568"/>
            </a:solidFill>
          </p:spPr>
          <p:txBody>
            <a:bodyPr wrap="square" lIns="0" tIns="0" rIns="0" bIns="0" rtlCol="0"/>
            <a:lstStyle/>
            <a:p>
              <a:endParaRPr dirty="0"/>
            </a:p>
          </p:txBody>
        </p:sp>
        <p:sp>
          <p:nvSpPr>
            <p:cNvPr id="25752" name="object 244">
              <a:extLst>
                <a:ext uri="{FF2B5EF4-FFF2-40B4-BE49-F238E27FC236}">
                  <a16:creationId xmlns:a16="http://schemas.microsoft.com/office/drawing/2014/main" id="{5D6D40A7-0F82-0633-4E3E-AD434FB5E7D0}"/>
                </a:ext>
              </a:extLst>
            </p:cNvPr>
            <p:cNvSpPr/>
            <p:nvPr/>
          </p:nvSpPr>
          <p:spPr>
            <a:xfrm>
              <a:off x="1144560" y="3980959"/>
              <a:ext cx="107314" cy="23495"/>
            </a:xfrm>
            <a:custGeom>
              <a:avLst/>
              <a:gdLst/>
              <a:ahLst/>
              <a:cxnLst/>
              <a:rect l="l" t="t" r="r" b="b"/>
              <a:pathLst>
                <a:path w="107315" h="23495">
                  <a:moveTo>
                    <a:pt x="80086" y="0"/>
                  </a:moveTo>
                  <a:lnTo>
                    <a:pt x="26695" y="0"/>
                  </a:lnTo>
                  <a:lnTo>
                    <a:pt x="0" y="11607"/>
                  </a:lnTo>
                  <a:lnTo>
                    <a:pt x="26695" y="23228"/>
                  </a:lnTo>
                  <a:lnTo>
                    <a:pt x="80086" y="23228"/>
                  </a:lnTo>
                  <a:lnTo>
                    <a:pt x="106781" y="11607"/>
                  </a:lnTo>
                  <a:lnTo>
                    <a:pt x="80086" y="0"/>
                  </a:lnTo>
                  <a:close/>
                </a:path>
              </a:pathLst>
            </a:custGeom>
            <a:solidFill>
              <a:srgbClr val="FFFFFF"/>
            </a:solidFill>
          </p:spPr>
          <p:txBody>
            <a:bodyPr wrap="square" lIns="0" tIns="0" rIns="0" bIns="0" rtlCol="0"/>
            <a:lstStyle/>
            <a:p>
              <a:endParaRPr dirty="0"/>
            </a:p>
          </p:txBody>
        </p:sp>
        <p:sp>
          <p:nvSpPr>
            <p:cNvPr id="25753" name="object 245">
              <a:extLst>
                <a:ext uri="{FF2B5EF4-FFF2-40B4-BE49-F238E27FC236}">
                  <a16:creationId xmlns:a16="http://schemas.microsoft.com/office/drawing/2014/main" id="{18EC067A-12B9-F156-0E69-444EB6D01C23}"/>
                </a:ext>
              </a:extLst>
            </p:cNvPr>
            <p:cNvSpPr/>
            <p:nvPr/>
          </p:nvSpPr>
          <p:spPr>
            <a:xfrm>
              <a:off x="1110183" y="3992562"/>
              <a:ext cx="176530" cy="421005"/>
            </a:xfrm>
            <a:custGeom>
              <a:avLst/>
              <a:gdLst/>
              <a:ahLst/>
              <a:cxnLst/>
              <a:rect l="l" t="t" r="r" b="b"/>
              <a:pathLst>
                <a:path w="176530" h="421004">
                  <a:moveTo>
                    <a:pt x="44005" y="19100"/>
                  </a:moveTo>
                  <a:lnTo>
                    <a:pt x="0" y="0"/>
                  </a:lnTo>
                  <a:lnTo>
                    <a:pt x="0" y="401726"/>
                  </a:lnTo>
                  <a:lnTo>
                    <a:pt x="44005" y="420814"/>
                  </a:lnTo>
                  <a:lnTo>
                    <a:pt x="44005" y="19100"/>
                  </a:lnTo>
                  <a:close/>
                </a:path>
                <a:path w="176530" h="421004">
                  <a:moveTo>
                    <a:pt x="175996" y="0"/>
                  </a:moveTo>
                  <a:lnTo>
                    <a:pt x="131991" y="19100"/>
                  </a:lnTo>
                  <a:lnTo>
                    <a:pt x="131991" y="420814"/>
                  </a:lnTo>
                  <a:lnTo>
                    <a:pt x="175996" y="401726"/>
                  </a:lnTo>
                  <a:lnTo>
                    <a:pt x="175996" y="0"/>
                  </a:lnTo>
                  <a:close/>
                </a:path>
              </a:pathLst>
            </a:custGeom>
            <a:solidFill>
              <a:srgbClr val="415568"/>
            </a:solidFill>
          </p:spPr>
          <p:txBody>
            <a:bodyPr wrap="square" lIns="0" tIns="0" rIns="0" bIns="0" rtlCol="0"/>
            <a:lstStyle/>
            <a:p>
              <a:endParaRPr dirty="0"/>
            </a:p>
          </p:txBody>
        </p:sp>
        <p:sp>
          <p:nvSpPr>
            <p:cNvPr id="25754" name="object 246">
              <a:extLst>
                <a:ext uri="{FF2B5EF4-FFF2-40B4-BE49-F238E27FC236}">
                  <a16:creationId xmlns:a16="http://schemas.microsoft.com/office/drawing/2014/main" id="{D5484CF7-0BDE-E61D-F1C1-55B42867EDE3}"/>
                </a:ext>
              </a:extLst>
            </p:cNvPr>
            <p:cNvSpPr/>
            <p:nvPr/>
          </p:nvSpPr>
          <p:spPr>
            <a:xfrm>
              <a:off x="961778" y="3505200"/>
              <a:ext cx="4753610" cy="0"/>
            </a:xfrm>
            <a:custGeom>
              <a:avLst/>
              <a:gdLst/>
              <a:ahLst/>
              <a:cxnLst/>
              <a:rect l="l" t="t" r="r" b="b"/>
              <a:pathLst>
                <a:path w="4753610">
                  <a:moveTo>
                    <a:pt x="4753508" y="0"/>
                  </a:moveTo>
                  <a:lnTo>
                    <a:pt x="0" y="0"/>
                  </a:lnTo>
                </a:path>
              </a:pathLst>
            </a:custGeom>
            <a:ln w="19050">
              <a:solidFill>
                <a:srgbClr val="ED1C24"/>
              </a:solidFill>
            </a:ln>
          </p:spPr>
          <p:txBody>
            <a:bodyPr wrap="square" lIns="0" tIns="0" rIns="0" bIns="0" rtlCol="0"/>
            <a:lstStyle/>
            <a:p>
              <a:endParaRPr dirty="0"/>
            </a:p>
          </p:txBody>
        </p:sp>
      </p:grpSp>
      <p:sp>
        <p:nvSpPr>
          <p:cNvPr id="25755" name="object 247">
            <a:extLst>
              <a:ext uri="{FF2B5EF4-FFF2-40B4-BE49-F238E27FC236}">
                <a16:creationId xmlns:a16="http://schemas.microsoft.com/office/drawing/2014/main" id="{ED9DF5C6-323E-121A-B279-7FD291795C29}"/>
              </a:ext>
            </a:extLst>
          </p:cNvPr>
          <p:cNvSpPr txBox="1"/>
          <p:nvPr/>
        </p:nvSpPr>
        <p:spPr>
          <a:xfrm>
            <a:off x="6770103" y="2993971"/>
            <a:ext cx="172085" cy="152400"/>
          </a:xfrm>
          <a:prstGeom prst="rect">
            <a:avLst/>
          </a:prstGeom>
        </p:spPr>
        <p:txBody>
          <a:bodyPr vert="horz" wrap="square" lIns="0" tIns="16510" rIns="0" bIns="0" rtlCol="0">
            <a:spAutoFit/>
          </a:bodyPr>
          <a:lstStyle/>
          <a:p>
            <a:pPr marL="12700">
              <a:lnSpc>
                <a:spcPct val="100000"/>
              </a:lnSpc>
              <a:spcBef>
                <a:spcPts val="130"/>
              </a:spcBef>
            </a:pPr>
            <a:r>
              <a:rPr sz="800" spc="-25" dirty="0">
                <a:solidFill>
                  <a:srgbClr val="415568"/>
                </a:solidFill>
                <a:latin typeface="Arial"/>
                <a:cs typeface="Arial"/>
              </a:rPr>
              <a:t>4.0</a:t>
            </a:r>
            <a:endParaRPr sz="800" dirty="0">
              <a:latin typeface="Arial"/>
              <a:cs typeface="Arial"/>
            </a:endParaRPr>
          </a:p>
        </p:txBody>
      </p:sp>
    </p:spTree>
    <p:extLst>
      <p:ext uri="{BB962C8B-B14F-4D97-AF65-F5344CB8AC3E}">
        <p14:creationId xmlns:p14="http://schemas.microsoft.com/office/powerpoint/2010/main" val="128164175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bwMode="auto">
          <a:xfrm>
            <a:off x="304801" y="304800"/>
            <a:ext cx="11299238" cy="868363"/>
          </a:xfrm>
        </p:spPr>
        <p:txBody>
          <a:bodyPr wrap="square" numCol="1" anchorCtr="0" compatLnSpc="1">
            <a:prstTxWarp prst="textNoShape">
              <a:avLst/>
            </a:prstTxWarp>
            <a:noAutofit/>
          </a:bodyPr>
          <a:lstStyle/>
          <a:p>
            <a:pPr algn="ctr"/>
            <a:r>
              <a:rPr lang="en-US" altLang="en-US" spc="165" dirty="0">
                <a:solidFill>
                  <a:srgbClr val="0070C0"/>
                </a:solidFill>
                <a:latin typeface="Arial"/>
                <a:ea typeface="+mn-ea"/>
                <a:cs typeface="Arial"/>
              </a:rPr>
              <a:t>2023 Update: Soybean Seed Treatment</a:t>
            </a:r>
          </a:p>
        </p:txBody>
      </p:sp>
      <p:sp>
        <p:nvSpPr>
          <p:cNvPr id="24" name="object 3">
            <a:extLst>
              <a:ext uri="{FF2B5EF4-FFF2-40B4-BE49-F238E27FC236}">
                <a16:creationId xmlns:a16="http://schemas.microsoft.com/office/drawing/2014/main" id="{64B8CD53-8FB6-455E-890C-9D81B5B74B74}"/>
              </a:ext>
            </a:extLst>
          </p:cNvPr>
          <p:cNvSpPr/>
          <p:nvPr/>
        </p:nvSpPr>
        <p:spPr>
          <a:xfrm>
            <a:off x="443483" y="6235727"/>
            <a:ext cx="544075" cy="4127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object 2">
            <a:extLst>
              <a:ext uri="{FF2B5EF4-FFF2-40B4-BE49-F238E27FC236}">
                <a16:creationId xmlns:a16="http://schemas.microsoft.com/office/drawing/2014/main" id="{83EBB128-1C3C-465B-8AAC-14929582E0FC}"/>
              </a:ext>
            </a:extLst>
          </p:cNvPr>
          <p:cNvSpPr txBox="1"/>
          <p:nvPr/>
        </p:nvSpPr>
        <p:spPr>
          <a:xfrm>
            <a:off x="1217167" y="6311475"/>
            <a:ext cx="1373633" cy="318677"/>
          </a:xfrm>
          <a:prstGeom prst="rect">
            <a:avLst/>
          </a:prstGeom>
        </p:spPr>
        <p:txBody>
          <a:bodyPr vert="horz" wrap="square" lIns="0" tIns="9525" rIns="0" bIns="0" rtlCol="0">
            <a:spAutoFit/>
          </a:bodyPr>
          <a:lstStyle/>
          <a:p>
            <a:pPr marL="12700" marR="5080" lvl="0" indent="0" algn="l" defTabSz="914400" rtl="0" eaLnBrk="1" fontAlgn="auto" latinLnBrk="0" hangingPunct="1">
              <a:lnSpc>
                <a:spcPct val="103299"/>
              </a:lnSpc>
              <a:spcBef>
                <a:spcPts val="7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cs typeface="Montserrat-Light"/>
              </a:rPr>
              <a:t>Natural</a:t>
            </a:r>
            <a:r>
              <a:rPr kumimoji="0" sz="1000" b="0" i="0" u="none" strike="noStrike" kern="1200" cap="none" spc="-70" normalizeH="0" baseline="0" noProof="0" dirty="0">
                <a:ln>
                  <a:noFill/>
                </a:ln>
                <a:solidFill>
                  <a:srgbClr val="231F20"/>
                </a:solidFill>
                <a:effectLst/>
                <a:uLnTx/>
                <a:uFillTx/>
                <a:latin typeface="Montserrat-Light"/>
                <a:ea typeface="+mn-ea"/>
                <a:cs typeface="Montserrat-Light"/>
              </a:rPr>
              <a:t> </a:t>
            </a:r>
            <a:r>
              <a:rPr kumimoji="0" sz="1000" b="0" i="0" u="none" strike="noStrike" kern="1200" cap="none" spc="0" normalizeH="0" baseline="0" noProof="0" dirty="0">
                <a:ln>
                  <a:noFill/>
                </a:ln>
                <a:solidFill>
                  <a:srgbClr val="231F20"/>
                </a:solidFill>
                <a:effectLst/>
                <a:uLnTx/>
                <a:uFillTx/>
                <a:latin typeface="Montserrat-Light"/>
                <a:ea typeface="+mn-ea"/>
                <a:cs typeface="Montserrat-Light"/>
              </a:rPr>
              <a:t>Precision  Agriculture</a:t>
            </a:r>
            <a:endParaRPr kumimoji="0" sz="1000" b="0" i="0" u="none" strike="noStrike" kern="1200" cap="none" spc="0" normalizeH="0" baseline="0" noProof="0" dirty="0">
              <a:ln>
                <a:noFill/>
              </a:ln>
              <a:solidFill>
                <a:prstClr val="black"/>
              </a:solidFill>
              <a:effectLst/>
              <a:uLnTx/>
              <a:uFillTx/>
              <a:latin typeface="Montserrat-Light"/>
              <a:ea typeface="+mn-ea"/>
              <a:cs typeface="Montserrat-Light"/>
            </a:endParaRPr>
          </a:p>
        </p:txBody>
      </p:sp>
      <p:sp>
        <p:nvSpPr>
          <p:cNvPr id="46" name="object 11">
            <a:extLst>
              <a:ext uri="{FF2B5EF4-FFF2-40B4-BE49-F238E27FC236}">
                <a16:creationId xmlns:a16="http://schemas.microsoft.com/office/drawing/2014/main" id="{364BB4FF-82F8-4168-A83B-8B4EF0F95A2D}"/>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sz="1250" b="1" i="0" u="none" strike="noStrike" kern="1200" cap="none" spc="-5" normalizeH="0" baseline="0" noProof="0" dirty="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32</a:t>
            </a:fld>
            <a:endParaRPr kumimoji="0" sz="1250" b="1" i="0" u="none" strike="noStrike" kern="1200" cap="none" spc="-5" normalizeH="0" baseline="0" noProof="0" dirty="0">
              <a:ln>
                <a:noFill/>
              </a:ln>
              <a:solidFill>
                <a:srgbClr val="8DC63F"/>
              </a:solidFill>
              <a:effectLst/>
              <a:uLnTx/>
              <a:uFillTx/>
              <a:latin typeface="Arial"/>
              <a:ea typeface="+mn-ea"/>
              <a:cs typeface="Arial"/>
            </a:endParaRPr>
          </a:p>
        </p:txBody>
      </p:sp>
      <p:sp>
        <p:nvSpPr>
          <p:cNvPr id="13" name="object 6">
            <a:extLst>
              <a:ext uri="{FF2B5EF4-FFF2-40B4-BE49-F238E27FC236}">
                <a16:creationId xmlns:a16="http://schemas.microsoft.com/office/drawing/2014/main" id="{60005056-2AB9-4F2A-AEE8-1293A042A584}"/>
              </a:ext>
            </a:extLst>
          </p:cNvPr>
          <p:cNvSpPr>
            <a:spLocks/>
          </p:cNvSpPr>
          <p:nvPr/>
        </p:nvSpPr>
        <p:spPr bwMode="auto">
          <a:xfrm>
            <a:off x="2377784" y="5015246"/>
            <a:ext cx="8093816" cy="775954"/>
          </a:xfrm>
          <a:custGeom>
            <a:avLst/>
            <a:gdLst>
              <a:gd name="T0" fmla="*/ 514985 w 11392801"/>
              <a:gd name="T1" fmla="*/ 0 h 1029944"/>
              <a:gd name="T2" fmla="*/ 431452 w 11392801"/>
              <a:gd name="T3" fmla="*/ 6739 h 1029944"/>
              <a:gd name="T4" fmla="*/ 352210 w 11392801"/>
              <a:gd name="T5" fmla="*/ 26253 h 1029944"/>
              <a:gd name="T6" fmla="*/ 278320 w 11392801"/>
              <a:gd name="T7" fmla="*/ 57479 h 1029944"/>
              <a:gd name="T8" fmla="*/ 210842 w 11392801"/>
              <a:gd name="T9" fmla="*/ 99358 h 1029944"/>
              <a:gd name="T10" fmla="*/ 150836 w 11392801"/>
              <a:gd name="T11" fmla="*/ 150829 h 1029944"/>
              <a:gd name="T12" fmla="*/ 99362 w 11392801"/>
              <a:gd name="T13" fmla="*/ 210834 h 1029944"/>
              <a:gd name="T14" fmla="*/ 57482 w 11392801"/>
              <a:gd name="T15" fmla="*/ 278310 h 1029944"/>
              <a:gd name="T16" fmla="*/ 26254 w 11392801"/>
              <a:gd name="T17" fmla="*/ 352199 h 1029944"/>
              <a:gd name="T18" fmla="*/ 6740 w 11392801"/>
              <a:gd name="T19" fmla="*/ 431439 h 1029944"/>
              <a:gd name="T20" fmla="*/ 0 w 11392801"/>
              <a:gd name="T21" fmla="*/ 514972 h 1029944"/>
              <a:gd name="T22" fmla="*/ 6740 w 11392801"/>
              <a:gd name="T23" fmla="*/ 598504 h 1029944"/>
              <a:gd name="T24" fmla="*/ 26254 w 11392801"/>
              <a:gd name="T25" fmla="*/ 677745 h 1029944"/>
              <a:gd name="T26" fmla="*/ 57482 w 11392801"/>
              <a:gd name="T27" fmla="*/ 751633 h 1029944"/>
              <a:gd name="T28" fmla="*/ 99362 w 11392801"/>
              <a:gd name="T29" fmla="*/ 819110 h 1029944"/>
              <a:gd name="T30" fmla="*/ 150836 w 11392801"/>
              <a:gd name="T31" fmla="*/ 879114 h 1029944"/>
              <a:gd name="T32" fmla="*/ 210842 w 11392801"/>
              <a:gd name="T33" fmla="*/ 930586 h 1029944"/>
              <a:gd name="T34" fmla="*/ 278320 w 11392801"/>
              <a:gd name="T35" fmla="*/ 972465 h 1029944"/>
              <a:gd name="T36" fmla="*/ 352210 w 11392801"/>
              <a:gd name="T37" fmla="*/ 1003691 h 1029944"/>
              <a:gd name="T38" fmla="*/ 431452 w 11392801"/>
              <a:gd name="T39" fmla="*/ 1023204 h 1029944"/>
              <a:gd name="T40" fmla="*/ 514985 w 11392801"/>
              <a:gd name="T41" fmla="*/ 1029944 h 1029944"/>
              <a:gd name="T42" fmla="*/ 10920064 w 11392801"/>
              <a:gd name="T43" fmla="*/ 1028237 h 1029944"/>
              <a:gd name="T44" fmla="*/ 11001580 w 11392801"/>
              <a:gd name="T45" fmla="*/ 1014978 h 1029944"/>
              <a:gd name="T46" fmla="*/ 11078276 w 11392801"/>
              <a:gd name="T47" fmla="*/ 989476 h 1029944"/>
              <a:gd name="T48" fmla="*/ 11149091 w 11392801"/>
              <a:gd name="T49" fmla="*/ 952791 h 1029944"/>
              <a:gd name="T50" fmla="*/ 11212964 w 11392801"/>
              <a:gd name="T51" fmla="*/ 905983 h 1029944"/>
              <a:gd name="T52" fmla="*/ 11268836 w 11392801"/>
              <a:gd name="T53" fmla="*/ 850112 h 1029944"/>
              <a:gd name="T54" fmla="*/ 11315645 w 11392801"/>
              <a:gd name="T55" fmla="*/ 786240 h 1029944"/>
              <a:gd name="T56" fmla="*/ 11352331 w 11392801"/>
              <a:gd name="T57" fmla="*/ 715424 h 1029944"/>
              <a:gd name="T58" fmla="*/ 11377834 w 11392801"/>
              <a:gd name="T59" fmla="*/ 638727 h 1029944"/>
              <a:gd name="T60" fmla="*/ 11391094 w 11392801"/>
              <a:gd name="T61" fmla="*/ 557208 h 1029944"/>
              <a:gd name="T62" fmla="*/ 11391094 w 11392801"/>
              <a:gd name="T63" fmla="*/ 472735 h 1029944"/>
              <a:gd name="T64" fmla="*/ 11377834 w 11392801"/>
              <a:gd name="T65" fmla="*/ 391216 h 1029944"/>
              <a:gd name="T66" fmla="*/ 11352331 w 11392801"/>
              <a:gd name="T67" fmla="*/ 314519 h 1029944"/>
              <a:gd name="T68" fmla="*/ 11315645 w 11392801"/>
              <a:gd name="T69" fmla="*/ 243704 h 1029944"/>
              <a:gd name="T70" fmla="*/ 11268836 w 11392801"/>
              <a:gd name="T71" fmla="*/ 179831 h 1029944"/>
              <a:gd name="T72" fmla="*/ 11212964 w 11392801"/>
              <a:gd name="T73" fmla="*/ 123961 h 1029944"/>
              <a:gd name="T74" fmla="*/ 11149091 w 11392801"/>
              <a:gd name="T75" fmla="*/ 77153 h 1029944"/>
              <a:gd name="T76" fmla="*/ 11078276 w 11392801"/>
              <a:gd name="T77" fmla="*/ 40468 h 1029944"/>
              <a:gd name="T78" fmla="*/ 11001580 w 11392801"/>
              <a:gd name="T79" fmla="*/ 14966 h 1029944"/>
              <a:gd name="T80" fmla="*/ 10920064 w 11392801"/>
              <a:gd name="T81" fmla="*/ 1707 h 1029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92801" h="1029944">
                <a:moveTo>
                  <a:pt x="10877829" y="0"/>
                </a:moveTo>
                <a:lnTo>
                  <a:pt x="514985" y="0"/>
                </a:lnTo>
                <a:lnTo>
                  <a:pt x="472748" y="1707"/>
                </a:lnTo>
                <a:lnTo>
                  <a:pt x="431452" y="6739"/>
                </a:lnTo>
                <a:lnTo>
                  <a:pt x="391228" y="14966"/>
                </a:lnTo>
                <a:lnTo>
                  <a:pt x="352210" y="26253"/>
                </a:lnTo>
                <a:lnTo>
                  <a:pt x="314530" y="40468"/>
                </a:lnTo>
                <a:lnTo>
                  <a:pt x="278320" y="57479"/>
                </a:lnTo>
                <a:lnTo>
                  <a:pt x="243713" y="77153"/>
                </a:lnTo>
                <a:lnTo>
                  <a:pt x="210842" y="99358"/>
                </a:lnTo>
                <a:lnTo>
                  <a:pt x="179839" y="123961"/>
                </a:lnTo>
                <a:lnTo>
                  <a:pt x="150836" y="150829"/>
                </a:lnTo>
                <a:lnTo>
                  <a:pt x="123966" y="179831"/>
                </a:lnTo>
                <a:lnTo>
                  <a:pt x="99362" y="210834"/>
                </a:lnTo>
                <a:lnTo>
                  <a:pt x="77157" y="243704"/>
                </a:lnTo>
                <a:lnTo>
                  <a:pt x="57482" y="278310"/>
                </a:lnTo>
                <a:lnTo>
                  <a:pt x="40470" y="314519"/>
                </a:lnTo>
                <a:lnTo>
                  <a:pt x="26254" y="352199"/>
                </a:lnTo>
                <a:lnTo>
                  <a:pt x="14966" y="391216"/>
                </a:lnTo>
                <a:lnTo>
                  <a:pt x="6740" y="431439"/>
                </a:lnTo>
                <a:lnTo>
                  <a:pt x="1707" y="472735"/>
                </a:lnTo>
                <a:lnTo>
                  <a:pt x="0" y="514972"/>
                </a:lnTo>
                <a:lnTo>
                  <a:pt x="1707" y="557208"/>
                </a:lnTo>
                <a:lnTo>
                  <a:pt x="6740" y="598504"/>
                </a:lnTo>
                <a:lnTo>
                  <a:pt x="14966" y="638727"/>
                </a:lnTo>
                <a:lnTo>
                  <a:pt x="26254" y="677745"/>
                </a:lnTo>
                <a:lnTo>
                  <a:pt x="40470" y="715424"/>
                </a:lnTo>
                <a:lnTo>
                  <a:pt x="57482" y="751633"/>
                </a:lnTo>
                <a:lnTo>
                  <a:pt x="77157" y="786240"/>
                </a:lnTo>
                <a:lnTo>
                  <a:pt x="99362" y="819110"/>
                </a:lnTo>
                <a:lnTo>
                  <a:pt x="123966" y="850112"/>
                </a:lnTo>
                <a:lnTo>
                  <a:pt x="150836" y="879114"/>
                </a:lnTo>
                <a:lnTo>
                  <a:pt x="179839" y="905983"/>
                </a:lnTo>
                <a:lnTo>
                  <a:pt x="210842" y="930586"/>
                </a:lnTo>
                <a:lnTo>
                  <a:pt x="243713" y="952791"/>
                </a:lnTo>
                <a:lnTo>
                  <a:pt x="278320" y="972465"/>
                </a:lnTo>
                <a:lnTo>
                  <a:pt x="314530" y="989476"/>
                </a:lnTo>
                <a:lnTo>
                  <a:pt x="352210" y="1003691"/>
                </a:lnTo>
                <a:lnTo>
                  <a:pt x="391228" y="1014978"/>
                </a:lnTo>
                <a:lnTo>
                  <a:pt x="431452" y="1023204"/>
                </a:lnTo>
                <a:lnTo>
                  <a:pt x="472748" y="1028237"/>
                </a:lnTo>
                <a:lnTo>
                  <a:pt x="514985" y="1029944"/>
                </a:lnTo>
                <a:lnTo>
                  <a:pt x="10877829" y="1029944"/>
                </a:lnTo>
                <a:lnTo>
                  <a:pt x="10920064" y="1028237"/>
                </a:lnTo>
                <a:lnTo>
                  <a:pt x="10961358" y="1023204"/>
                </a:lnTo>
                <a:lnTo>
                  <a:pt x="11001580" y="1014978"/>
                </a:lnTo>
                <a:lnTo>
                  <a:pt x="11040597" y="1003691"/>
                </a:lnTo>
                <a:lnTo>
                  <a:pt x="11078276" y="989476"/>
                </a:lnTo>
                <a:lnTo>
                  <a:pt x="11114485" y="972465"/>
                </a:lnTo>
                <a:lnTo>
                  <a:pt x="11149091" y="952791"/>
                </a:lnTo>
                <a:lnTo>
                  <a:pt x="11181962" y="930586"/>
                </a:lnTo>
                <a:lnTo>
                  <a:pt x="11212964" y="905983"/>
                </a:lnTo>
                <a:lnTo>
                  <a:pt x="11241966" y="879114"/>
                </a:lnTo>
                <a:lnTo>
                  <a:pt x="11268836" y="850112"/>
                </a:lnTo>
                <a:lnTo>
                  <a:pt x="11293439" y="819110"/>
                </a:lnTo>
                <a:lnTo>
                  <a:pt x="11315645" y="786240"/>
                </a:lnTo>
                <a:lnTo>
                  <a:pt x="11335320" y="751633"/>
                </a:lnTo>
                <a:lnTo>
                  <a:pt x="11352331" y="715424"/>
                </a:lnTo>
                <a:lnTo>
                  <a:pt x="11366547" y="677745"/>
                </a:lnTo>
                <a:lnTo>
                  <a:pt x="11377834" y="638727"/>
                </a:lnTo>
                <a:lnTo>
                  <a:pt x="11386061" y="598504"/>
                </a:lnTo>
                <a:lnTo>
                  <a:pt x="11391094" y="557208"/>
                </a:lnTo>
                <a:lnTo>
                  <a:pt x="11392801" y="514972"/>
                </a:lnTo>
                <a:lnTo>
                  <a:pt x="11391094" y="472735"/>
                </a:lnTo>
                <a:lnTo>
                  <a:pt x="11386061" y="431439"/>
                </a:lnTo>
                <a:lnTo>
                  <a:pt x="11377834" y="391216"/>
                </a:lnTo>
                <a:lnTo>
                  <a:pt x="11366547" y="352199"/>
                </a:lnTo>
                <a:lnTo>
                  <a:pt x="11352331" y="314519"/>
                </a:lnTo>
                <a:lnTo>
                  <a:pt x="11335320" y="278310"/>
                </a:lnTo>
                <a:lnTo>
                  <a:pt x="11315645" y="243704"/>
                </a:lnTo>
                <a:lnTo>
                  <a:pt x="11293439" y="210834"/>
                </a:lnTo>
                <a:lnTo>
                  <a:pt x="11268836" y="179831"/>
                </a:lnTo>
                <a:lnTo>
                  <a:pt x="11241966" y="150829"/>
                </a:lnTo>
                <a:lnTo>
                  <a:pt x="11212964" y="123961"/>
                </a:lnTo>
                <a:lnTo>
                  <a:pt x="11181962" y="99358"/>
                </a:lnTo>
                <a:lnTo>
                  <a:pt x="11149091" y="77153"/>
                </a:lnTo>
                <a:lnTo>
                  <a:pt x="11114485" y="57479"/>
                </a:lnTo>
                <a:lnTo>
                  <a:pt x="11078276" y="40468"/>
                </a:lnTo>
                <a:lnTo>
                  <a:pt x="11040597" y="26253"/>
                </a:lnTo>
                <a:lnTo>
                  <a:pt x="11001580" y="14966"/>
                </a:lnTo>
                <a:lnTo>
                  <a:pt x="10961358" y="6739"/>
                </a:lnTo>
                <a:lnTo>
                  <a:pt x="10920064" y="1707"/>
                </a:lnTo>
                <a:lnTo>
                  <a:pt x="10877829" y="0"/>
                </a:lnTo>
                <a:close/>
              </a:path>
            </a:pathLst>
          </a:custGeom>
          <a:solidFill>
            <a:srgbClr val="F3FBF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4" name="object 7">
            <a:extLst>
              <a:ext uri="{FF2B5EF4-FFF2-40B4-BE49-F238E27FC236}">
                <a16:creationId xmlns:a16="http://schemas.microsoft.com/office/drawing/2014/main" id="{EB6DCAF6-D360-453B-89D2-1B26FD4053DD}"/>
              </a:ext>
            </a:extLst>
          </p:cNvPr>
          <p:cNvSpPr>
            <a:spLocks/>
          </p:cNvSpPr>
          <p:nvPr/>
        </p:nvSpPr>
        <p:spPr bwMode="auto">
          <a:xfrm>
            <a:off x="2349062" y="5015246"/>
            <a:ext cx="8093815" cy="775954"/>
          </a:xfrm>
          <a:custGeom>
            <a:avLst/>
            <a:gdLst>
              <a:gd name="T0" fmla="*/ 11391094 w 11392801"/>
              <a:gd name="T1" fmla="*/ 472735 h 1029944"/>
              <a:gd name="T2" fmla="*/ 11377834 w 11392801"/>
              <a:gd name="T3" fmla="*/ 391216 h 1029944"/>
              <a:gd name="T4" fmla="*/ 11352331 w 11392801"/>
              <a:gd name="T5" fmla="*/ 314519 h 1029944"/>
              <a:gd name="T6" fmla="*/ 11315645 w 11392801"/>
              <a:gd name="T7" fmla="*/ 243704 h 1029944"/>
              <a:gd name="T8" fmla="*/ 11268836 w 11392801"/>
              <a:gd name="T9" fmla="*/ 179831 h 1029944"/>
              <a:gd name="T10" fmla="*/ 11212964 w 11392801"/>
              <a:gd name="T11" fmla="*/ 123961 h 1029944"/>
              <a:gd name="T12" fmla="*/ 11149091 w 11392801"/>
              <a:gd name="T13" fmla="*/ 77153 h 1029944"/>
              <a:gd name="T14" fmla="*/ 11078276 w 11392801"/>
              <a:gd name="T15" fmla="*/ 40468 h 1029944"/>
              <a:gd name="T16" fmla="*/ 11001580 w 11392801"/>
              <a:gd name="T17" fmla="*/ 14966 h 1029944"/>
              <a:gd name="T18" fmla="*/ 10920064 w 11392801"/>
              <a:gd name="T19" fmla="*/ 1707 h 1029944"/>
              <a:gd name="T20" fmla="*/ 514985 w 11392801"/>
              <a:gd name="T21" fmla="*/ 0 h 1029944"/>
              <a:gd name="T22" fmla="*/ 431452 w 11392801"/>
              <a:gd name="T23" fmla="*/ 6739 h 1029944"/>
              <a:gd name="T24" fmla="*/ 352210 w 11392801"/>
              <a:gd name="T25" fmla="*/ 26253 h 1029944"/>
              <a:gd name="T26" fmla="*/ 278320 w 11392801"/>
              <a:gd name="T27" fmla="*/ 57479 h 1029944"/>
              <a:gd name="T28" fmla="*/ 210842 w 11392801"/>
              <a:gd name="T29" fmla="*/ 99358 h 1029944"/>
              <a:gd name="T30" fmla="*/ 150836 w 11392801"/>
              <a:gd name="T31" fmla="*/ 150829 h 1029944"/>
              <a:gd name="T32" fmla="*/ 99362 w 11392801"/>
              <a:gd name="T33" fmla="*/ 210834 h 1029944"/>
              <a:gd name="T34" fmla="*/ 57482 w 11392801"/>
              <a:gd name="T35" fmla="*/ 278310 h 1029944"/>
              <a:gd name="T36" fmla="*/ 26254 w 11392801"/>
              <a:gd name="T37" fmla="*/ 352199 h 1029944"/>
              <a:gd name="T38" fmla="*/ 6740 w 11392801"/>
              <a:gd name="T39" fmla="*/ 431439 h 1029944"/>
              <a:gd name="T40" fmla="*/ 0 w 11392801"/>
              <a:gd name="T41" fmla="*/ 514972 h 1029944"/>
              <a:gd name="T42" fmla="*/ 6740 w 11392801"/>
              <a:gd name="T43" fmla="*/ 598504 h 1029944"/>
              <a:gd name="T44" fmla="*/ 26254 w 11392801"/>
              <a:gd name="T45" fmla="*/ 677745 h 1029944"/>
              <a:gd name="T46" fmla="*/ 57482 w 11392801"/>
              <a:gd name="T47" fmla="*/ 751633 h 1029944"/>
              <a:gd name="T48" fmla="*/ 99362 w 11392801"/>
              <a:gd name="T49" fmla="*/ 819110 h 1029944"/>
              <a:gd name="T50" fmla="*/ 150836 w 11392801"/>
              <a:gd name="T51" fmla="*/ 879114 h 1029944"/>
              <a:gd name="T52" fmla="*/ 210842 w 11392801"/>
              <a:gd name="T53" fmla="*/ 930586 h 1029944"/>
              <a:gd name="T54" fmla="*/ 278320 w 11392801"/>
              <a:gd name="T55" fmla="*/ 972465 h 1029944"/>
              <a:gd name="T56" fmla="*/ 352210 w 11392801"/>
              <a:gd name="T57" fmla="*/ 1003691 h 1029944"/>
              <a:gd name="T58" fmla="*/ 431452 w 11392801"/>
              <a:gd name="T59" fmla="*/ 1023204 h 1029944"/>
              <a:gd name="T60" fmla="*/ 514985 w 11392801"/>
              <a:gd name="T61" fmla="*/ 1029944 h 1029944"/>
              <a:gd name="T62" fmla="*/ 10920064 w 11392801"/>
              <a:gd name="T63" fmla="*/ 1028237 h 1029944"/>
              <a:gd name="T64" fmla="*/ 11001580 w 11392801"/>
              <a:gd name="T65" fmla="*/ 1014978 h 1029944"/>
              <a:gd name="T66" fmla="*/ 11078276 w 11392801"/>
              <a:gd name="T67" fmla="*/ 989476 h 1029944"/>
              <a:gd name="T68" fmla="*/ 11149091 w 11392801"/>
              <a:gd name="T69" fmla="*/ 952791 h 1029944"/>
              <a:gd name="T70" fmla="*/ 11212964 w 11392801"/>
              <a:gd name="T71" fmla="*/ 905983 h 1029944"/>
              <a:gd name="T72" fmla="*/ 11268836 w 11392801"/>
              <a:gd name="T73" fmla="*/ 850112 h 1029944"/>
              <a:gd name="T74" fmla="*/ 11315645 w 11392801"/>
              <a:gd name="T75" fmla="*/ 786240 h 1029944"/>
              <a:gd name="T76" fmla="*/ 11352331 w 11392801"/>
              <a:gd name="T77" fmla="*/ 715424 h 1029944"/>
              <a:gd name="T78" fmla="*/ 11377834 w 11392801"/>
              <a:gd name="T79" fmla="*/ 638727 h 1029944"/>
              <a:gd name="T80" fmla="*/ 11391094 w 11392801"/>
              <a:gd name="T81" fmla="*/ 557208 h 1029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92801" h="1029944">
                <a:moveTo>
                  <a:pt x="11392801" y="514972"/>
                </a:moveTo>
                <a:lnTo>
                  <a:pt x="11391094" y="472735"/>
                </a:lnTo>
                <a:lnTo>
                  <a:pt x="11386061" y="431439"/>
                </a:lnTo>
                <a:lnTo>
                  <a:pt x="11377834" y="391216"/>
                </a:lnTo>
                <a:lnTo>
                  <a:pt x="11366547" y="352199"/>
                </a:lnTo>
                <a:lnTo>
                  <a:pt x="11352331" y="314519"/>
                </a:lnTo>
                <a:lnTo>
                  <a:pt x="11335320" y="278310"/>
                </a:lnTo>
                <a:lnTo>
                  <a:pt x="11315645" y="243704"/>
                </a:lnTo>
                <a:lnTo>
                  <a:pt x="11293439" y="210834"/>
                </a:lnTo>
                <a:lnTo>
                  <a:pt x="11268836" y="179831"/>
                </a:lnTo>
                <a:lnTo>
                  <a:pt x="11241966" y="150829"/>
                </a:lnTo>
                <a:lnTo>
                  <a:pt x="11212964" y="123961"/>
                </a:lnTo>
                <a:lnTo>
                  <a:pt x="11181962" y="99358"/>
                </a:lnTo>
                <a:lnTo>
                  <a:pt x="11149091" y="77153"/>
                </a:lnTo>
                <a:lnTo>
                  <a:pt x="11114485" y="57479"/>
                </a:lnTo>
                <a:lnTo>
                  <a:pt x="11078276" y="40468"/>
                </a:lnTo>
                <a:lnTo>
                  <a:pt x="11040597" y="26253"/>
                </a:lnTo>
                <a:lnTo>
                  <a:pt x="11001580" y="14966"/>
                </a:lnTo>
                <a:lnTo>
                  <a:pt x="10961358" y="6739"/>
                </a:lnTo>
                <a:lnTo>
                  <a:pt x="10920064" y="1707"/>
                </a:lnTo>
                <a:lnTo>
                  <a:pt x="10877829" y="0"/>
                </a:lnTo>
                <a:lnTo>
                  <a:pt x="514985" y="0"/>
                </a:lnTo>
                <a:lnTo>
                  <a:pt x="472748" y="1707"/>
                </a:lnTo>
                <a:lnTo>
                  <a:pt x="431452" y="6739"/>
                </a:lnTo>
                <a:lnTo>
                  <a:pt x="391228" y="14966"/>
                </a:lnTo>
                <a:lnTo>
                  <a:pt x="352210" y="26253"/>
                </a:lnTo>
                <a:lnTo>
                  <a:pt x="314530" y="40468"/>
                </a:lnTo>
                <a:lnTo>
                  <a:pt x="278320" y="57479"/>
                </a:lnTo>
                <a:lnTo>
                  <a:pt x="243713" y="77153"/>
                </a:lnTo>
                <a:lnTo>
                  <a:pt x="210842" y="99358"/>
                </a:lnTo>
                <a:lnTo>
                  <a:pt x="179839" y="123961"/>
                </a:lnTo>
                <a:lnTo>
                  <a:pt x="150836" y="150829"/>
                </a:lnTo>
                <a:lnTo>
                  <a:pt x="123966" y="179831"/>
                </a:lnTo>
                <a:lnTo>
                  <a:pt x="99362" y="210834"/>
                </a:lnTo>
                <a:lnTo>
                  <a:pt x="77157" y="243704"/>
                </a:lnTo>
                <a:lnTo>
                  <a:pt x="57482" y="278310"/>
                </a:lnTo>
                <a:lnTo>
                  <a:pt x="40470" y="314519"/>
                </a:lnTo>
                <a:lnTo>
                  <a:pt x="26254" y="352199"/>
                </a:lnTo>
                <a:lnTo>
                  <a:pt x="14966" y="391216"/>
                </a:lnTo>
                <a:lnTo>
                  <a:pt x="6740" y="431439"/>
                </a:lnTo>
                <a:lnTo>
                  <a:pt x="1707" y="472735"/>
                </a:lnTo>
                <a:lnTo>
                  <a:pt x="0" y="514972"/>
                </a:lnTo>
                <a:lnTo>
                  <a:pt x="1707" y="557208"/>
                </a:lnTo>
                <a:lnTo>
                  <a:pt x="6740" y="598504"/>
                </a:lnTo>
                <a:lnTo>
                  <a:pt x="14966" y="638727"/>
                </a:lnTo>
                <a:lnTo>
                  <a:pt x="26254" y="677745"/>
                </a:lnTo>
                <a:lnTo>
                  <a:pt x="40470" y="715424"/>
                </a:lnTo>
                <a:lnTo>
                  <a:pt x="57482" y="751633"/>
                </a:lnTo>
                <a:lnTo>
                  <a:pt x="77157" y="786240"/>
                </a:lnTo>
                <a:lnTo>
                  <a:pt x="99362" y="819110"/>
                </a:lnTo>
                <a:lnTo>
                  <a:pt x="123966" y="850112"/>
                </a:lnTo>
                <a:lnTo>
                  <a:pt x="150836" y="879114"/>
                </a:lnTo>
                <a:lnTo>
                  <a:pt x="179839" y="905983"/>
                </a:lnTo>
                <a:lnTo>
                  <a:pt x="210842" y="930586"/>
                </a:lnTo>
                <a:lnTo>
                  <a:pt x="243713" y="952791"/>
                </a:lnTo>
                <a:lnTo>
                  <a:pt x="278320" y="972465"/>
                </a:lnTo>
                <a:lnTo>
                  <a:pt x="314530" y="989476"/>
                </a:lnTo>
                <a:lnTo>
                  <a:pt x="352210" y="1003691"/>
                </a:lnTo>
                <a:lnTo>
                  <a:pt x="391228" y="1014978"/>
                </a:lnTo>
                <a:lnTo>
                  <a:pt x="431452" y="1023204"/>
                </a:lnTo>
                <a:lnTo>
                  <a:pt x="472748" y="1028237"/>
                </a:lnTo>
                <a:lnTo>
                  <a:pt x="514985" y="1029944"/>
                </a:lnTo>
                <a:lnTo>
                  <a:pt x="10877829" y="1029944"/>
                </a:lnTo>
                <a:lnTo>
                  <a:pt x="10920064" y="1028237"/>
                </a:lnTo>
                <a:lnTo>
                  <a:pt x="10961358" y="1023204"/>
                </a:lnTo>
                <a:lnTo>
                  <a:pt x="11001580" y="1014978"/>
                </a:lnTo>
                <a:lnTo>
                  <a:pt x="11040597" y="1003691"/>
                </a:lnTo>
                <a:lnTo>
                  <a:pt x="11078276" y="989476"/>
                </a:lnTo>
                <a:lnTo>
                  <a:pt x="11114485" y="972465"/>
                </a:lnTo>
                <a:lnTo>
                  <a:pt x="11149091" y="952791"/>
                </a:lnTo>
                <a:lnTo>
                  <a:pt x="11181962" y="930586"/>
                </a:lnTo>
                <a:lnTo>
                  <a:pt x="11212964" y="905983"/>
                </a:lnTo>
                <a:lnTo>
                  <a:pt x="11241966" y="879114"/>
                </a:lnTo>
                <a:lnTo>
                  <a:pt x="11268836" y="850112"/>
                </a:lnTo>
                <a:lnTo>
                  <a:pt x="11293439" y="819110"/>
                </a:lnTo>
                <a:lnTo>
                  <a:pt x="11315645" y="786240"/>
                </a:lnTo>
                <a:lnTo>
                  <a:pt x="11335320" y="751633"/>
                </a:lnTo>
                <a:lnTo>
                  <a:pt x="11352331" y="715424"/>
                </a:lnTo>
                <a:lnTo>
                  <a:pt x="11366547" y="677745"/>
                </a:lnTo>
                <a:lnTo>
                  <a:pt x="11377834" y="638727"/>
                </a:lnTo>
                <a:lnTo>
                  <a:pt x="11386061" y="598504"/>
                </a:lnTo>
                <a:lnTo>
                  <a:pt x="11391094" y="557208"/>
                </a:lnTo>
                <a:lnTo>
                  <a:pt x="11392801" y="514972"/>
                </a:lnTo>
                <a:close/>
              </a:path>
            </a:pathLst>
          </a:custGeom>
          <a:noFill/>
          <a:ln w="10439">
            <a:solidFill>
              <a:srgbClr val="00AEE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5" name="object 2">
            <a:extLst>
              <a:ext uri="{FF2B5EF4-FFF2-40B4-BE49-F238E27FC236}">
                <a16:creationId xmlns:a16="http://schemas.microsoft.com/office/drawing/2014/main" id="{BD6AEFA9-A698-40AD-B404-D702406793B9}"/>
              </a:ext>
            </a:extLst>
          </p:cNvPr>
          <p:cNvSpPr txBox="1">
            <a:spLocks/>
          </p:cNvSpPr>
          <p:nvPr/>
        </p:nvSpPr>
        <p:spPr>
          <a:xfrm>
            <a:off x="2823287" y="5124657"/>
            <a:ext cx="8093814" cy="407705"/>
          </a:xfrm>
          <a:prstGeom prst="rect">
            <a:avLst/>
          </a:prstGeom>
        </p:spPr>
        <p:txBody>
          <a:bodyPr lIns="0" tIns="0" rIns="0" bIns="0"/>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12700" marR="0" lvl="0" indent="0" algn="l" defTabSz="914400" rtl="0" eaLnBrk="1" fontAlgn="base" latinLnBrk="0" hangingPunct="1">
              <a:lnSpc>
                <a:spcPts val="2100"/>
              </a:lnSpc>
              <a:spcBef>
                <a:spcPct val="0"/>
              </a:spcBef>
              <a:spcAft>
                <a:spcPct val="0"/>
              </a:spcAft>
              <a:buClrTx/>
              <a:buSzTx/>
              <a:buFontTx/>
              <a:buNone/>
              <a:tabLst/>
              <a:defRPr/>
            </a:pPr>
            <a:r>
              <a:rPr kumimoji="0" lang="en-CA" altLang="en-US" sz="1600" i="0" u="none" strike="noStrike" kern="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Revenue opportunity:  	CAD $850 million (global)</a:t>
            </a:r>
          </a:p>
          <a:p>
            <a:pPr marL="12700" marR="0" lvl="0" indent="0" algn="l" defTabSz="914400" rtl="0" eaLnBrk="1" fontAlgn="base" latinLnBrk="0" hangingPunct="1">
              <a:lnSpc>
                <a:spcPts val="2100"/>
              </a:lnSpc>
              <a:spcBef>
                <a:spcPct val="0"/>
              </a:spcBef>
              <a:spcAft>
                <a:spcPct val="0"/>
              </a:spcAft>
              <a:buClrTx/>
              <a:buSzTx/>
              <a:buFontTx/>
              <a:buNone/>
              <a:tabLst/>
              <a:defRPr/>
            </a:pPr>
            <a:r>
              <a:rPr kumimoji="0" lang="en-CA" altLang="en-US" sz="1600" i="0" u="none" strike="noStrike" kern="0" cap="none" spc="0" normalizeH="0" baseline="0" noProof="0" dirty="0">
                <a:ln>
                  <a:noFill/>
                </a:ln>
                <a:solidFill>
                  <a:srgbClr val="00AEEF"/>
                </a:solidFill>
                <a:effectLst/>
                <a:uLnTx/>
                <a:uFillTx/>
                <a:latin typeface="Arial" panose="020B0604020202020204" pitchFamily="34" charset="0"/>
                <a:ea typeface="+mn-ea"/>
                <a:cs typeface="Arial" panose="020B0604020202020204" pitchFamily="34" charset="0"/>
              </a:rPr>
              <a:t>BVT revenue target: 	CAD $20 million ($7 million in USA @ 75%+ margin)</a:t>
            </a:r>
          </a:p>
        </p:txBody>
      </p:sp>
      <p:sp>
        <p:nvSpPr>
          <p:cNvPr id="11" name="object 22">
            <a:extLst>
              <a:ext uri="{FF2B5EF4-FFF2-40B4-BE49-F238E27FC236}">
                <a16:creationId xmlns:a16="http://schemas.microsoft.com/office/drawing/2014/main" id="{89B6265E-97E4-4147-8D62-6D89D434A4EC}"/>
              </a:ext>
            </a:extLst>
          </p:cNvPr>
          <p:cNvSpPr/>
          <p:nvPr/>
        </p:nvSpPr>
        <p:spPr>
          <a:xfrm>
            <a:off x="6395971" y="1528440"/>
            <a:ext cx="125010" cy="3019974"/>
          </a:xfrm>
          <a:custGeom>
            <a:avLst/>
            <a:gdLst/>
            <a:ahLst/>
            <a:cxnLst/>
            <a:rect l="l" t="t" r="r" b="b"/>
            <a:pathLst>
              <a:path w="135254" h="5223510">
                <a:moveTo>
                  <a:pt x="0" y="5223344"/>
                </a:moveTo>
                <a:lnTo>
                  <a:pt x="0" y="2923590"/>
                </a:lnTo>
                <a:lnTo>
                  <a:pt x="135001" y="2711119"/>
                </a:lnTo>
                <a:lnTo>
                  <a:pt x="0" y="2501988"/>
                </a:lnTo>
                <a:lnTo>
                  <a:pt x="0" y="0"/>
                </a:lnTo>
              </a:path>
            </a:pathLst>
          </a:custGeom>
          <a:ln w="12700">
            <a:solidFill>
              <a:srgbClr val="3CA262"/>
            </a:solidFill>
          </a:ln>
        </p:spPr>
        <p:txBody>
          <a:bodyPr wrap="square" lIns="0" tIns="0" rIns="0" bIns="0" rtlCol="0"/>
          <a:lstStyle/>
          <a:p>
            <a:endParaRPr dirty="0"/>
          </a:p>
        </p:txBody>
      </p:sp>
      <p:sp>
        <p:nvSpPr>
          <p:cNvPr id="12" name="object 4">
            <a:extLst>
              <a:ext uri="{FF2B5EF4-FFF2-40B4-BE49-F238E27FC236}">
                <a16:creationId xmlns:a16="http://schemas.microsoft.com/office/drawing/2014/main" id="{744A2638-86E0-4100-A007-4BD50C67E4EC}"/>
              </a:ext>
            </a:extLst>
          </p:cNvPr>
          <p:cNvSpPr txBox="1"/>
          <p:nvPr/>
        </p:nvSpPr>
        <p:spPr>
          <a:xfrm>
            <a:off x="1011622" y="1593143"/>
            <a:ext cx="3680560" cy="291105"/>
          </a:xfrm>
          <a:prstGeom prst="rect">
            <a:avLst/>
          </a:prstGeom>
        </p:spPr>
        <p:txBody>
          <a:bodyPr vert="horz" wrap="square" lIns="0" tIns="13970" rIns="0" bIns="0" rtlCol="0">
            <a:spAutoFit/>
          </a:bodyPr>
          <a:lstStyle/>
          <a:p>
            <a:pPr marL="12700" marR="5080">
              <a:lnSpc>
                <a:spcPct val="100000"/>
              </a:lnSpc>
              <a:spcBef>
                <a:spcPts val="110"/>
              </a:spcBef>
            </a:pPr>
            <a:r>
              <a:rPr lang="en-US" b="1" dirty="0">
                <a:solidFill>
                  <a:srgbClr val="3BA362"/>
                </a:solidFill>
                <a:latin typeface="Arial"/>
                <a:cs typeface="Arial"/>
              </a:rPr>
              <a:t>Market Opportunity</a:t>
            </a:r>
            <a:endParaRPr dirty="0">
              <a:latin typeface="Arial"/>
              <a:cs typeface="Arial"/>
            </a:endParaRPr>
          </a:p>
        </p:txBody>
      </p:sp>
      <p:sp>
        <p:nvSpPr>
          <p:cNvPr id="16" name="object 4">
            <a:extLst>
              <a:ext uri="{FF2B5EF4-FFF2-40B4-BE49-F238E27FC236}">
                <a16:creationId xmlns:a16="http://schemas.microsoft.com/office/drawing/2014/main" id="{E219DC28-0648-4903-B3AE-72271A7BD20A}"/>
              </a:ext>
            </a:extLst>
          </p:cNvPr>
          <p:cNvSpPr txBox="1"/>
          <p:nvPr/>
        </p:nvSpPr>
        <p:spPr>
          <a:xfrm>
            <a:off x="7015959" y="1593143"/>
            <a:ext cx="4480207" cy="291105"/>
          </a:xfrm>
          <a:prstGeom prst="rect">
            <a:avLst/>
          </a:prstGeom>
        </p:spPr>
        <p:txBody>
          <a:bodyPr vert="horz" wrap="square" lIns="0" tIns="13970" rIns="0" bIns="0" rtlCol="0">
            <a:spAutoFit/>
          </a:bodyPr>
          <a:lstStyle/>
          <a:p>
            <a:pPr marL="12700" marR="5080">
              <a:lnSpc>
                <a:spcPct val="100000"/>
              </a:lnSpc>
              <a:spcBef>
                <a:spcPts val="110"/>
              </a:spcBef>
            </a:pPr>
            <a:r>
              <a:rPr lang="en-US" b="1" dirty="0">
                <a:solidFill>
                  <a:srgbClr val="3BA362"/>
                </a:solidFill>
                <a:latin typeface="Arial"/>
                <a:cs typeface="Arial"/>
              </a:rPr>
              <a:t>BVT Plan</a:t>
            </a:r>
            <a:endParaRPr dirty="0">
              <a:latin typeface="Arial"/>
              <a:cs typeface="Arial"/>
            </a:endParaRPr>
          </a:p>
        </p:txBody>
      </p:sp>
      <p:sp>
        <p:nvSpPr>
          <p:cNvPr id="17" name="TextBox 16">
            <a:extLst>
              <a:ext uri="{FF2B5EF4-FFF2-40B4-BE49-F238E27FC236}">
                <a16:creationId xmlns:a16="http://schemas.microsoft.com/office/drawing/2014/main" id="{A1635439-DE8D-4628-818A-491C8A5B95B7}"/>
              </a:ext>
            </a:extLst>
          </p:cNvPr>
          <p:cNvSpPr txBox="1"/>
          <p:nvPr/>
        </p:nvSpPr>
        <p:spPr>
          <a:xfrm>
            <a:off x="1447800" y="2009044"/>
            <a:ext cx="5073180" cy="2523768"/>
          </a:xfrm>
          <a:prstGeom prst="rect">
            <a:avLst/>
          </a:prstGeom>
          <a:noFill/>
        </p:spPr>
        <p:txBody>
          <a:bodyPr wrap="square" rtlCol="0">
            <a:spAutoFit/>
          </a:bodyPr>
          <a:lstStyle>
            <a:defPPr>
              <a:defRPr lang="en-US"/>
            </a:defPPr>
            <a:lvl1pPr marL="285750" marR="735965" indent="-285750">
              <a:spcAft>
                <a:spcPts val="600"/>
              </a:spcAft>
              <a:buFont typeface="Arial" panose="020B0604020202020204" pitchFamily="34" charset="0"/>
              <a:buChar char="•"/>
              <a:defRPr sz="1400" spc="10">
                <a:solidFill>
                  <a:srgbClr val="415568"/>
                </a:solidFill>
                <a:latin typeface="Arial"/>
                <a:cs typeface="Arial"/>
              </a:defRPr>
            </a:lvl1pPr>
            <a:lvl2pPr marL="742950" marR="735965" lvl="1" indent="-285750">
              <a:spcAft>
                <a:spcPts val="600"/>
              </a:spcAft>
              <a:buFont typeface="Arial" panose="020B0604020202020204" pitchFamily="34" charset="0"/>
              <a:buChar char="•"/>
              <a:defRPr sz="1100" spc="10">
                <a:solidFill>
                  <a:srgbClr val="415568"/>
                </a:solidFill>
                <a:latin typeface="Arial"/>
                <a:cs typeface="Arial"/>
              </a:defRPr>
            </a:lvl2pPr>
          </a:lstStyle>
          <a:p>
            <a:pPr marL="0" indent="0">
              <a:buNone/>
            </a:pPr>
            <a:r>
              <a:rPr lang="en-US" dirty="0"/>
              <a:t>320 million acres worldwide</a:t>
            </a:r>
          </a:p>
          <a:p>
            <a:pPr lvl="1"/>
            <a:r>
              <a:rPr lang="en-US" dirty="0"/>
              <a:t>85 million acres USA:  80% get seed treatment; 50% inoculated</a:t>
            </a:r>
          </a:p>
          <a:p>
            <a:pPr lvl="1"/>
            <a:r>
              <a:rPr lang="en-US" dirty="0"/>
              <a:t>100 million acres Brazil &amp; 40 million acres Argentina (~70% inoculated)</a:t>
            </a:r>
          </a:p>
          <a:p>
            <a:pPr marL="0" indent="0">
              <a:buNone/>
            </a:pPr>
            <a:r>
              <a:rPr lang="en-US" dirty="0"/>
              <a:t>Distinct market segments: Upstream (seed companies) &amp; Downstream (retailers and on-farm)</a:t>
            </a:r>
          </a:p>
          <a:p>
            <a:pPr marL="0" indent="0">
              <a:spcBef>
                <a:spcPts val="600"/>
              </a:spcBef>
              <a:buNone/>
            </a:pPr>
            <a:r>
              <a:rPr lang="en-US" dirty="0"/>
              <a:t>Players are looking for added yields and differentiation</a:t>
            </a:r>
          </a:p>
          <a:p>
            <a:endParaRPr lang="en-US" dirty="0"/>
          </a:p>
        </p:txBody>
      </p:sp>
      <p:sp>
        <p:nvSpPr>
          <p:cNvPr id="18" name="TextBox 17">
            <a:extLst>
              <a:ext uri="{FF2B5EF4-FFF2-40B4-BE49-F238E27FC236}">
                <a16:creationId xmlns:a16="http://schemas.microsoft.com/office/drawing/2014/main" id="{3AD36BCB-16F5-4128-A410-EA043505FDE6}"/>
              </a:ext>
            </a:extLst>
          </p:cNvPr>
          <p:cNvSpPr txBox="1"/>
          <p:nvPr/>
        </p:nvSpPr>
        <p:spPr>
          <a:xfrm>
            <a:off x="7391400" y="2003305"/>
            <a:ext cx="5257800" cy="2831544"/>
          </a:xfrm>
          <a:prstGeom prst="rect">
            <a:avLst/>
          </a:prstGeom>
          <a:noFill/>
        </p:spPr>
        <p:txBody>
          <a:bodyPr wrap="square" rtlCol="0">
            <a:spAutoFit/>
          </a:bodyPr>
          <a:lstStyle>
            <a:defPPr>
              <a:defRPr lang="en-US"/>
            </a:defPPr>
            <a:lvl1pPr marL="285750" marR="735965" indent="-285750">
              <a:spcAft>
                <a:spcPts val="600"/>
              </a:spcAft>
              <a:buFont typeface="Arial" panose="020B0604020202020204" pitchFamily="34" charset="0"/>
              <a:buChar char="•"/>
              <a:defRPr sz="1400" spc="10">
                <a:solidFill>
                  <a:srgbClr val="415568"/>
                </a:solidFill>
                <a:latin typeface="Arial"/>
                <a:cs typeface="Arial"/>
              </a:defRPr>
            </a:lvl1pPr>
            <a:lvl2pPr marL="742950" marR="735965" lvl="1" indent="-285750">
              <a:spcAft>
                <a:spcPts val="600"/>
              </a:spcAft>
              <a:buFont typeface="Arial" panose="020B0604020202020204" pitchFamily="34" charset="0"/>
              <a:buChar char="•"/>
              <a:defRPr sz="1100" spc="10">
                <a:solidFill>
                  <a:srgbClr val="415568"/>
                </a:solidFill>
                <a:latin typeface="Arial"/>
                <a:cs typeface="Arial"/>
              </a:defRPr>
            </a:lvl2pPr>
          </a:lstStyle>
          <a:p>
            <a:pPr marL="0" indent="0">
              <a:buNone/>
            </a:pPr>
            <a:r>
              <a:rPr lang="en-US" dirty="0"/>
              <a:t>2021-22 field trials (with tech grade product) confirm: </a:t>
            </a:r>
          </a:p>
          <a:p>
            <a:pPr lvl="1"/>
            <a:r>
              <a:rPr lang="en-US" dirty="0"/>
              <a:t>BVT CR-7 increases above ground and below ground plant biomass when added to, or instead of, soybean inoculants</a:t>
            </a:r>
          </a:p>
          <a:p>
            <a:pPr lvl="1"/>
            <a:r>
              <a:rPr lang="en-US" dirty="0"/>
              <a:t>BVT CR-7 provides equivalent control of SDS to current chemical and biological standards</a:t>
            </a:r>
          </a:p>
          <a:p>
            <a:pPr lvl="1"/>
            <a:endParaRPr lang="en-US" dirty="0"/>
          </a:p>
          <a:p>
            <a:pPr marL="0" indent="0">
              <a:buNone/>
            </a:pPr>
            <a:r>
              <a:rPr lang="en-US" b="1" dirty="0"/>
              <a:t>Next Steps</a:t>
            </a:r>
          </a:p>
          <a:p>
            <a:pPr lvl="1"/>
            <a:r>
              <a:rPr lang="en-US" dirty="0"/>
              <a:t>Continue 2nd season trials (2022)</a:t>
            </a:r>
          </a:p>
          <a:p>
            <a:pPr lvl="1"/>
            <a:r>
              <a:rPr lang="en-US" dirty="0"/>
              <a:t>Generate seed safety and stability data (ongoing)</a:t>
            </a:r>
          </a:p>
          <a:p>
            <a:pPr lvl="1"/>
            <a:r>
              <a:rPr lang="en-US" dirty="0"/>
              <a:t>Present findings to partners</a:t>
            </a:r>
          </a:p>
          <a:p>
            <a:pPr lvl="1"/>
            <a:r>
              <a:rPr lang="en-US" dirty="0"/>
              <a:t>Develop seed treatment formulation</a:t>
            </a:r>
          </a:p>
        </p:txBody>
      </p:sp>
      <p:sp>
        <p:nvSpPr>
          <p:cNvPr id="25" name="object 24">
            <a:extLst>
              <a:ext uri="{FF2B5EF4-FFF2-40B4-BE49-F238E27FC236}">
                <a16:creationId xmlns:a16="http://schemas.microsoft.com/office/drawing/2014/main" id="{79CA1629-9945-474F-87FE-A42AAC673133}"/>
              </a:ext>
            </a:extLst>
          </p:cNvPr>
          <p:cNvSpPr/>
          <p:nvPr/>
        </p:nvSpPr>
        <p:spPr>
          <a:xfrm>
            <a:off x="1014058" y="2011344"/>
            <a:ext cx="248319" cy="265163"/>
          </a:xfrm>
          <a:prstGeom prst="rect">
            <a:avLst/>
          </a:prstGeom>
          <a:blipFill>
            <a:blip r:embed="rId4" cstate="print"/>
            <a:stretch>
              <a:fillRect/>
            </a:stretch>
          </a:blipFill>
        </p:spPr>
        <p:txBody>
          <a:bodyPr wrap="square" lIns="0" tIns="0" rIns="0" bIns="0" rtlCol="0"/>
          <a:lstStyle/>
          <a:p>
            <a:endParaRPr dirty="0"/>
          </a:p>
        </p:txBody>
      </p:sp>
      <p:sp>
        <p:nvSpPr>
          <p:cNvPr id="26" name="object 24">
            <a:extLst>
              <a:ext uri="{FF2B5EF4-FFF2-40B4-BE49-F238E27FC236}">
                <a16:creationId xmlns:a16="http://schemas.microsoft.com/office/drawing/2014/main" id="{88E91911-8102-4F39-8ABE-FC13B49E38E6}"/>
              </a:ext>
            </a:extLst>
          </p:cNvPr>
          <p:cNvSpPr/>
          <p:nvPr/>
        </p:nvSpPr>
        <p:spPr>
          <a:xfrm>
            <a:off x="1006826" y="3163837"/>
            <a:ext cx="248319" cy="265163"/>
          </a:xfrm>
          <a:prstGeom prst="rect">
            <a:avLst/>
          </a:prstGeom>
          <a:blipFill>
            <a:blip r:embed="rId4" cstate="print"/>
            <a:stretch>
              <a:fillRect/>
            </a:stretch>
          </a:blipFill>
        </p:spPr>
        <p:txBody>
          <a:bodyPr wrap="square" lIns="0" tIns="0" rIns="0" bIns="0" rtlCol="0"/>
          <a:lstStyle/>
          <a:p>
            <a:endParaRPr dirty="0"/>
          </a:p>
        </p:txBody>
      </p:sp>
      <p:sp>
        <p:nvSpPr>
          <p:cNvPr id="27" name="object 24">
            <a:extLst>
              <a:ext uri="{FF2B5EF4-FFF2-40B4-BE49-F238E27FC236}">
                <a16:creationId xmlns:a16="http://schemas.microsoft.com/office/drawing/2014/main" id="{741BA162-6CD2-4C4E-B7A5-F4A9E642BDEB}"/>
              </a:ext>
            </a:extLst>
          </p:cNvPr>
          <p:cNvSpPr/>
          <p:nvPr/>
        </p:nvSpPr>
        <p:spPr>
          <a:xfrm>
            <a:off x="1011623" y="3773437"/>
            <a:ext cx="248319" cy="265163"/>
          </a:xfrm>
          <a:prstGeom prst="rect">
            <a:avLst/>
          </a:prstGeom>
          <a:blipFill>
            <a:blip r:embed="rId4" cstate="print"/>
            <a:stretch>
              <a:fillRect/>
            </a:stretch>
          </a:blipFill>
        </p:spPr>
        <p:txBody>
          <a:bodyPr wrap="square" lIns="0" tIns="0" rIns="0" bIns="0" rtlCol="0"/>
          <a:lstStyle/>
          <a:p>
            <a:endParaRPr dirty="0"/>
          </a:p>
        </p:txBody>
      </p:sp>
      <p:sp>
        <p:nvSpPr>
          <p:cNvPr id="33" name="object 24">
            <a:extLst>
              <a:ext uri="{FF2B5EF4-FFF2-40B4-BE49-F238E27FC236}">
                <a16:creationId xmlns:a16="http://schemas.microsoft.com/office/drawing/2014/main" id="{84981190-CF47-45A4-B753-BD44795036B1}"/>
              </a:ext>
            </a:extLst>
          </p:cNvPr>
          <p:cNvSpPr/>
          <p:nvPr/>
        </p:nvSpPr>
        <p:spPr>
          <a:xfrm>
            <a:off x="7015959" y="2000690"/>
            <a:ext cx="248319" cy="265163"/>
          </a:xfrm>
          <a:prstGeom prst="rect">
            <a:avLst/>
          </a:prstGeom>
          <a:blipFill>
            <a:blip r:embed="rId4" cstate="print"/>
            <a:stretch>
              <a:fillRect/>
            </a:stretch>
          </a:blipFill>
        </p:spPr>
        <p:txBody>
          <a:bodyPr wrap="square" lIns="0" tIns="0" rIns="0" bIns="0" rtlCol="0"/>
          <a:lstStyle/>
          <a:p>
            <a:endParaRPr dirty="0"/>
          </a:p>
        </p:txBody>
      </p:sp>
      <p:sp>
        <p:nvSpPr>
          <p:cNvPr id="36" name="object 24">
            <a:extLst>
              <a:ext uri="{FF2B5EF4-FFF2-40B4-BE49-F238E27FC236}">
                <a16:creationId xmlns:a16="http://schemas.microsoft.com/office/drawing/2014/main" id="{F40521B2-6DA3-47FE-9230-EE32F365D1EA}"/>
              </a:ext>
            </a:extLst>
          </p:cNvPr>
          <p:cNvSpPr/>
          <p:nvPr/>
        </p:nvSpPr>
        <p:spPr>
          <a:xfrm>
            <a:off x="7012683" y="3551767"/>
            <a:ext cx="248319" cy="265163"/>
          </a:xfrm>
          <a:prstGeom prst="rect">
            <a:avLst/>
          </a:prstGeom>
          <a:blipFill>
            <a:blip r:embed="rId4" cstate="print"/>
            <a:stretch>
              <a:fillRect/>
            </a:stretch>
          </a:blipFill>
        </p:spPr>
        <p:txBody>
          <a:bodyPr wrap="square" lIns="0" tIns="0" rIns="0" bIns="0" rtlCol="0"/>
          <a:lstStyle/>
          <a:p>
            <a:endParaRPr dirty="0"/>
          </a:p>
        </p:txBody>
      </p:sp>
      <p:pic>
        <p:nvPicPr>
          <p:cNvPr id="2" name="Picture 2" descr="Check mark">
            <a:extLst>
              <a:ext uri="{FF2B5EF4-FFF2-40B4-BE49-F238E27FC236}">
                <a16:creationId xmlns:a16="http://schemas.microsoft.com/office/drawing/2014/main" id="{DC10AA7D-8FAE-88BA-71DA-4EF5C4BB23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96277" y="3799745"/>
            <a:ext cx="247923" cy="229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2424"/>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F8A3C9-7428-45D7-8008-AF4803174E32}"/>
              </a:ext>
            </a:extLst>
          </p:cNvPr>
          <p:cNvSpPr>
            <a:spLocks noGrp="1"/>
          </p:cNvSpPr>
          <p:nvPr>
            <p:ph type="title"/>
          </p:nvPr>
        </p:nvSpPr>
        <p:spPr>
          <a:xfrm>
            <a:off x="0" y="320154"/>
            <a:ext cx="12039600" cy="553998"/>
          </a:xfrm>
        </p:spPr>
        <p:txBody>
          <a:bodyPr/>
          <a:lstStyle/>
          <a:p>
            <a:pPr algn="ctr"/>
            <a:r>
              <a:rPr lang="en-CA" spc="-5" dirty="0">
                <a:solidFill>
                  <a:srgbClr val="0070C0"/>
                </a:solidFill>
              </a:rPr>
              <a:t>A Compelling Investment Window</a:t>
            </a:r>
          </a:p>
        </p:txBody>
      </p:sp>
      <p:sp>
        <p:nvSpPr>
          <p:cNvPr id="12" name="object 26">
            <a:extLst>
              <a:ext uri="{FF2B5EF4-FFF2-40B4-BE49-F238E27FC236}">
                <a16:creationId xmlns:a16="http://schemas.microsoft.com/office/drawing/2014/main" id="{3AA859C4-0FF0-49DC-B469-C948A585F43E}"/>
              </a:ext>
            </a:extLst>
          </p:cNvPr>
          <p:cNvSpPr txBox="1">
            <a:spLocks/>
          </p:cNvSpPr>
          <p:nvPr/>
        </p:nvSpPr>
        <p:spPr>
          <a:xfrm>
            <a:off x="1217167" y="6307097"/>
            <a:ext cx="1449833" cy="322524"/>
          </a:xfrm>
          <a:prstGeom prst="rect">
            <a:avLst/>
          </a:prstGeom>
        </p:spPr>
        <p:txBody>
          <a:bodyPr vert="horz" wrap="square" lIns="0" tIns="13335" rIns="0" bIns="0" rtlCol="0">
            <a:spAutoFit/>
          </a:bodyPr>
          <a:lstStyle>
            <a:defPPr>
              <a:defRPr lang="en-US"/>
            </a:defPPr>
            <a:lvl1pPr marL="12700" marR="5080">
              <a:lnSpc>
                <a:spcPct val="103299"/>
              </a:lnSpc>
              <a:spcBef>
                <a:spcPts val="105"/>
              </a:spcBef>
              <a:defRPr sz="1000" b="0" i="0" spc="5">
                <a:solidFill>
                  <a:srgbClr val="231F20"/>
                </a:solidFill>
                <a:latin typeface="Montserrat-Light"/>
                <a:cs typeface="Montserrat-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0" algn="l" defTabSz="914400" rtl="0" eaLnBrk="1" fontAlgn="auto" latinLnBrk="0" hangingPunct="1">
              <a:lnSpc>
                <a:spcPct val="103299"/>
              </a:lnSpc>
              <a:spcBef>
                <a:spcPts val="105"/>
              </a:spcBef>
              <a:spcAft>
                <a:spcPts val="0"/>
              </a:spcAft>
              <a:buClrTx/>
              <a:buSzTx/>
              <a:buFontTx/>
              <a:buNone/>
              <a:tabLst/>
              <a:defRPr/>
            </a:pPr>
            <a:r>
              <a:rPr kumimoji="0" lang="en-US" sz="1000" b="0" i="0" u="none" strike="noStrike" kern="1200" cap="none" spc="5" normalizeH="0" baseline="0" noProof="0" dirty="0">
                <a:ln>
                  <a:noFill/>
                </a:ln>
                <a:solidFill>
                  <a:srgbClr val="231F20"/>
                </a:solidFill>
                <a:effectLst/>
                <a:uLnTx/>
                <a:uFillTx/>
                <a:latin typeface="Montserrat-Light"/>
                <a:ea typeface="+mn-ea"/>
              </a:rPr>
              <a:t>Natural Precision  Agriculture</a:t>
            </a:r>
          </a:p>
        </p:txBody>
      </p:sp>
      <p:sp>
        <p:nvSpPr>
          <p:cNvPr id="14" name="object 28">
            <a:extLst>
              <a:ext uri="{FF2B5EF4-FFF2-40B4-BE49-F238E27FC236}">
                <a16:creationId xmlns:a16="http://schemas.microsoft.com/office/drawing/2014/main" id="{E7BADD57-87B3-40AF-BC01-63A796C228C8}"/>
              </a:ext>
            </a:extLst>
          </p:cNvPr>
          <p:cNvSpPr txBox="1">
            <a:spLocks/>
          </p:cNvSpPr>
          <p:nvPr/>
        </p:nvSpPr>
        <p:spPr>
          <a:xfrm>
            <a:off x="11604039" y="6452561"/>
            <a:ext cx="251459" cy="201929"/>
          </a:xfrm>
          <a:prstGeom prst="rect">
            <a:avLst/>
          </a:prstGeom>
        </p:spPr>
        <p:txBody>
          <a:bodyPr vert="horz" wrap="square" lIns="0" tIns="0" rIns="0" bIns="0" rtlCol="0">
            <a:spAutoFit/>
          </a:bodyPr>
          <a:lstStyle>
            <a:defPPr>
              <a:defRPr lang="en-US"/>
            </a:defPPr>
            <a:lvl1pPr marL="38100">
              <a:lnSpc>
                <a:spcPts val="1475"/>
              </a:lnSpc>
              <a:defRPr sz="1250" b="1" i="0" spc="-5">
                <a:solidFill>
                  <a:srgbClr val="8DC63F"/>
                </a:solidFill>
                <a:latin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lang="en-US" sz="1250" b="1" i="0" u="none" strike="noStrike" kern="1200" cap="none" spc="-5" normalizeH="0" baseline="0" noProof="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33</a:t>
            </a:fld>
            <a:endParaRPr kumimoji="0" lang="en-US" sz="1250" b="1" i="0" u="none" strike="noStrike" kern="1200" cap="none" spc="-5" normalizeH="0" baseline="0" noProof="0" dirty="0">
              <a:ln>
                <a:noFill/>
              </a:ln>
              <a:solidFill>
                <a:srgbClr val="8DC63F"/>
              </a:solidFill>
              <a:effectLst/>
              <a:uLnTx/>
              <a:uFillTx/>
              <a:latin typeface="Arial"/>
              <a:ea typeface="+mn-ea"/>
              <a:cs typeface="Arial"/>
            </a:endParaRPr>
          </a:p>
        </p:txBody>
      </p:sp>
      <p:sp>
        <p:nvSpPr>
          <p:cNvPr id="15" name="bk object 16">
            <a:extLst>
              <a:ext uri="{FF2B5EF4-FFF2-40B4-BE49-F238E27FC236}">
                <a16:creationId xmlns:a16="http://schemas.microsoft.com/office/drawing/2014/main" id="{125E2AF1-CB5F-4617-82AB-60844AFC09C6}"/>
              </a:ext>
            </a:extLst>
          </p:cNvPr>
          <p:cNvSpPr/>
          <p:nvPr/>
        </p:nvSpPr>
        <p:spPr>
          <a:xfrm>
            <a:off x="7114901" y="1663419"/>
            <a:ext cx="4014470" cy="4508779"/>
          </a:xfrm>
          <a:custGeom>
            <a:avLst/>
            <a:gdLst/>
            <a:ahLst/>
            <a:cxnLst/>
            <a:rect l="l" t="t" r="r" b="b"/>
            <a:pathLst>
              <a:path w="4014470" h="4131310">
                <a:moveTo>
                  <a:pt x="0" y="4131233"/>
                </a:moveTo>
                <a:lnTo>
                  <a:pt x="4014215" y="4131233"/>
                </a:lnTo>
                <a:lnTo>
                  <a:pt x="4014215" y="0"/>
                </a:lnTo>
                <a:lnTo>
                  <a:pt x="0" y="0"/>
                </a:lnTo>
                <a:lnTo>
                  <a:pt x="0" y="4131233"/>
                </a:lnTo>
                <a:close/>
              </a:path>
            </a:pathLst>
          </a:custGeom>
          <a:solidFill>
            <a:srgbClr val="E3F2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bk object 17">
            <a:extLst>
              <a:ext uri="{FF2B5EF4-FFF2-40B4-BE49-F238E27FC236}">
                <a16:creationId xmlns:a16="http://schemas.microsoft.com/office/drawing/2014/main" id="{017CD948-6E1A-49EE-AA1C-ABDF514FBA4D}"/>
              </a:ext>
            </a:extLst>
          </p:cNvPr>
          <p:cNvSpPr/>
          <p:nvPr/>
        </p:nvSpPr>
        <p:spPr>
          <a:xfrm>
            <a:off x="990600" y="3609769"/>
            <a:ext cx="4014470" cy="2562429"/>
          </a:xfrm>
          <a:custGeom>
            <a:avLst/>
            <a:gdLst/>
            <a:ahLst/>
            <a:cxnLst/>
            <a:rect l="l" t="t" r="r" b="b"/>
            <a:pathLst>
              <a:path w="4014470" h="1951989">
                <a:moveTo>
                  <a:pt x="0" y="1951583"/>
                </a:moveTo>
                <a:lnTo>
                  <a:pt x="4014216" y="1951583"/>
                </a:lnTo>
                <a:lnTo>
                  <a:pt x="4014216" y="0"/>
                </a:lnTo>
                <a:lnTo>
                  <a:pt x="0" y="0"/>
                </a:lnTo>
                <a:lnTo>
                  <a:pt x="0" y="1951583"/>
                </a:lnTo>
                <a:close/>
              </a:path>
            </a:pathLst>
          </a:custGeom>
          <a:solidFill>
            <a:srgbClr val="E8E8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bject 6">
            <a:extLst>
              <a:ext uri="{FF2B5EF4-FFF2-40B4-BE49-F238E27FC236}">
                <a16:creationId xmlns:a16="http://schemas.microsoft.com/office/drawing/2014/main" id="{83008941-90D5-41F1-B639-2D335ECB2188}"/>
              </a:ext>
            </a:extLst>
          </p:cNvPr>
          <p:cNvSpPr/>
          <p:nvPr/>
        </p:nvSpPr>
        <p:spPr>
          <a:xfrm>
            <a:off x="443483" y="6172200"/>
            <a:ext cx="11288395" cy="0"/>
          </a:xfrm>
          <a:custGeom>
            <a:avLst/>
            <a:gdLst/>
            <a:ahLst/>
            <a:cxnLst/>
            <a:rect l="l" t="t" r="r" b="b"/>
            <a:pathLst>
              <a:path w="11288395">
                <a:moveTo>
                  <a:pt x="0" y="0"/>
                </a:moveTo>
                <a:lnTo>
                  <a:pt x="11288268" y="0"/>
                </a:lnTo>
              </a:path>
            </a:pathLst>
          </a:custGeom>
          <a:ln w="50800">
            <a:solidFill>
              <a:srgbClr val="3BA3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object 8">
            <a:extLst>
              <a:ext uri="{FF2B5EF4-FFF2-40B4-BE49-F238E27FC236}">
                <a16:creationId xmlns:a16="http://schemas.microsoft.com/office/drawing/2014/main" id="{85A52B58-DD95-4B36-BC77-43258511B072}"/>
              </a:ext>
            </a:extLst>
          </p:cNvPr>
          <p:cNvSpPr txBox="1"/>
          <p:nvPr/>
        </p:nvSpPr>
        <p:spPr>
          <a:xfrm>
            <a:off x="1907276" y="5140232"/>
            <a:ext cx="2680335" cy="406330"/>
          </a:xfrm>
          <a:prstGeom prst="rect">
            <a:avLst/>
          </a:prstGeom>
        </p:spPr>
        <p:txBody>
          <a:bodyPr vert="horz" wrap="square" lIns="0" tIns="7620" rIns="0" bIns="0" rtlCol="0">
            <a:spAutoFit/>
          </a:bodyPr>
          <a:lstStyle/>
          <a:p>
            <a:pPr marL="12700" marR="5080" lvl="0" indent="0" algn="l" defTabSz="914400" rtl="0" eaLnBrk="1" fontAlgn="auto" latinLnBrk="0" hangingPunct="1">
              <a:lnSpc>
                <a:spcPct val="102600"/>
              </a:lnSpc>
              <a:spcBef>
                <a:spcPts val="60"/>
              </a:spcBef>
              <a:spcAft>
                <a:spcPts val="0"/>
              </a:spcAft>
              <a:buClrTx/>
              <a:buSzTx/>
              <a:buFontTx/>
              <a:buNone/>
              <a:tabLst/>
              <a:defRPr/>
            </a:pPr>
            <a:r>
              <a:rPr kumimoji="0" sz="1300" b="0" i="0" u="none" strike="noStrike" kern="1200" cap="none" spc="0" normalizeH="0" baseline="0" noProof="0" dirty="0">
                <a:ln>
                  <a:noFill/>
                </a:ln>
                <a:solidFill>
                  <a:srgbClr val="415568"/>
                </a:solidFill>
                <a:effectLst/>
                <a:uLnTx/>
                <a:uFillTx/>
                <a:latin typeface="Arial"/>
                <a:ea typeface="+mn-ea"/>
                <a:cs typeface="Arial"/>
              </a:rPr>
              <a:t>BVT </a:t>
            </a:r>
            <a:r>
              <a:rPr kumimoji="0" sz="1300" b="0" i="0" u="none" strike="noStrike" kern="1200" cap="none" spc="-5" normalizeH="0" baseline="0" noProof="0" dirty="0">
                <a:ln>
                  <a:noFill/>
                </a:ln>
                <a:solidFill>
                  <a:srgbClr val="415568"/>
                </a:solidFill>
                <a:effectLst/>
                <a:uLnTx/>
                <a:uFillTx/>
                <a:latin typeface="Arial"/>
                <a:ea typeface="+mn-ea"/>
                <a:cs typeface="Arial"/>
              </a:rPr>
              <a:t>CR-7 </a:t>
            </a:r>
            <a:r>
              <a:rPr kumimoji="0" sz="1300" b="0" i="0" u="none" strike="noStrike" kern="1200" cap="none" spc="0" normalizeH="0" baseline="0" noProof="0" dirty="0">
                <a:ln>
                  <a:noFill/>
                </a:ln>
                <a:solidFill>
                  <a:srgbClr val="415568"/>
                </a:solidFill>
                <a:effectLst/>
                <a:uLnTx/>
                <a:uFillTx/>
                <a:latin typeface="Arial"/>
                <a:ea typeface="+mn-ea"/>
                <a:cs typeface="Arial"/>
              </a:rPr>
              <a:t>through BVT </a:t>
            </a:r>
            <a:r>
              <a:rPr kumimoji="0" sz="1300" b="0" i="0" u="none" strike="noStrike" kern="1200" cap="none" spc="-5" normalizeH="0" baseline="0" noProof="0" dirty="0">
                <a:ln>
                  <a:noFill/>
                </a:ln>
                <a:solidFill>
                  <a:srgbClr val="415568"/>
                </a:solidFill>
                <a:effectLst/>
                <a:uLnTx/>
                <a:uFillTx/>
                <a:latin typeface="Arial"/>
                <a:ea typeface="+mn-ea"/>
                <a:cs typeface="Arial"/>
              </a:rPr>
              <a:t>bee</a:t>
            </a:r>
            <a:r>
              <a:rPr kumimoji="0" sz="1300" b="0" i="0" u="none" strike="noStrike" kern="1200" cap="none" spc="-145" normalizeH="0" baseline="0" noProof="0" dirty="0">
                <a:ln>
                  <a:noFill/>
                </a:ln>
                <a:solidFill>
                  <a:srgbClr val="415568"/>
                </a:solidFill>
                <a:effectLst/>
                <a:uLnTx/>
                <a:uFillTx/>
                <a:latin typeface="Arial"/>
                <a:ea typeface="+mn-ea"/>
                <a:cs typeface="Arial"/>
              </a:rPr>
              <a:t> </a:t>
            </a:r>
            <a:r>
              <a:rPr kumimoji="0" sz="1300" b="0" i="0" u="none" strike="noStrike" kern="1200" cap="none" spc="-5" normalizeH="0" baseline="0" noProof="0" dirty="0">
                <a:ln>
                  <a:noFill/>
                </a:ln>
                <a:solidFill>
                  <a:srgbClr val="415568"/>
                </a:solidFill>
                <a:effectLst/>
                <a:uLnTx/>
                <a:uFillTx/>
                <a:latin typeface="Arial"/>
                <a:ea typeface="+mn-ea"/>
                <a:cs typeface="Arial"/>
              </a:rPr>
              <a:t>delivery </a:t>
            </a:r>
            <a:r>
              <a:rPr kumimoji="0" sz="1300" b="0" i="0" u="none" strike="noStrike" kern="1200" cap="none" spc="0" normalizeH="0" baseline="0" noProof="0" dirty="0">
                <a:ln>
                  <a:noFill/>
                </a:ln>
                <a:solidFill>
                  <a:srgbClr val="415568"/>
                </a:solidFill>
                <a:effectLst/>
                <a:uLnTx/>
                <a:uFillTx/>
                <a:latin typeface="Arial"/>
                <a:ea typeface="+mn-ea"/>
                <a:cs typeface="Arial"/>
              </a:rPr>
              <a:t>system</a:t>
            </a:r>
            <a:r>
              <a:rPr kumimoji="0" lang="en-US" sz="1300" b="0" i="0" u="none" strike="noStrike" kern="1200" cap="none" spc="0" normalizeH="0" baseline="0" noProof="0" dirty="0">
                <a:ln>
                  <a:noFill/>
                </a:ln>
                <a:solidFill>
                  <a:srgbClr val="415568"/>
                </a:solidFill>
                <a:effectLst/>
                <a:uLnTx/>
                <a:uFillTx/>
                <a:latin typeface="Arial"/>
                <a:ea typeface="+mn-ea"/>
                <a:cs typeface="Arial"/>
              </a:rPr>
              <a:t>s</a:t>
            </a:r>
            <a:r>
              <a:rPr kumimoji="0" sz="1300" b="0" i="0" u="none" strike="noStrike" kern="1200" cap="none" spc="0" normalizeH="0" baseline="0" noProof="0" dirty="0">
                <a:ln>
                  <a:noFill/>
                </a:ln>
                <a:solidFill>
                  <a:srgbClr val="415568"/>
                </a:solidFill>
                <a:effectLst/>
                <a:uLnTx/>
                <a:uFillTx/>
                <a:latin typeface="Arial"/>
                <a:ea typeface="+mn-ea"/>
                <a:cs typeface="Arial"/>
              </a:rPr>
              <a:t> </a:t>
            </a:r>
            <a:r>
              <a:rPr kumimoji="0" sz="1300" b="0" i="0" u="none" strike="noStrike" kern="1200" cap="none" spc="-5" normalizeH="0" baseline="0" noProof="0" dirty="0">
                <a:ln>
                  <a:noFill/>
                </a:ln>
                <a:solidFill>
                  <a:srgbClr val="415568"/>
                </a:solidFill>
                <a:effectLst/>
                <a:uLnTx/>
                <a:uFillTx/>
                <a:latin typeface="Arial"/>
                <a:ea typeface="+mn-ea"/>
                <a:cs typeface="Arial"/>
              </a:rPr>
              <a:t>in</a:t>
            </a:r>
            <a:r>
              <a:rPr kumimoji="0" sz="1300" b="0" i="0" u="none" strike="noStrike" kern="1200" cap="none" spc="-15" normalizeH="0" baseline="0" noProof="0" dirty="0">
                <a:ln>
                  <a:noFill/>
                </a:ln>
                <a:solidFill>
                  <a:srgbClr val="415568"/>
                </a:solidFill>
                <a:effectLst/>
                <a:uLnTx/>
                <a:uFillTx/>
                <a:latin typeface="Arial"/>
                <a:ea typeface="+mn-ea"/>
                <a:cs typeface="Arial"/>
              </a:rPr>
              <a:t> </a:t>
            </a:r>
            <a:r>
              <a:rPr kumimoji="0" sz="1300" b="0" i="0" u="none" strike="noStrike" kern="1200" cap="none" spc="-5" normalizeH="0" baseline="0" noProof="0" dirty="0">
                <a:ln>
                  <a:noFill/>
                </a:ln>
                <a:solidFill>
                  <a:srgbClr val="415568"/>
                </a:solidFill>
                <a:effectLst/>
                <a:uLnTx/>
                <a:uFillTx/>
                <a:latin typeface="Arial"/>
                <a:ea typeface="+mn-ea"/>
                <a:cs typeface="Arial"/>
              </a:rPr>
              <a:t>USA</a:t>
            </a:r>
            <a:endParaRPr kumimoji="0" sz="13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19" name="Group 18">
            <a:extLst>
              <a:ext uri="{FF2B5EF4-FFF2-40B4-BE49-F238E27FC236}">
                <a16:creationId xmlns:a16="http://schemas.microsoft.com/office/drawing/2014/main" id="{48020C42-BA2A-4418-A37A-ED840176EA3C}"/>
              </a:ext>
            </a:extLst>
          </p:cNvPr>
          <p:cNvGrpSpPr/>
          <p:nvPr/>
        </p:nvGrpSpPr>
        <p:grpSpPr>
          <a:xfrm>
            <a:off x="1430229" y="5193112"/>
            <a:ext cx="330835" cy="336979"/>
            <a:chOff x="1799849" y="5193112"/>
            <a:chExt cx="330835" cy="336979"/>
          </a:xfrm>
        </p:grpSpPr>
        <p:sp>
          <p:nvSpPr>
            <p:cNvPr id="20" name="object 9">
              <a:extLst>
                <a:ext uri="{FF2B5EF4-FFF2-40B4-BE49-F238E27FC236}">
                  <a16:creationId xmlns:a16="http://schemas.microsoft.com/office/drawing/2014/main" id="{AF559849-40C8-41DC-BD57-B696C85D4E2F}"/>
                </a:ext>
              </a:extLst>
            </p:cNvPr>
            <p:cNvSpPr/>
            <p:nvPr/>
          </p:nvSpPr>
          <p:spPr>
            <a:xfrm>
              <a:off x="1799849" y="5199256"/>
              <a:ext cx="330835" cy="330835"/>
            </a:xfrm>
            <a:custGeom>
              <a:avLst/>
              <a:gdLst/>
              <a:ahLst/>
              <a:cxnLst/>
              <a:rect l="l" t="t" r="r" b="b"/>
              <a:pathLst>
                <a:path w="330835" h="330835">
                  <a:moveTo>
                    <a:pt x="165328" y="330669"/>
                  </a:moveTo>
                  <a:lnTo>
                    <a:pt x="209281" y="324763"/>
                  </a:lnTo>
                  <a:lnTo>
                    <a:pt x="248775" y="308095"/>
                  </a:lnTo>
                  <a:lnTo>
                    <a:pt x="282235" y="282243"/>
                  </a:lnTo>
                  <a:lnTo>
                    <a:pt x="308086" y="248782"/>
                  </a:lnTo>
                  <a:lnTo>
                    <a:pt x="324751" y="209289"/>
                  </a:lnTo>
                  <a:lnTo>
                    <a:pt x="330657" y="165341"/>
                  </a:lnTo>
                  <a:lnTo>
                    <a:pt x="324751" y="121387"/>
                  </a:lnTo>
                  <a:lnTo>
                    <a:pt x="308086" y="81891"/>
                  </a:lnTo>
                  <a:lnTo>
                    <a:pt x="282235" y="48428"/>
                  </a:lnTo>
                  <a:lnTo>
                    <a:pt x="248775" y="22574"/>
                  </a:lnTo>
                  <a:lnTo>
                    <a:pt x="209281" y="5906"/>
                  </a:lnTo>
                  <a:lnTo>
                    <a:pt x="165328" y="0"/>
                  </a:lnTo>
                  <a:lnTo>
                    <a:pt x="121376" y="5906"/>
                  </a:lnTo>
                  <a:lnTo>
                    <a:pt x="81882" y="22574"/>
                  </a:lnTo>
                  <a:lnTo>
                    <a:pt x="48421" y="48428"/>
                  </a:lnTo>
                  <a:lnTo>
                    <a:pt x="22571" y="81891"/>
                  </a:lnTo>
                  <a:lnTo>
                    <a:pt x="5905" y="121387"/>
                  </a:lnTo>
                  <a:lnTo>
                    <a:pt x="0" y="165341"/>
                  </a:lnTo>
                  <a:lnTo>
                    <a:pt x="5905" y="209289"/>
                  </a:lnTo>
                  <a:lnTo>
                    <a:pt x="22571" y="248782"/>
                  </a:lnTo>
                  <a:lnTo>
                    <a:pt x="48421" y="282243"/>
                  </a:lnTo>
                  <a:lnTo>
                    <a:pt x="81882" y="308095"/>
                  </a:lnTo>
                  <a:lnTo>
                    <a:pt x="121376" y="324763"/>
                  </a:lnTo>
                  <a:lnTo>
                    <a:pt x="165328" y="330669"/>
                  </a:lnTo>
                  <a:close/>
                </a:path>
              </a:pathLst>
            </a:custGeom>
            <a:ln w="25755">
              <a:solidFill>
                <a:srgbClr val="00AE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object 10">
              <a:extLst>
                <a:ext uri="{FF2B5EF4-FFF2-40B4-BE49-F238E27FC236}">
                  <a16:creationId xmlns:a16="http://schemas.microsoft.com/office/drawing/2014/main" id="{800ADBE1-E3F9-453C-A9A2-73A5ED9E976C}"/>
                </a:ext>
              </a:extLst>
            </p:cNvPr>
            <p:cNvSpPr/>
            <p:nvPr/>
          </p:nvSpPr>
          <p:spPr>
            <a:xfrm>
              <a:off x="1876557" y="5193112"/>
              <a:ext cx="236220" cy="218440"/>
            </a:xfrm>
            <a:custGeom>
              <a:avLst/>
              <a:gdLst/>
              <a:ahLst/>
              <a:cxnLst/>
              <a:rect l="l" t="t" r="r" b="b"/>
              <a:pathLst>
                <a:path w="236219" h="218439">
                  <a:moveTo>
                    <a:pt x="0" y="146215"/>
                  </a:moveTo>
                  <a:lnTo>
                    <a:pt x="85178" y="218262"/>
                  </a:lnTo>
                  <a:lnTo>
                    <a:pt x="235686" y="0"/>
                  </a:lnTo>
                </a:path>
              </a:pathLst>
            </a:custGeom>
            <a:ln w="25755">
              <a:solidFill>
                <a:srgbClr val="FFD2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2" name="Group 21">
            <a:extLst>
              <a:ext uri="{FF2B5EF4-FFF2-40B4-BE49-F238E27FC236}">
                <a16:creationId xmlns:a16="http://schemas.microsoft.com/office/drawing/2014/main" id="{A16E7481-767A-4F16-8BD8-E0991737B9CB}"/>
              </a:ext>
            </a:extLst>
          </p:cNvPr>
          <p:cNvGrpSpPr/>
          <p:nvPr/>
        </p:nvGrpSpPr>
        <p:grpSpPr>
          <a:xfrm>
            <a:off x="7387987" y="3055833"/>
            <a:ext cx="330835" cy="336979"/>
            <a:chOff x="7114636" y="3055833"/>
            <a:chExt cx="330835" cy="336979"/>
          </a:xfrm>
        </p:grpSpPr>
        <p:sp>
          <p:nvSpPr>
            <p:cNvPr id="23" name="object 11">
              <a:extLst>
                <a:ext uri="{FF2B5EF4-FFF2-40B4-BE49-F238E27FC236}">
                  <a16:creationId xmlns:a16="http://schemas.microsoft.com/office/drawing/2014/main" id="{04CF278F-FADB-4938-9E37-044242C47711}"/>
                </a:ext>
              </a:extLst>
            </p:cNvPr>
            <p:cNvSpPr/>
            <p:nvPr/>
          </p:nvSpPr>
          <p:spPr>
            <a:xfrm>
              <a:off x="7114636" y="3061977"/>
              <a:ext cx="330835" cy="330835"/>
            </a:xfrm>
            <a:custGeom>
              <a:avLst/>
              <a:gdLst/>
              <a:ahLst/>
              <a:cxnLst/>
              <a:rect l="l" t="t" r="r" b="b"/>
              <a:pathLst>
                <a:path w="330834" h="330835">
                  <a:moveTo>
                    <a:pt x="165328" y="330669"/>
                  </a:moveTo>
                  <a:lnTo>
                    <a:pt x="209281" y="324763"/>
                  </a:lnTo>
                  <a:lnTo>
                    <a:pt x="248775" y="308095"/>
                  </a:lnTo>
                  <a:lnTo>
                    <a:pt x="282235" y="282243"/>
                  </a:lnTo>
                  <a:lnTo>
                    <a:pt x="308086" y="248782"/>
                  </a:lnTo>
                  <a:lnTo>
                    <a:pt x="324751" y="209289"/>
                  </a:lnTo>
                  <a:lnTo>
                    <a:pt x="330657" y="165341"/>
                  </a:lnTo>
                  <a:lnTo>
                    <a:pt x="324751" y="121387"/>
                  </a:lnTo>
                  <a:lnTo>
                    <a:pt x="308086" y="81891"/>
                  </a:lnTo>
                  <a:lnTo>
                    <a:pt x="282235" y="48428"/>
                  </a:lnTo>
                  <a:lnTo>
                    <a:pt x="248775" y="22574"/>
                  </a:lnTo>
                  <a:lnTo>
                    <a:pt x="209281" y="5906"/>
                  </a:lnTo>
                  <a:lnTo>
                    <a:pt x="165328" y="0"/>
                  </a:lnTo>
                  <a:lnTo>
                    <a:pt x="121376" y="5906"/>
                  </a:lnTo>
                  <a:lnTo>
                    <a:pt x="81882" y="22574"/>
                  </a:lnTo>
                  <a:lnTo>
                    <a:pt x="48421" y="48428"/>
                  </a:lnTo>
                  <a:lnTo>
                    <a:pt x="22571" y="81891"/>
                  </a:lnTo>
                  <a:lnTo>
                    <a:pt x="5905" y="121387"/>
                  </a:lnTo>
                  <a:lnTo>
                    <a:pt x="0" y="165341"/>
                  </a:lnTo>
                  <a:lnTo>
                    <a:pt x="5905" y="209289"/>
                  </a:lnTo>
                  <a:lnTo>
                    <a:pt x="22571" y="248782"/>
                  </a:lnTo>
                  <a:lnTo>
                    <a:pt x="48421" y="282243"/>
                  </a:lnTo>
                  <a:lnTo>
                    <a:pt x="81882" y="308095"/>
                  </a:lnTo>
                  <a:lnTo>
                    <a:pt x="121376" y="324763"/>
                  </a:lnTo>
                  <a:lnTo>
                    <a:pt x="165328" y="330669"/>
                  </a:lnTo>
                  <a:close/>
                </a:path>
              </a:pathLst>
            </a:custGeom>
            <a:ln w="25755">
              <a:solidFill>
                <a:srgbClr val="3CA2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object 12">
              <a:extLst>
                <a:ext uri="{FF2B5EF4-FFF2-40B4-BE49-F238E27FC236}">
                  <a16:creationId xmlns:a16="http://schemas.microsoft.com/office/drawing/2014/main" id="{23DEF3F5-3DFD-4803-B606-B81F236F0778}"/>
                </a:ext>
              </a:extLst>
            </p:cNvPr>
            <p:cNvSpPr/>
            <p:nvPr/>
          </p:nvSpPr>
          <p:spPr>
            <a:xfrm>
              <a:off x="7191344" y="3055833"/>
              <a:ext cx="236220" cy="218440"/>
            </a:xfrm>
            <a:custGeom>
              <a:avLst/>
              <a:gdLst/>
              <a:ahLst/>
              <a:cxnLst/>
              <a:rect l="l" t="t" r="r" b="b"/>
              <a:pathLst>
                <a:path w="236220" h="218439">
                  <a:moveTo>
                    <a:pt x="0" y="146215"/>
                  </a:moveTo>
                  <a:lnTo>
                    <a:pt x="85178" y="218262"/>
                  </a:lnTo>
                  <a:lnTo>
                    <a:pt x="235686" y="0"/>
                  </a:lnTo>
                </a:path>
              </a:pathLst>
            </a:custGeom>
            <a:ln w="25755">
              <a:solidFill>
                <a:srgbClr val="FFD2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5" name="object 13">
            <a:extLst>
              <a:ext uri="{FF2B5EF4-FFF2-40B4-BE49-F238E27FC236}">
                <a16:creationId xmlns:a16="http://schemas.microsoft.com/office/drawing/2014/main" id="{0EB55D0A-E250-491B-BA90-85753C3F54E2}"/>
              </a:ext>
            </a:extLst>
          </p:cNvPr>
          <p:cNvSpPr txBox="1"/>
          <p:nvPr/>
        </p:nvSpPr>
        <p:spPr>
          <a:xfrm>
            <a:off x="7853279" y="4267200"/>
            <a:ext cx="2955290" cy="424283"/>
          </a:xfrm>
          <a:prstGeom prst="rect">
            <a:avLst/>
          </a:prstGeom>
        </p:spPr>
        <p:txBody>
          <a:bodyPr vert="horz" wrap="square" lIns="0" tIns="25400" rIns="0" bIns="0" rtlCol="0">
            <a:spAutoFit/>
          </a:bodyPr>
          <a:lstStyle/>
          <a:p>
            <a:pPr marL="24765" marR="838200" lvl="0" indent="0" algn="l" defTabSz="914400" rtl="0" eaLnBrk="1" fontAlgn="auto" latinLnBrk="0" hangingPunct="1">
              <a:lnSpc>
                <a:spcPct val="102600"/>
              </a:lnSpc>
              <a:spcBef>
                <a:spcPts val="5"/>
              </a:spcBef>
              <a:spcAft>
                <a:spcPts val="0"/>
              </a:spcAft>
              <a:buClrTx/>
              <a:buSzTx/>
              <a:buFontTx/>
              <a:buNone/>
              <a:tabLst/>
              <a:defRPr/>
            </a:pPr>
            <a:r>
              <a:rPr kumimoji="0" sz="1300" b="0" i="0" u="none" strike="noStrike" kern="1200" cap="none" spc="0" normalizeH="0" baseline="0" noProof="0" dirty="0">
                <a:ln>
                  <a:noFill/>
                </a:ln>
                <a:solidFill>
                  <a:srgbClr val="415568"/>
                </a:solidFill>
                <a:effectLst/>
                <a:uLnTx/>
                <a:uFillTx/>
                <a:latin typeface="Arial"/>
                <a:ea typeface="+mn-ea"/>
                <a:cs typeface="Arial"/>
              </a:rPr>
              <a:t>Third-party </a:t>
            </a:r>
            <a:r>
              <a:rPr kumimoji="0" sz="1300" b="0" i="0" u="none" strike="noStrike" kern="1200" cap="none" spc="-5" normalizeH="0" baseline="0" noProof="0" dirty="0">
                <a:ln>
                  <a:noFill/>
                </a:ln>
                <a:solidFill>
                  <a:srgbClr val="415568"/>
                </a:solidFill>
                <a:effectLst/>
                <a:uLnTx/>
                <a:uFillTx/>
                <a:latin typeface="Arial"/>
                <a:ea typeface="+mn-ea"/>
                <a:cs typeface="Arial"/>
              </a:rPr>
              <a:t>products</a:t>
            </a:r>
            <a:r>
              <a:rPr kumimoji="0" sz="1300" b="0" i="0" u="none" strike="noStrike" kern="1200" cap="none" spc="-95" normalizeH="0" baseline="0" noProof="0" dirty="0">
                <a:ln>
                  <a:noFill/>
                </a:ln>
                <a:solidFill>
                  <a:srgbClr val="415568"/>
                </a:solidFill>
                <a:effectLst/>
                <a:uLnTx/>
                <a:uFillTx/>
                <a:latin typeface="Arial"/>
                <a:ea typeface="+mn-ea"/>
                <a:cs typeface="Arial"/>
              </a:rPr>
              <a:t> </a:t>
            </a:r>
            <a:r>
              <a:rPr kumimoji="0" sz="1300" b="0" i="0" u="none" strike="noStrike" kern="1200" cap="none" spc="0" normalizeH="0" baseline="0" noProof="0" dirty="0">
                <a:ln>
                  <a:noFill/>
                </a:ln>
                <a:solidFill>
                  <a:srgbClr val="415568"/>
                </a:solidFill>
                <a:effectLst/>
                <a:uLnTx/>
                <a:uFillTx/>
                <a:latin typeface="Arial"/>
                <a:ea typeface="+mn-ea"/>
                <a:cs typeface="Arial"/>
              </a:rPr>
              <a:t>through  BVT</a:t>
            </a:r>
            <a:r>
              <a:rPr kumimoji="0" sz="1300" b="0" i="0" u="none" strike="noStrike" kern="1200" cap="none" spc="-30" normalizeH="0" baseline="0" noProof="0" dirty="0">
                <a:ln>
                  <a:noFill/>
                </a:ln>
                <a:solidFill>
                  <a:srgbClr val="415568"/>
                </a:solidFill>
                <a:effectLst/>
                <a:uLnTx/>
                <a:uFillTx/>
                <a:latin typeface="Arial"/>
                <a:ea typeface="+mn-ea"/>
                <a:cs typeface="Arial"/>
              </a:rPr>
              <a:t> </a:t>
            </a:r>
            <a:r>
              <a:rPr kumimoji="0" sz="1300" b="0" i="0" u="none" strike="noStrike" kern="1200" cap="none" spc="0" normalizeH="0" baseline="0" noProof="0" dirty="0">
                <a:ln>
                  <a:noFill/>
                </a:ln>
                <a:solidFill>
                  <a:srgbClr val="415568"/>
                </a:solidFill>
                <a:effectLst/>
                <a:uLnTx/>
                <a:uFillTx/>
                <a:latin typeface="Arial"/>
                <a:ea typeface="+mn-ea"/>
                <a:cs typeface="Arial"/>
              </a:rPr>
              <a:t>systems</a:t>
            </a:r>
            <a:endParaRPr kumimoji="0" sz="13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26" name="Group 25">
            <a:extLst>
              <a:ext uri="{FF2B5EF4-FFF2-40B4-BE49-F238E27FC236}">
                <a16:creationId xmlns:a16="http://schemas.microsoft.com/office/drawing/2014/main" id="{42108027-61FF-4A3F-BA29-38B9024030EE}"/>
              </a:ext>
            </a:extLst>
          </p:cNvPr>
          <p:cNvGrpSpPr/>
          <p:nvPr/>
        </p:nvGrpSpPr>
        <p:grpSpPr>
          <a:xfrm>
            <a:off x="7387987" y="4267200"/>
            <a:ext cx="330835" cy="336980"/>
            <a:chOff x="7114636" y="3710957"/>
            <a:chExt cx="330835" cy="336980"/>
          </a:xfrm>
        </p:grpSpPr>
        <p:sp>
          <p:nvSpPr>
            <p:cNvPr id="27" name="object 14">
              <a:extLst>
                <a:ext uri="{FF2B5EF4-FFF2-40B4-BE49-F238E27FC236}">
                  <a16:creationId xmlns:a16="http://schemas.microsoft.com/office/drawing/2014/main" id="{F03D8AA6-A284-4407-A668-0468C862823C}"/>
                </a:ext>
              </a:extLst>
            </p:cNvPr>
            <p:cNvSpPr/>
            <p:nvPr/>
          </p:nvSpPr>
          <p:spPr>
            <a:xfrm>
              <a:off x="7114636" y="3717102"/>
              <a:ext cx="330835" cy="330835"/>
            </a:xfrm>
            <a:custGeom>
              <a:avLst/>
              <a:gdLst/>
              <a:ahLst/>
              <a:cxnLst/>
              <a:rect l="l" t="t" r="r" b="b"/>
              <a:pathLst>
                <a:path w="330834" h="330835">
                  <a:moveTo>
                    <a:pt x="165328" y="330669"/>
                  </a:moveTo>
                  <a:lnTo>
                    <a:pt x="209281" y="324763"/>
                  </a:lnTo>
                  <a:lnTo>
                    <a:pt x="248775" y="308095"/>
                  </a:lnTo>
                  <a:lnTo>
                    <a:pt x="282235" y="282243"/>
                  </a:lnTo>
                  <a:lnTo>
                    <a:pt x="308086" y="248782"/>
                  </a:lnTo>
                  <a:lnTo>
                    <a:pt x="324751" y="209289"/>
                  </a:lnTo>
                  <a:lnTo>
                    <a:pt x="330657" y="165341"/>
                  </a:lnTo>
                  <a:lnTo>
                    <a:pt x="324751" y="121387"/>
                  </a:lnTo>
                  <a:lnTo>
                    <a:pt x="308086" y="81891"/>
                  </a:lnTo>
                  <a:lnTo>
                    <a:pt x="282235" y="48428"/>
                  </a:lnTo>
                  <a:lnTo>
                    <a:pt x="248775" y="22574"/>
                  </a:lnTo>
                  <a:lnTo>
                    <a:pt x="209281" y="5906"/>
                  </a:lnTo>
                  <a:lnTo>
                    <a:pt x="165328" y="0"/>
                  </a:lnTo>
                  <a:lnTo>
                    <a:pt x="121376" y="5906"/>
                  </a:lnTo>
                  <a:lnTo>
                    <a:pt x="81882" y="22574"/>
                  </a:lnTo>
                  <a:lnTo>
                    <a:pt x="48421" y="48428"/>
                  </a:lnTo>
                  <a:lnTo>
                    <a:pt x="22571" y="81891"/>
                  </a:lnTo>
                  <a:lnTo>
                    <a:pt x="5905" y="121387"/>
                  </a:lnTo>
                  <a:lnTo>
                    <a:pt x="0" y="165341"/>
                  </a:lnTo>
                  <a:lnTo>
                    <a:pt x="5905" y="209289"/>
                  </a:lnTo>
                  <a:lnTo>
                    <a:pt x="22571" y="248782"/>
                  </a:lnTo>
                  <a:lnTo>
                    <a:pt x="48421" y="282243"/>
                  </a:lnTo>
                  <a:lnTo>
                    <a:pt x="81882" y="308095"/>
                  </a:lnTo>
                  <a:lnTo>
                    <a:pt x="121376" y="324763"/>
                  </a:lnTo>
                  <a:lnTo>
                    <a:pt x="165328" y="330669"/>
                  </a:lnTo>
                  <a:close/>
                </a:path>
              </a:pathLst>
            </a:custGeom>
            <a:ln w="25755">
              <a:solidFill>
                <a:srgbClr val="3CA2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object 15">
              <a:extLst>
                <a:ext uri="{FF2B5EF4-FFF2-40B4-BE49-F238E27FC236}">
                  <a16:creationId xmlns:a16="http://schemas.microsoft.com/office/drawing/2014/main" id="{88150231-931E-4BC0-BC18-78C7FA9077C7}"/>
                </a:ext>
              </a:extLst>
            </p:cNvPr>
            <p:cNvSpPr/>
            <p:nvPr/>
          </p:nvSpPr>
          <p:spPr>
            <a:xfrm>
              <a:off x="7191344" y="3710957"/>
              <a:ext cx="236220" cy="218440"/>
            </a:xfrm>
            <a:custGeom>
              <a:avLst/>
              <a:gdLst/>
              <a:ahLst/>
              <a:cxnLst/>
              <a:rect l="l" t="t" r="r" b="b"/>
              <a:pathLst>
                <a:path w="236220" h="218439">
                  <a:moveTo>
                    <a:pt x="0" y="146215"/>
                  </a:moveTo>
                  <a:lnTo>
                    <a:pt x="85178" y="218262"/>
                  </a:lnTo>
                  <a:lnTo>
                    <a:pt x="235686" y="0"/>
                  </a:lnTo>
                </a:path>
              </a:pathLst>
            </a:custGeom>
            <a:ln w="25755">
              <a:solidFill>
                <a:srgbClr val="FFD2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9" name="object 16">
            <a:extLst>
              <a:ext uri="{FF2B5EF4-FFF2-40B4-BE49-F238E27FC236}">
                <a16:creationId xmlns:a16="http://schemas.microsoft.com/office/drawing/2014/main" id="{3B908DAE-9ADA-4F16-8459-02149CB38E77}"/>
              </a:ext>
            </a:extLst>
          </p:cNvPr>
          <p:cNvSpPr txBox="1"/>
          <p:nvPr/>
        </p:nvSpPr>
        <p:spPr>
          <a:xfrm>
            <a:off x="7853279" y="4927670"/>
            <a:ext cx="3352800" cy="406330"/>
          </a:xfrm>
          <a:prstGeom prst="rect">
            <a:avLst/>
          </a:prstGeom>
        </p:spPr>
        <p:txBody>
          <a:bodyPr vert="horz" wrap="square" lIns="0" tIns="7620" rIns="0" bIns="0" rtlCol="0">
            <a:spAutoFit/>
          </a:bodyPr>
          <a:lstStyle/>
          <a:p>
            <a:pPr marL="12700" marR="5080" lvl="0" indent="0" algn="l" defTabSz="914400" rtl="0" eaLnBrk="1" fontAlgn="auto" latinLnBrk="0" hangingPunct="1">
              <a:lnSpc>
                <a:spcPct val="102600"/>
              </a:lnSpc>
              <a:spcBef>
                <a:spcPts val="60"/>
              </a:spcBef>
              <a:spcAft>
                <a:spcPts val="0"/>
              </a:spcAft>
              <a:buClrTx/>
              <a:buSzTx/>
              <a:buFontTx/>
              <a:buNone/>
              <a:tabLst/>
              <a:defRPr/>
            </a:pPr>
            <a:r>
              <a:rPr kumimoji="0" sz="1300" b="0" i="0" u="none" strike="noStrike" kern="1200" cap="none" spc="0" normalizeH="0" baseline="0" noProof="0" dirty="0">
                <a:ln>
                  <a:noFill/>
                </a:ln>
                <a:solidFill>
                  <a:srgbClr val="415568"/>
                </a:solidFill>
                <a:effectLst/>
                <a:uLnTx/>
                <a:uFillTx/>
                <a:latin typeface="Arial"/>
                <a:ea typeface="+mn-ea"/>
                <a:cs typeface="Arial"/>
              </a:rPr>
              <a:t>BVT </a:t>
            </a:r>
            <a:r>
              <a:rPr kumimoji="0" sz="1300" b="0" i="0" u="none" strike="noStrike" kern="1200" cap="none" spc="-5" normalizeH="0" baseline="0" noProof="0" dirty="0">
                <a:ln>
                  <a:noFill/>
                </a:ln>
                <a:solidFill>
                  <a:srgbClr val="415568"/>
                </a:solidFill>
                <a:effectLst/>
                <a:uLnTx/>
                <a:uFillTx/>
                <a:latin typeface="Arial"/>
                <a:ea typeface="+mn-ea"/>
                <a:cs typeface="Arial"/>
              </a:rPr>
              <a:t>CR-7 in broad-acres </a:t>
            </a:r>
            <a:r>
              <a:rPr kumimoji="0" sz="1300" b="0" i="0" u="none" strike="noStrike" kern="1200" cap="none" spc="0" normalizeH="0" baseline="0" noProof="0" dirty="0">
                <a:ln>
                  <a:noFill/>
                </a:ln>
                <a:solidFill>
                  <a:srgbClr val="415568"/>
                </a:solidFill>
                <a:effectLst/>
                <a:uLnTx/>
                <a:uFillTx/>
                <a:latin typeface="Arial"/>
                <a:ea typeface="+mn-ea"/>
                <a:cs typeface="Arial"/>
              </a:rPr>
              <a:t>crops (soybeans) through seed</a:t>
            </a:r>
            <a:r>
              <a:rPr kumimoji="0" sz="1300" b="0" i="0" u="none" strike="noStrike" kern="1200" cap="none" spc="-100" normalizeH="0" baseline="0" noProof="0" dirty="0">
                <a:ln>
                  <a:noFill/>
                </a:ln>
                <a:solidFill>
                  <a:srgbClr val="415568"/>
                </a:solidFill>
                <a:effectLst/>
                <a:uLnTx/>
                <a:uFillTx/>
                <a:latin typeface="Arial"/>
                <a:ea typeface="+mn-ea"/>
                <a:cs typeface="Arial"/>
              </a:rPr>
              <a:t> </a:t>
            </a:r>
            <a:r>
              <a:rPr kumimoji="0" sz="1300" b="0" i="0" u="none" strike="noStrike" kern="1200" cap="none" spc="0" normalizeH="0" baseline="0" noProof="0" dirty="0">
                <a:ln>
                  <a:noFill/>
                </a:ln>
                <a:solidFill>
                  <a:srgbClr val="415568"/>
                </a:solidFill>
                <a:effectLst/>
                <a:uLnTx/>
                <a:uFillTx/>
                <a:latin typeface="Arial"/>
                <a:ea typeface="+mn-ea"/>
                <a:cs typeface="Arial"/>
              </a:rPr>
              <a:t>treatment </a:t>
            </a:r>
            <a:r>
              <a:rPr kumimoji="0" sz="1300" b="0" i="0" u="none" strike="noStrike" kern="1200" cap="none" spc="-5" normalizeH="0" baseline="0" noProof="0" dirty="0">
                <a:ln>
                  <a:noFill/>
                </a:ln>
                <a:solidFill>
                  <a:srgbClr val="415568"/>
                </a:solidFill>
                <a:effectLst/>
                <a:uLnTx/>
                <a:uFillTx/>
                <a:latin typeface="Arial"/>
                <a:ea typeface="+mn-ea"/>
                <a:cs typeface="Arial"/>
              </a:rPr>
              <a:t>application</a:t>
            </a:r>
            <a:endParaRPr kumimoji="0" sz="13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30" name="Group 29">
            <a:extLst>
              <a:ext uri="{FF2B5EF4-FFF2-40B4-BE49-F238E27FC236}">
                <a16:creationId xmlns:a16="http://schemas.microsoft.com/office/drawing/2014/main" id="{B1D78A76-2C07-4B6F-81B3-2C8CC98D631A}"/>
              </a:ext>
            </a:extLst>
          </p:cNvPr>
          <p:cNvGrpSpPr/>
          <p:nvPr/>
        </p:nvGrpSpPr>
        <p:grpSpPr>
          <a:xfrm>
            <a:off x="7387987" y="4920822"/>
            <a:ext cx="330835" cy="336978"/>
            <a:chOff x="7114636" y="4366082"/>
            <a:chExt cx="330835" cy="336978"/>
          </a:xfrm>
        </p:grpSpPr>
        <p:sp>
          <p:nvSpPr>
            <p:cNvPr id="31" name="object 17">
              <a:extLst>
                <a:ext uri="{FF2B5EF4-FFF2-40B4-BE49-F238E27FC236}">
                  <a16:creationId xmlns:a16="http://schemas.microsoft.com/office/drawing/2014/main" id="{09DF75B2-87EE-455D-A95B-7EC706D325E5}"/>
                </a:ext>
              </a:extLst>
            </p:cNvPr>
            <p:cNvSpPr/>
            <p:nvPr/>
          </p:nvSpPr>
          <p:spPr>
            <a:xfrm>
              <a:off x="7114636" y="4372225"/>
              <a:ext cx="330835" cy="330835"/>
            </a:xfrm>
            <a:custGeom>
              <a:avLst/>
              <a:gdLst/>
              <a:ahLst/>
              <a:cxnLst/>
              <a:rect l="l" t="t" r="r" b="b"/>
              <a:pathLst>
                <a:path w="330834" h="330835">
                  <a:moveTo>
                    <a:pt x="165328" y="330669"/>
                  </a:moveTo>
                  <a:lnTo>
                    <a:pt x="209281" y="324763"/>
                  </a:lnTo>
                  <a:lnTo>
                    <a:pt x="248775" y="308095"/>
                  </a:lnTo>
                  <a:lnTo>
                    <a:pt x="282235" y="282243"/>
                  </a:lnTo>
                  <a:lnTo>
                    <a:pt x="308086" y="248782"/>
                  </a:lnTo>
                  <a:lnTo>
                    <a:pt x="324751" y="209289"/>
                  </a:lnTo>
                  <a:lnTo>
                    <a:pt x="330657" y="165341"/>
                  </a:lnTo>
                  <a:lnTo>
                    <a:pt x="324751" y="121387"/>
                  </a:lnTo>
                  <a:lnTo>
                    <a:pt x="308086" y="81891"/>
                  </a:lnTo>
                  <a:lnTo>
                    <a:pt x="282235" y="48428"/>
                  </a:lnTo>
                  <a:lnTo>
                    <a:pt x="248775" y="22574"/>
                  </a:lnTo>
                  <a:lnTo>
                    <a:pt x="209281" y="5906"/>
                  </a:lnTo>
                  <a:lnTo>
                    <a:pt x="165328" y="0"/>
                  </a:lnTo>
                  <a:lnTo>
                    <a:pt x="121376" y="5906"/>
                  </a:lnTo>
                  <a:lnTo>
                    <a:pt x="81882" y="22574"/>
                  </a:lnTo>
                  <a:lnTo>
                    <a:pt x="48421" y="48428"/>
                  </a:lnTo>
                  <a:lnTo>
                    <a:pt x="22571" y="81891"/>
                  </a:lnTo>
                  <a:lnTo>
                    <a:pt x="5905" y="121387"/>
                  </a:lnTo>
                  <a:lnTo>
                    <a:pt x="0" y="165341"/>
                  </a:lnTo>
                  <a:lnTo>
                    <a:pt x="5905" y="209289"/>
                  </a:lnTo>
                  <a:lnTo>
                    <a:pt x="22571" y="248782"/>
                  </a:lnTo>
                  <a:lnTo>
                    <a:pt x="48421" y="282243"/>
                  </a:lnTo>
                  <a:lnTo>
                    <a:pt x="81882" y="308095"/>
                  </a:lnTo>
                  <a:lnTo>
                    <a:pt x="121376" y="324763"/>
                  </a:lnTo>
                  <a:lnTo>
                    <a:pt x="165328" y="330669"/>
                  </a:lnTo>
                  <a:close/>
                </a:path>
              </a:pathLst>
            </a:custGeom>
            <a:ln w="25755">
              <a:solidFill>
                <a:srgbClr val="3CA2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object 18">
              <a:extLst>
                <a:ext uri="{FF2B5EF4-FFF2-40B4-BE49-F238E27FC236}">
                  <a16:creationId xmlns:a16="http://schemas.microsoft.com/office/drawing/2014/main" id="{51B2B82E-A526-4437-B3BE-A2EB458A8510}"/>
                </a:ext>
              </a:extLst>
            </p:cNvPr>
            <p:cNvSpPr/>
            <p:nvPr/>
          </p:nvSpPr>
          <p:spPr>
            <a:xfrm>
              <a:off x="7191344" y="4366082"/>
              <a:ext cx="236220" cy="218440"/>
            </a:xfrm>
            <a:custGeom>
              <a:avLst/>
              <a:gdLst/>
              <a:ahLst/>
              <a:cxnLst/>
              <a:rect l="l" t="t" r="r" b="b"/>
              <a:pathLst>
                <a:path w="236220" h="218439">
                  <a:moveTo>
                    <a:pt x="0" y="146215"/>
                  </a:moveTo>
                  <a:lnTo>
                    <a:pt x="85178" y="218262"/>
                  </a:lnTo>
                  <a:lnTo>
                    <a:pt x="235686" y="0"/>
                  </a:lnTo>
                </a:path>
              </a:pathLst>
            </a:custGeom>
            <a:ln w="25755">
              <a:solidFill>
                <a:srgbClr val="FFD2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3" name="object 19">
            <a:extLst>
              <a:ext uri="{FF2B5EF4-FFF2-40B4-BE49-F238E27FC236}">
                <a16:creationId xmlns:a16="http://schemas.microsoft.com/office/drawing/2014/main" id="{D6269EAF-CA9D-4457-9DAA-B1E58D28F0B3}"/>
              </a:ext>
            </a:extLst>
          </p:cNvPr>
          <p:cNvSpPr txBox="1"/>
          <p:nvPr/>
        </p:nvSpPr>
        <p:spPr>
          <a:xfrm>
            <a:off x="7853279" y="5592445"/>
            <a:ext cx="2418715" cy="427355"/>
          </a:xfrm>
          <a:prstGeom prst="rect">
            <a:avLst/>
          </a:prstGeom>
        </p:spPr>
        <p:txBody>
          <a:bodyPr vert="horz" wrap="square" lIns="0" tIns="7620" rIns="0" bIns="0" rtlCol="0">
            <a:spAutoFit/>
          </a:bodyPr>
          <a:lstStyle/>
          <a:p>
            <a:pPr marL="12700" marR="5080" lvl="0" indent="0" algn="l" defTabSz="914400" rtl="0" eaLnBrk="1" fontAlgn="auto" latinLnBrk="0" hangingPunct="1">
              <a:lnSpc>
                <a:spcPct val="102600"/>
              </a:lnSpc>
              <a:spcBef>
                <a:spcPts val="60"/>
              </a:spcBef>
              <a:spcAft>
                <a:spcPts val="0"/>
              </a:spcAft>
              <a:buClrTx/>
              <a:buSzTx/>
              <a:buFontTx/>
              <a:buNone/>
              <a:tabLst/>
              <a:defRPr/>
            </a:pPr>
            <a:r>
              <a:rPr kumimoji="0" sz="1300" b="0" i="0" u="none" strike="noStrike" kern="1200" cap="none" spc="0" normalizeH="0" baseline="0" noProof="0" dirty="0">
                <a:ln>
                  <a:noFill/>
                </a:ln>
                <a:solidFill>
                  <a:srgbClr val="415568"/>
                </a:solidFill>
                <a:effectLst/>
                <a:uLnTx/>
                <a:uFillTx/>
                <a:latin typeface="Arial"/>
                <a:ea typeface="+mn-ea"/>
                <a:cs typeface="Arial"/>
              </a:rPr>
              <a:t>BVT </a:t>
            </a:r>
            <a:r>
              <a:rPr kumimoji="0" sz="1300" b="0" i="0" u="none" strike="noStrike" kern="1200" cap="none" spc="-5" normalizeH="0" baseline="0" noProof="0" dirty="0">
                <a:ln>
                  <a:noFill/>
                </a:ln>
                <a:solidFill>
                  <a:srgbClr val="415568"/>
                </a:solidFill>
                <a:effectLst/>
                <a:uLnTx/>
                <a:uFillTx/>
                <a:latin typeface="Arial"/>
                <a:ea typeface="+mn-ea"/>
                <a:cs typeface="Arial"/>
              </a:rPr>
              <a:t>CR-7 as </a:t>
            </a:r>
            <a:r>
              <a:rPr kumimoji="0" sz="1300" b="0" i="0" u="none" strike="noStrike" kern="1200" cap="none" spc="0" normalizeH="0" baseline="0" noProof="0" dirty="0">
                <a:ln>
                  <a:noFill/>
                </a:ln>
                <a:solidFill>
                  <a:srgbClr val="415568"/>
                </a:solidFill>
                <a:effectLst/>
                <a:uLnTx/>
                <a:uFillTx/>
                <a:latin typeface="Arial"/>
                <a:ea typeface="+mn-ea"/>
                <a:cs typeface="Arial"/>
              </a:rPr>
              <a:t>a</a:t>
            </a:r>
            <a:r>
              <a:rPr kumimoji="0" sz="1300" b="0" i="0" u="none" strike="noStrike" kern="1200" cap="none" spc="-120" normalizeH="0" baseline="0" noProof="0" dirty="0">
                <a:ln>
                  <a:noFill/>
                </a:ln>
                <a:solidFill>
                  <a:srgbClr val="415568"/>
                </a:solidFill>
                <a:effectLst/>
                <a:uLnTx/>
                <a:uFillTx/>
                <a:latin typeface="Arial"/>
                <a:ea typeface="+mn-ea"/>
                <a:cs typeface="Arial"/>
              </a:rPr>
              <a:t> </a:t>
            </a:r>
            <a:r>
              <a:rPr kumimoji="0" sz="1300" b="0" i="0" u="none" strike="noStrike" kern="1200" cap="none" spc="0" normalizeH="0" baseline="0" noProof="0" dirty="0">
                <a:ln>
                  <a:noFill/>
                </a:ln>
                <a:solidFill>
                  <a:srgbClr val="415568"/>
                </a:solidFill>
                <a:effectLst/>
                <a:uLnTx/>
                <a:uFillTx/>
                <a:latin typeface="Arial"/>
                <a:ea typeface="+mn-ea"/>
                <a:cs typeface="Arial"/>
              </a:rPr>
              <a:t>foliar/soil-applied  </a:t>
            </a:r>
            <a:r>
              <a:rPr kumimoji="0" sz="1300" b="0" i="0" u="none" strike="noStrike" kern="1200" cap="none" spc="-5" normalizeH="0" baseline="0" noProof="0" dirty="0">
                <a:ln>
                  <a:noFill/>
                </a:ln>
                <a:solidFill>
                  <a:srgbClr val="415568"/>
                </a:solidFill>
                <a:effectLst/>
                <a:uLnTx/>
                <a:uFillTx/>
                <a:latin typeface="Arial"/>
                <a:ea typeface="+mn-ea"/>
                <a:cs typeface="Arial"/>
              </a:rPr>
              <a:t>biological</a:t>
            </a:r>
            <a:r>
              <a:rPr kumimoji="0" sz="1300" b="0" i="0" u="none" strike="noStrike" kern="1200" cap="none" spc="-10" normalizeH="0" baseline="0" noProof="0" dirty="0">
                <a:ln>
                  <a:noFill/>
                </a:ln>
                <a:solidFill>
                  <a:srgbClr val="415568"/>
                </a:solidFill>
                <a:effectLst/>
                <a:uLnTx/>
                <a:uFillTx/>
                <a:latin typeface="Arial"/>
                <a:ea typeface="+mn-ea"/>
                <a:cs typeface="Arial"/>
              </a:rPr>
              <a:t> </a:t>
            </a:r>
            <a:r>
              <a:rPr kumimoji="0" sz="1300" b="0" i="0" u="none" strike="noStrike" kern="1200" cap="none" spc="0" normalizeH="0" baseline="0" noProof="0" dirty="0">
                <a:ln>
                  <a:noFill/>
                </a:ln>
                <a:solidFill>
                  <a:srgbClr val="415568"/>
                </a:solidFill>
                <a:effectLst/>
                <a:uLnTx/>
                <a:uFillTx/>
                <a:latin typeface="Arial"/>
                <a:ea typeface="+mn-ea"/>
                <a:cs typeface="Arial"/>
              </a:rPr>
              <a:t>fungicide</a:t>
            </a:r>
            <a:endParaRPr kumimoji="0" sz="13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34" name="Group 33">
            <a:extLst>
              <a:ext uri="{FF2B5EF4-FFF2-40B4-BE49-F238E27FC236}">
                <a16:creationId xmlns:a16="http://schemas.microsoft.com/office/drawing/2014/main" id="{3BFEA6C6-0CA0-47F5-A4D2-ACF57D888C16}"/>
              </a:ext>
            </a:extLst>
          </p:cNvPr>
          <p:cNvGrpSpPr/>
          <p:nvPr/>
        </p:nvGrpSpPr>
        <p:grpSpPr>
          <a:xfrm>
            <a:off x="7387987" y="5562600"/>
            <a:ext cx="330835" cy="336979"/>
            <a:chOff x="7114636" y="5193112"/>
            <a:chExt cx="330835" cy="336979"/>
          </a:xfrm>
        </p:grpSpPr>
        <p:sp>
          <p:nvSpPr>
            <p:cNvPr id="35" name="object 20">
              <a:extLst>
                <a:ext uri="{FF2B5EF4-FFF2-40B4-BE49-F238E27FC236}">
                  <a16:creationId xmlns:a16="http://schemas.microsoft.com/office/drawing/2014/main" id="{A8AB2FAA-3446-422B-99E2-050EF92416AE}"/>
                </a:ext>
              </a:extLst>
            </p:cNvPr>
            <p:cNvSpPr/>
            <p:nvPr/>
          </p:nvSpPr>
          <p:spPr>
            <a:xfrm>
              <a:off x="7114636" y="5199256"/>
              <a:ext cx="330835" cy="330835"/>
            </a:xfrm>
            <a:custGeom>
              <a:avLst/>
              <a:gdLst/>
              <a:ahLst/>
              <a:cxnLst/>
              <a:rect l="l" t="t" r="r" b="b"/>
              <a:pathLst>
                <a:path w="330834" h="330835">
                  <a:moveTo>
                    <a:pt x="165328" y="330669"/>
                  </a:moveTo>
                  <a:lnTo>
                    <a:pt x="209281" y="324763"/>
                  </a:lnTo>
                  <a:lnTo>
                    <a:pt x="248775" y="308095"/>
                  </a:lnTo>
                  <a:lnTo>
                    <a:pt x="282235" y="282243"/>
                  </a:lnTo>
                  <a:lnTo>
                    <a:pt x="308086" y="248782"/>
                  </a:lnTo>
                  <a:lnTo>
                    <a:pt x="324751" y="209289"/>
                  </a:lnTo>
                  <a:lnTo>
                    <a:pt x="330657" y="165341"/>
                  </a:lnTo>
                  <a:lnTo>
                    <a:pt x="324751" y="121387"/>
                  </a:lnTo>
                  <a:lnTo>
                    <a:pt x="308086" y="81891"/>
                  </a:lnTo>
                  <a:lnTo>
                    <a:pt x="282235" y="48428"/>
                  </a:lnTo>
                  <a:lnTo>
                    <a:pt x="248775" y="22574"/>
                  </a:lnTo>
                  <a:lnTo>
                    <a:pt x="209281" y="5906"/>
                  </a:lnTo>
                  <a:lnTo>
                    <a:pt x="165328" y="0"/>
                  </a:lnTo>
                  <a:lnTo>
                    <a:pt x="121376" y="5906"/>
                  </a:lnTo>
                  <a:lnTo>
                    <a:pt x="81882" y="22574"/>
                  </a:lnTo>
                  <a:lnTo>
                    <a:pt x="48421" y="48428"/>
                  </a:lnTo>
                  <a:lnTo>
                    <a:pt x="22571" y="81891"/>
                  </a:lnTo>
                  <a:lnTo>
                    <a:pt x="5905" y="121387"/>
                  </a:lnTo>
                  <a:lnTo>
                    <a:pt x="0" y="165341"/>
                  </a:lnTo>
                  <a:lnTo>
                    <a:pt x="5905" y="209289"/>
                  </a:lnTo>
                  <a:lnTo>
                    <a:pt x="22571" y="248782"/>
                  </a:lnTo>
                  <a:lnTo>
                    <a:pt x="48421" y="282243"/>
                  </a:lnTo>
                  <a:lnTo>
                    <a:pt x="81882" y="308095"/>
                  </a:lnTo>
                  <a:lnTo>
                    <a:pt x="121376" y="324763"/>
                  </a:lnTo>
                  <a:lnTo>
                    <a:pt x="165328" y="330669"/>
                  </a:lnTo>
                  <a:close/>
                </a:path>
              </a:pathLst>
            </a:custGeom>
            <a:ln w="25755">
              <a:solidFill>
                <a:srgbClr val="3CA2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object 21">
              <a:extLst>
                <a:ext uri="{FF2B5EF4-FFF2-40B4-BE49-F238E27FC236}">
                  <a16:creationId xmlns:a16="http://schemas.microsoft.com/office/drawing/2014/main" id="{EF27184A-865E-4D11-88BC-29F4BF2AF348}"/>
                </a:ext>
              </a:extLst>
            </p:cNvPr>
            <p:cNvSpPr/>
            <p:nvPr/>
          </p:nvSpPr>
          <p:spPr>
            <a:xfrm>
              <a:off x="7191344" y="5193112"/>
              <a:ext cx="236220" cy="218440"/>
            </a:xfrm>
            <a:custGeom>
              <a:avLst/>
              <a:gdLst/>
              <a:ahLst/>
              <a:cxnLst/>
              <a:rect l="l" t="t" r="r" b="b"/>
              <a:pathLst>
                <a:path w="236220" h="218439">
                  <a:moveTo>
                    <a:pt x="0" y="146215"/>
                  </a:moveTo>
                  <a:lnTo>
                    <a:pt x="85178" y="218262"/>
                  </a:lnTo>
                  <a:lnTo>
                    <a:pt x="235686" y="0"/>
                  </a:lnTo>
                </a:path>
              </a:pathLst>
            </a:custGeom>
            <a:ln w="25755">
              <a:solidFill>
                <a:srgbClr val="FFD2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7" name="object 33">
            <a:extLst>
              <a:ext uri="{FF2B5EF4-FFF2-40B4-BE49-F238E27FC236}">
                <a16:creationId xmlns:a16="http://schemas.microsoft.com/office/drawing/2014/main" id="{ADDE3F70-D95E-469C-9C85-510AE8E7C62A}"/>
              </a:ext>
            </a:extLst>
          </p:cNvPr>
          <p:cNvSpPr/>
          <p:nvPr/>
        </p:nvSpPr>
        <p:spPr>
          <a:xfrm>
            <a:off x="1417346" y="4983478"/>
            <a:ext cx="3161030" cy="0"/>
          </a:xfrm>
          <a:custGeom>
            <a:avLst/>
            <a:gdLst/>
            <a:ahLst/>
            <a:cxnLst/>
            <a:rect l="l" t="t" r="r" b="b"/>
            <a:pathLst>
              <a:path w="3161029">
                <a:moveTo>
                  <a:pt x="0" y="0"/>
                </a:moveTo>
                <a:lnTo>
                  <a:pt x="3160737" y="0"/>
                </a:lnTo>
              </a:path>
            </a:pathLst>
          </a:custGeom>
          <a:ln w="12700">
            <a:solidFill>
              <a:srgbClr val="00AE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object 34">
            <a:extLst>
              <a:ext uri="{FF2B5EF4-FFF2-40B4-BE49-F238E27FC236}">
                <a16:creationId xmlns:a16="http://schemas.microsoft.com/office/drawing/2014/main" id="{511C7123-12FA-4804-8FE8-B589A7DDF609}"/>
              </a:ext>
            </a:extLst>
          </p:cNvPr>
          <p:cNvSpPr/>
          <p:nvPr/>
        </p:nvSpPr>
        <p:spPr>
          <a:xfrm>
            <a:off x="7541639" y="2773700"/>
            <a:ext cx="3161030" cy="0"/>
          </a:xfrm>
          <a:custGeom>
            <a:avLst/>
            <a:gdLst/>
            <a:ahLst/>
            <a:cxnLst/>
            <a:rect l="l" t="t" r="r" b="b"/>
            <a:pathLst>
              <a:path w="3161029">
                <a:moveTo>
                  <a:pt x="0" y="0"/>
                </a:moveTo>
                <a:lnTo>
                  <a:pt x="3160737" y="0"/>
                </a:lnTo>
              </a:path>
            </a:pathLst>
          </a:custGeom>
          <a:ln w="12700">
            <a:solidFill>
              <a:srgbClr val="3BA3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9" name="Group 38">
            <a:extLst>
              <a:ext uri="{FF2B5EF4-FFF2-40B4-BE49-F238E27FC236}">
                <a16:creationId xmlns:a16="http://schemas.microsoft.com/office/drawing/2014/main" id="{C572ED15-A18B-4422-8B7C-0FA5DC97079C}"/>
              </a:ext>
            </a:extLst>
          </p:cNvPr>
          <p:cNvGrpSpPr/>
          <p:nvPr/>
        </p:nvGrpSpPr>
        <p:grpSpPr>
          <a:xfrm>
            <a:off x="2040006" y="3200400"/>
            <a:ext cx="1915795" cy="969644"/>
            <a:chOff x="2409626" y="3200400"/>
            <a:chExt cx="1915795" cy="969644"/>
          </a:xfrm>
        </p:grpSpPr>
        <p:sp>
          <p:nvSpPr>
            <p:cNvPr id="40" name="object 22">
              <a:extLst>
                <a:ext uri="{FF2B5EF4-FFF2-40B4-BE49-F238E27FC236}">
                  <a16:creationId xmlns:a16="http://schemas.microsoft.com/office/drawing/2014/main" id="{EA079643-ED88-4589-859F-C5473A565113}"/>
                </a:ext>
              </a:extLst>
            </p:cNvPr>
            <p:cNvSpPr/>
            <p:nvPr/>
          </p:nvSpPr>
          <p:spPr>
            <a:xfrm>
              <a:off x="2409626" y="3200400"/>
              <a:ext cx="1915795" cy="969644"/>
            </a:xfrm>
            <a:custGeom>
              <a:avLst/>
              <a:gdLst/>
              <a:ahLst/>
              <a:cxnLst/>
              <a:rect l="l" t="t" r="r" b="b"/>
              <a:pathLst>
                <a:path w="1915795" h="969645">
                  <a:moveTo>
                    <a:pt x="1430782" y="0"/>
                  </a:moveTo>
                  <a:lnTo>
                    <a:pt x="484631" y="0"/>
                  </a:lnTo>
                  <a:lnTo>
                    <a:pt x="437959" y="2218"/>
                  </a:lnTo>
                  <a:lnTo>
                    <a:pt x="392541" y="8738"/>
                  </a:lnTo>
                  <a:lnTo>
                    <a:pt x="348581" y="19357"/>
                  </a:lnTo>
                  <a:lnTo>
                    <a:pt x="306283" y="33871"/>
                  </a:lnTo>
                  <a:lnTo>
                    <a:pt x="265849" y="52078"/>
                  </a:lnTo>
                  <a:lnTo>
                    <a:pt x="227483" y="73774"/>
                  </a:lnTo>
                  <a:lnTo>
                    <a:pt x="191387" y="98756"/>
                  </a:lnTo>
                  <a:lnTo>
                    <a:pt x="157766" y="126821"/>
                  </a:lnTo>
                  <a:lnTo>
                    <a:pt x="126821" y="157766"/>
                  </a:lnTo>
                  <a:lnTo>
                    <a:pt x="98756" y="191387"/>
                  </a:lnTo>
                  <a:lnTo>
                    <a:pt x="73774" y="227483"/>
                  </a:lnTo>
                  <a:lnTo>
                    <a:pt x="52078" y="265849"/>
                  </a:lnTo>
                  <a:lnTo>
                    <a:pt x="33871" y="306283"/>
                  </a:lnTo>
                  <a:lnTo>
                    <a:pt x="19357" y="348581"/>
                  </a:lnTo>
                  <a:lnTo>
                    <a:pt x="8738" y="392541"/>
                  </a:lnTo>
                  <a:lnTo>
                    <a:pt x="2218" y="437959"/>
                  </a:lnTo>
                  <a:lnTo>
                    <a:pt x="0" y="484631"/>
                  </a:lnTo>
                  <a:lnTo>
                    <a:pt x="2218" y="531304"/>
                  </a:lnTo>
                  <a:lnTo>
                    <a:pt x="8738" y="576722"/>
                  </a:lnTo>
                  <a:lnTo>
                    <a:pt x="19357" y="620682"/>
                  </a:lnTo>
                  <a:lnTo>
                    <a:pt x="33871" y="662980"/>
                  </a:lnTo>
                  <a:lnTo>
                    <a:pt x="52078" y="703414"/>
                  </a:lnTo>
                  <a:lnTo>
                    <a:pt x="73774" y="741780"/>
                  </a:lnTo>
                  <a:lnTo>
                    <a:pt x="98756" y="777876"/>
                  </a:lnTo>
                  <a:lnTo>
                    <a:pt x="126821" y="811497"/>
                  </a:lnTo>
                  <a:lnTo>
                    <a:pt x="157766" y="842442"/>
                  </a:lnTo>
                  <a:lnTo>
                    <a:pt x="191387" y="870507"/>
                  </a:lnTo>
                  <a:lnTo>
                    <a:pt x="227483" y="895489"/>
                  </a:lnTo>
                  <a:lnTo>
                    <a:pt x="265849" y="917185"/>
                  </a:lnTo>
                  <a:lnTo>
                    <a:pt x="306283" y="935392"/>
                  </a:lnTo>
                  <a:lnTo>
                    <a:pt x="348581" y="949906"/>
                  </a:lnTo>
                  <a:lnTo>
                    <a:pt x="392541" y="960525"/>
                  </a:lnTo>
                  <a:lnTo>
                    <a:pt x="437959" y="967045"/>
                  </a:lnTo>
                  <a:lnTo>
                    <a:pt x="484631" y="969263"/>
                  </a:lnTo>
                  <a:lnTo>
                    <a:pt x="1430782" y="969263"/>
                  </a:lnTo>
                  <a:lnTo>
                    <a:pt x="1477454" y="967045"/>
                  </a:lnTo>
                  <a:lnTo>
                    <a:pt x="1522872" y="960525"/>
                  </a:lnTo>
                  <a:lnTo>
                    <a:pt x="1566832" y="949906"/>
                  </a:lnTo>
                  <a:lnTo>
                    <a:pt x="1609130" y="935392"/>
                  </a:lnTo>
                  <a:lnTo>
                    <a:pt x="1649564" y="917185"/>
                  </a:lnTo>
                  <a:lnTo>
                    <a:pt x="1687930" y="895489"/>
                  </a:lnTo>
                  <a:lnTo>
                    <a:pt x="1724026" y="870507"/>
                  </a:lnTo>
                  <a:lnTo>
                    <a:pt x="1757647" y="842442"/>
                  </a:lnTo>
                  <a:lnTo>
                    <a:pt x="1788592" y="811497"/>
                  </a:lnTo>
                  <a:lnTo>
                    <a:pt x="1816657" y="777876"/>
                  </a:lnTo>
                  <a:lnTo>
                    <a:pt x="1841639" y="741780"/>
                  </a:lnTo>
                  <a:lnTo>
                    <a:pt x="1863335" y="703414"/>
                  </a:lnTo>
                  <a:lnTo>
                    <a:pt x="1881542" y="662980"/>
                  </a:lnTo>
                  <a:lnTo>
                    <a:pt x="1896056" y="620682"/>
                  </a:lnTo>
                  <a:lnTo>
                    <a:pt x="1906675" y="576722"/>
                  </a:lnTo>
                  <a:lnTo>
                    <a:pt x="1913195" y="531304"/>
                  </a:lnTo>
                  <a:lnTo>
                    <a:pt x="1915414" y="484631"/>
                  </a:lnTo>
                  <a:lnTo>
                    <a:pt x="1913195" y="437959"/>
                  </a:lnTo>
                  <a:lnTo>
                    <a:pt x="1906675" y="392541"/>
                  </a:lnTo>
                  <a:lnTo>
                    <a:pt x="1896056" y="348581"/>
                  </a:lnTo>
                  <a:lnTo>
                    <a:pt x="1881542" y="306283"/>
                  </a:lnTo>
                  <a:lnTo>
                    <a:pt x="1863335" y="265849"/>
                  </a:lnTo>
                  <a:lnTo>
                    <a:pt x="1841639" y="227483"/>
                  </a:lnTo>
                  <a:lnTo>
                    <a:pt x="1816657" y="191387"/>
                  </a:lnTo>
                  <a:lnTo>
                    <a:pt x="1788592" y="157766"/>
                  </a:lnTo>
                  <a:lnTo>
                    <a:pt x="1757647" y="126821"/>
                  </a:lnTo>
                  <a:lnTo>
                    <a:pt x="1724026" y="98756"/>
                  </a:lnTo>
                  <a:lnTo>
                    <a:pt x="1687930" y="73774"/>
                  </a:lnTo>
                  <a:lnTo>
                    <a:pt x="1649564" y="52078"/>
                  </a:lnTo>
                  <a:lnTo>
                    <a:pt x="1609130" y="33871"/>
                  </a:lnTo>
                  <a:lnTo>
                    <a:pt x="1566832" y="19357"/>
                  </a:lnTo>
                  <a:lnTo>
                    <a:pt x="1522872" y="8738"/>
                  </a:lnTo>
                  <a:lnTo>
                    <a:pt x="1477454" y="2218"/>
                  </a:lnTo>
                  <a:lnTo>
                    <a:pt x="143078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object 23">
              <a:extLst>
                <a:ext uri="{FF2B5EF4-FFF2-40B4-BE49-F238E27FC236}">
                  <a16:creationId xmlns:a16="http://schemas.microsoft.com/office/drawing/2014/main" id="{33A47207-0C72-46AB-9CEF-32B1D68EA421}"/>
                </a:ext>
              </a:extLst>
            </p:cNvPr>
            <p:cNvSpPr/>
            <p:nvPr/>
          </p:nvSpPr>
          <p:spPr>
            <a:xfrm>
              <a:off x="2409626" y="3200400"/>
              <a:ext cx="1915795" cy="969644"/>
            </a:xfrm>
            <a:custGeom>
              <a:avLst/>
              <a:gdLst/>
              <a:ahLst/>
              <a:cxnLst/>
              <a:rect l="l" t="t" r="r" b="b"/>
              <a:pathLst>
                <a:path w="1915795" h="969645">
                  <a:moveTo>
                    <a:pt x="1915414" y="484631"/>
                  </a:moveTo>
                  <a:lnTo>
                    <a:pt x="1913195" y="437959"/>
                  </a:lnTo>
                  <a:lnTo>
                    <a:pt x="1906675" y="392541"/>
                  </a:lnTo>
                  <a:lnTo>
                    <a:pt x="1896056" y="348581"/>
                  </a:lnTo>
                  <a:lnTo>
                    <a:pt x="1881542" y="306283"/>
                  </a:lnTo>
                  <a:lnTo>
                    <a:pt x="1863335" y="265849"/>
                  </a:lnTo>
                  <a:lnTo>
                    <a:pt x="1841639" y="227483"/>
                  </a:lnTo>
                  <a:lnTo>
                    <a:pt x="1816657" y="191387"/>
                  </a:lnTo>
                  <a:lnTo>
                    <a:pt x="1788592" y="157766"/>
                  </a:lnTo>
                  <a:lnTo>
                    <a:pt x="1757647" y="126821"/>
                  </a:lnTo>
                  <a:lnTo>
                    <a:pt x="1724026" y="98756"/>
                  </a:lnTo>
                  <a:lnTo>
                    <a:pt x="1687930" y="73774"/>
                  </a:lnTo>
                  <a:lnTo>
                    <a:pt x="1649564" y="52078"/>
                  </a:lnTo>
                  <a:lnTo>
                    <a:pt x="1609130" y="33871"/>
                  </a:lnTo>
                  <a:lnTo>
                    <a:pt x="1566832" y="19357"/>
                  </a:lnTo>
                  <a:lnTo>
                    <a:pt x="1522872" y="8738"/>
                  </a:lnTo>
                  <a:lnTo>
                    <a:pt x="1477454" y="2218"/>
                  </a:lnTo>
                  <a:lnTo>
                    <a:pt x="1430782" y="0"/>
                  </a:lnTo>
                  <a:lnTo>
                    <a:pt x="484631" y="0"/>
                  </a:lnTo>
                  <a:lnTo>
                    <a:pt x="437959" y="2218"/>
                  </a:lnTo>
                  <a:lnTo>
                    <a:pt x="392541" y="8738"/>
                  </a:lnTo>
                  <a:lnTo>
                    <a:pt x="348581" y="19357"/>
                  </a:lnTo>
                  <a:lnTo>
                    <a:pt x="306283" y="33871"/>
                  </a:lnTo>
                  <a:lnTo>
                    <a:pt x="265849" y="52078"/>
                  </a:lnTo>
                  <a:lnTo>
                    <a:pt x="227483" y="73774"/>
                  </a:lnTo>
                  <a:lnTo>
                    <a:pt x="191387" y="98756"/>
                  </a:lnTo>
                  <a:lnTo>
                    <a:pt x="157766" y="126821"/>
                  </a:lnTo>
                  <a:lnTo>
                    <a:pt x="126821" y="157766"/>
                  </a:lnTo>
                  <a:lnTo>
                    <a:pt x="98756" y="191387"/>
                  </a:lnTo>
                  <a:lnTo>
                    <a:pt x="73774" y="227483"/>
                  </a:lnTo>
                  <a:lnTo>
                    <a:pt x="52078" y="265849"/>
                  </a:lnTo>
                  <a:lnTo>
                    <a:pt x="33871" y="306283"/>
                  </a:lnTo>
                  <a:lnTo>
                    <a:pt x="19357" y="348581"/>
                  </a:lnTo>
                  <a:lnTo>
                    <a:pt x="8738" y="392541"/>
                  </a:lnTo>
                  <a:lnTo>
                    <a:pt x="2218" y="437959"/>
                  </a:lnTo>
                  <a:lnTo>
                    <a:pt x="0" y="484631"/>
                  </a:lnTo>
                  <a:lnTo>
                    <a:pt x="2218" y="531304"/>
                  </a:lnTo>
                  <a:lnTo>
                    <a:pt x="8738" y="576722"/>
                  </a:lnTo>
                  <a:lnTo>
                    <a:pt x="19357" y="620682"/>
                  </a:lnTo>
                  <a:lnTo>
                    <a:pt x="33871" y="662980"/>
                  </a:lnTo>
                  <a:lnTo>
                    <a:pt x="52078" y="703414"/>
                  </a:lnTo>
                  <a:lnTo>
                    <a:pt x="73774" y="741780"/>
                  </a:lnTo>
                  <a:lnTo>
                    <a:pt x="98756" y="777876"/>
                  </a:lnTo>
                  <a:lnTo>
                    <a:pt x="126821" y="811497"/>
                  </a:lnTo>
                  <a:lnTo>
                    <a:pt x="157766" y="842442"/>
                  </a:lnTo>
                  <a:lnTo>
                    <a:pt x="191387" y="870507"/>
                  </a:lnTo>
                  <a:lnTo>
                    <a:pt x="227483" y="895489"/>
                  </a:lnTo>
                  <a:lnTo>
                    <a:pt x="265849" y="917185"/>
                  </a:lnTo>
                  <a:lnTo>
                    <a:pt x="306283" y="935392"/>
                  </a:lnTo>
                  <a:lnTo>
                    <a:pt x="348581" y="949906"/>
                  </a:lnTo>
                  <a:lnTo>
                    <a:pt x="392541" y="960525"/>
                  </a:lnTo>
                  <a:lnTo>
                    <a:pt x="437959" y="967045"/>
                  </a:lnTo>
                  <a:lnTo>
                    <a:pt x="484631" y="969263"/>
                  </a:lnTo>
                  <a:lnTo>
                    <a:pt x="1430782" y="969263"/>
                  </a:lnTo>
                  <a:lnTo>
                    <a:pt x="1477454" y="967045"/>
                  </a:lnTo>
                  <a:lnTo>
                    <a:pt x="1522872" y="960525"/>
                  </a:lnTo>
                  <a:lnTo>
                    <a:pt x="1566832" y="949906"/>
                  </a:lnTo>
                  <a:lnTo>
                    <a:pt x="1609130" y="935392"/>
                  </a:lnTo>
                  <a:lnTo>
                    <a:pt x="1649564" y="917185"/>
                  </a:lnTo>
                  <a:lnTo>
                    <a:pt x="1687930" y="895489"/>
                  </a:lnTo>
                  <a:lnTo>
                    <a:pt x="1724026" y="870507"/>
                  </a:lnTo>
                  <a:lnTo>
                    <a:pt x="1757647" y="842442"/>
                  </a:lnTo>
                  <a:lnTo>
                    <a:pt x="1788592" y="811497"/>
                  </a:lnTo>
                  <a:lnTo>
                    <a:pt x="1816657" y="777876"/>
                  </a:lnTo>
                  <a:lnTo>
                    <a:pt x="1841639" y="741780"/>
                  </a:lnTo>
                  <a:lnTo>
                    <a:pt x="1863335" y="703414"/>
                  </a:lnTo>
                  <a:lnTo>
                    <a:pt x="1881542" y="662980"/>
                  </a:lnTo>
                  <a:lnTo>
                    <a:pt x="1896056" y="620682"/>
                  </a:lnTo>
                  <a:lnTo>
                    <a:pt x="1906675" y="576722"/>
                  </a:lnTo>
                  <a:lnTo>
                    <a:pt x="1913195" y="531304"/>
                  </a:lnTo>
                  <a:lnTo>
                    <a:pt x="1915414" y="484631"/>
                  </a:lnTo>
                  <a:close/>
                </a:path>
              </a:pathLst>
            </a:custGeom>
            <a:ln w="12700">
              <a:solidFill>
                <a:srgbClr val="41556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object 24">
              <a:extLst>
                <a:ext uri="{FF2B5EF4-FFF2-40B4-BE49-F238E27FC236}">
                  <a16:creationId xmlns:a16="http://schemas.microsoft.com/office/drawing/2014/main" id="{29656E11-7D6D-4587-B15B-B44129330782}"/>
                </a:ext>
              </a:extLst>
            </p:cNvPr>
            <p:cNvSpPr/>
            <p:nvPr/>
          </p:nvSpPr>
          <p:spPr>
            <a:xfrm>
              <a:off x="2449324" y="3240097"/>
              <a:ext cx="890269" cy="890269"/>
            </a:xfrm>
            <a:custGeom>
              <a:avLst/>
              <a:gdLst/>
              <a:ahLst/>
              <a:cxnLst/>
              <a:rect l="l" t="t" r="r" b="b"/>
              <a:pathLst>
                <a:path w="890270" h="890270">
                  <a:moveTo>
                    <a:pt x="444931" y="0"/>
                  </a:moveTo>
                  <a:lnTo>
                    <a:pt x="396451" y="2610"/>
                  </a:lnTo>
                  <a:lnTo>
                    <a:pt x="349482" y="10262"/>
                  </a:lnTo>
                  <a:lnTo>
                    <a:pt x="304297" y="22683"/>
                  </a:lnTo>
                  <a:lnTo>
                    <a:pt x="261167" y="39603"/>
                  </a:lnTo>
                  <a:lnTo>
                    <a:pt x="220364" y="60748"/>
                  </a:lnTo>
                  <a:lnTo>
                    <a:pt x="182159" y="85849"/>
                  </a:lnTo>
                  <a:lnTo>
                    <a:pt x="146823" y="114633"/>
                  </a:lnTo>
                  <a:lnTo>
                    <a:pt x="114628" y="146830"/>
                  </a:lnTo>
                  <a:lnTo>
                    <a:pt x="85845" y="182167"/>
                  </a:lnTo>
                  <a:lnTo>
                    <a:pt x="60745" y="220374"/>
                  </a:lnTo>
                  <a:lnTo>
                    <a:pt x="39600" y="261178"/>
                  </a:lnTo>
                  <a:lnTo>
                    <a:pt x="22682" y="304309"/>
                  </a:lnTo>
                  <a:lnTo>
                    <a:pt x="10262" y="349494"/>
                  </a:lnTo>
                  <a:lnTo>
                    <a:pt x="2610" y="396463"/>
                  </a:lnTo>
                  <a:lnTo>
                    <a:pt x="0" y="444944"/>
                  </a:lnTo>
                  <a:lnTo>
                    <a:pt x="2610" y="493423"/>
                  </a:lnTo>
                  <a:lnTo>
                    <a:pt x="10262" y="540389"/>
                  </a:lnTo>
                  <a:lnTo>
                    <a:pt x="22682" y="585573"/>
                  </a:lnTo>
                  <a:lnTo>
                    <a:pt x="39600" y="628702"/>
                  </a:lnTo>
                  <a:lnTo>
                    <a:pt x="60745" y="669505"/>
                  </a:lnTo>
                  <a:lnTo>
                    <a:pt x="85845" y="707711"/>
                  </a:lnTo>
                  <a:lnTo>
                    <a:pt x="114628" y="743047"/>
                  </a:lnTo>
                  <a:lnTo>
                    <a:pt x="146823" y="775243"/>
                  </a:lnTo>
                  <a:lnTo>
                    <a:pt x="182159" y="804027"/>
                  </a:lnTo>
                  <a:lnTo>
                    <a:pt x="220364" y="829127"/>
                  </a:lnTo>
                  <a:lnTo>
                    <a:pt x="261167" y="850273"/>
                  </a:lnTo>
                  <a:lnTo>
                    <a:pt x="304297" y="867192"/>
                  </a:lnTo>
                  <a:lnTo>
                    <a:pt x="349482" y="879613"/>
                  </a:lnTo>
                  <a:lnTo>
                    <a:pt x="396451" y="887265"/>
                  </a:lnTo>
                  <a:lnTo>
                    <a:pt x="444931" y="889876"/>
                  </a:lnTo>
                  <a:lnTo>
                    <a:pt x="493412" y="887265"/>
                  </a:lnTo>
                  <a:lnTo>
                    <a:pt x="540381" y="879613"/>
                  </a:lnTo>
                  <a:lnTo>
                    <a:pt x="585565" y="867192"/>
                  </a:lnTo>
                  <a:lnTo>
                    <a:pt x="628695" y="850273"/>
                  </a:lnTo>
                  <a:lnTo>
                    <a:pt x="669498" y="829127"/>
                  </a:lnTo>
                  <a:lnTo>
                    <a:pt x="707704" y="804027"/>
                  </a:lnTo>
                  <a:lnTo>
                    <a:pt x="743040" y="775243"/>
                  </a:lnTo>
                  <a:lnTo>
                    <a:pt x="775235" y="743047"/>
                  </a:lnTo>
                  <a:lnTo>
                    <a:pt x="804018" y="707711"/>
                  </a:lnTo>
                  <a:lnTo>
                    <a:pt x="829118" y="669505"/>
                  </a:lnTo>
                  <a:lnTo>
                    <a:pt x="850262" y="628702"/>
                  </a:lnTo>
                  <a:lnTo>
                    <a:pt x="867180" y="585573"/>
                  </a:lnTo>
                  <a:lnTo>
                    <a:pt x="879601" y="540389"/>
                  </a:lnTo>
                  <a:lnTo>
                    <a:pt x="887252" y="493423"/>
                  </a:lnTo>
                  <a:lnTo>
                    <a:pt x="889863" y="444944"/>
                  </a:lnTo>
                  <a:lnTo>
                    <a:pt x="887252" y="396463"/>
                  </a:lnTo>
                  <a:lnTo>
                    <a:pt x="879601" y="349494"/>
                  </a:lnTo>
                  <a:lnTo>
                    <a:pt x="867180" y="304309"/>
                  </a:lnTo>
                  <a:lnTo>
                    <a:pt x="850262" y="261178"/>
                  </a:lnTo>
                  <a:lnTo>
                    <a:pt x="829118" y="220374"/>
                  </a:lnTo>
                  <a:lnTo>
                    <a:pt x="804018" y="182167"/>
                  </a:lnTo>
                  <a:lnTo>
                    <a:pt x="775235" y="146830"/>
                  </a:lnTo>
                  <a:lnTo>
                    <a:pt x="743040" y="114633"/>
                  </a:lnTo>
                  <a:lnTo>
                    <a:pt x="707704" y="85849"/>
                  </a:lnTo>
                  <a:lnTo>
                    <a:pt x="669498" y="60748"/>
                  </a:lnTo>
                  <a:lnTo>
                    <a:pt x="628695" y="39603"/>
                  </a:lnTo>
                  <a:lnTo>
                    <a:pt x="585565" y="22683"/>
                  </a:lnTo>
                  <a:lnTo>
                    <a:pt x="540381" y="10262"/>
                  </a:lnTo>
                  <a:lnTo>
                    <a:pt x="493412" y="2610"/>
                  </a:lnTo>
                  <a:lnTo>
                    <a:pt x="444931"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object 25">
              <a:extLst>
                <a:ext uri="{FF2B5EF4-FFF2-40B4-BE49-F238E27FC236}">
                  <a16:creationId xmlns:a16="http://schemas.microsoft.com/office/drawing/2014/main" id="{96402648-C82C-4C72-8C42-CABA93DD9F86}"/>
                </a:ext>
              </a:extLst>
            </p:cNvPr>
            <p:cNvSpPr/>
            <p:nvPr/>
          </p:nvSpPr>
          <p:spPr>
            <a:xfrm>
              <a:off x="2409626" y="3200400"/>
              <a:ext cx="1915795" cy="969644"/>
            </a:xfrm>
            <a:custGeom>
              <a:avLst/>
              <a:gdLst/>
              <a:ahLst/>
              <a:cxnLst/>
              <a:rect l="l" t="t" r="r" b="b"/>
              <a:pathLst>
                <a:path w="1915795" h="969645">
                  <a:moveTo>
                    <a:pt x="1915414" y="484631"/>
                  </a:moveTo>
                  <a:lnTo>
                    <a:pt x="1913195" y="437959"/>
                  </a:lnTo>
                  <a:lnTo>
                    <a:pt x="1906675" y="392541"/>
                  </a:lnTo>
                  <a:lnTo>
                    <a:pt x="1896056" y="348581"/>
                  </a:lnTo>
                  <a:lnTo>
                    <a:pt x="1881542" y="306283"/>
                  </a:lnTo>
                  <a:lnTo>
                    <a:pt x="1863335" y="265849"/>
                  </a:lnTo>
                  <a:lnTo>
                    <a:pt x="1841639" y="227483"/>
                  </a:lnTo>
                  <a:lnTo>
                    <a:pt x="1816657" y="191387"/>
                  </a:lnTo>
                  <a:lnTo>
                    <a:pt x="1788592" y="157766"/>
                  </a:lnTo>
                  <a:lnTo>
                    <a:pt x="1757647" y="126821"/>
                  </a:lnTo>
                  <a:lnTo>
                    <a:pt x="1724026" y="98756"/>
                  </a:lnTo>
                  <a:lnTo>
                    <a:pt x="1687930" y="73774"/>
                  </a:lnTo>
                  <a:lnTo>
                    <a:pt x="1649564" y="52078"/>
                  </a:lnTo>
                  <a:lnTo>
                    <a:pt x="1609130" y="33871"/>
                  </a:lnTo>
                  <a:lnTo>
                    <a:pt x="1566832" y="19357"/>
                  </a:lnTo>
                  <a:lnTo>
                    <a:pt x="1522872" y="8738"/>
                  </a:lnTo>
                  <a:lnTo>
                    <a:pt x="1477454" y="2218"/>
                  </a:lnTo>
                  <a:lnTo>
                    <a:pt x="1430782" y="0"/>
                  </a:lnTo>
                  <a:lnTo>
                    <a:pt x="484631" y="0"/>
                  </a:lnTo>
                  <a:lnTo>
                    <a:pt x="437959" y="2218"/>
                  </a:lnTo>
                  <a:lnTo>
                    <a:pt x="392541" y="8738"/>
                  </a:lnTo>
                  <a:lnTo>
                    <a:pt x="348581" y="19357"/>
                  </a:lnTo>
                  <a:lnTo>
                    <a:pt x="306283" y="33871"/>
                  </a:lnTo>
                  <a:lnTo>
                    <a:pt x="265849" y="52078"/>
                  </a:lnTo>
                  <a:lnTo>
                    <a:pt x="227483" y="73774"/>
                  </a:lnTo>
                  <a:lnTo>
                    <a:pt x="191387" y="98756"/>
                  </a:lnTo>
                  <a:lnTo>
                    <a:pt x="157766" y="126821"/>
                  </a:lnTo>
                  <a:lnTo>
                    <a:pt x="126821" y="157766"/>
                  </a:lnTo>
                  <a:lnTo>
                    <a:pt x="98756" y="191387"/>
                  </a:lnTo>
                  <a:lnTo>
                    <a:pt x="73774" y="227483"/>
                  </a:lnTo>
                  <a:lnTo>
                    <a:pt x="52078" y="265849"/>
                  </a:lnTo>
                  <a:lnTo>
                    <a:pt x="33871" y="306283"/>
                  </a:lnTo>
                  <a:lnTo>
                    <a:pt x="19357" y="348581"/>
                  </a:lnTo>
                  <a:lnTo>
                    <a:pt x="8738" y="392541"/>
                  </a:lnTo>
                  <a:lnTo>
                    <a:pt x="2218" y="437959"/>
                  </a:lnTo>
                  <a:lnTo>
                    <a:pt x="0" y="484631"/>
                  </a:lnTo>
                  <a:lnTo>
                    <a:pt x="2218" y="531304"/>
                  </a:lnTo>
                  <a:lnTo>
                    <a:pt x="8738" y="576722"/>
                  </a:lnTo>
                  <a:lnTo>
                    <a:pt x="19357" y="620682"/>
                  </a:lnTo>
                  <a:lnTo>
                    <a:pt x="33871" y="662980"/>
                  </a:lnTo>
                  <a:lnTo>
                    <a:pt x="52078" y="703414"/>
                  </a:lnTo>
                  <a:lnTo>
                    <a:pt x="73774" y="741780"/>
                  </a:lnTo>
                  <a:lnTo>
                    <a:pt x="98756" y="777876"/>
                  </a:lnTo>
                  <a:lnTo>
                    <a:pt x="126821" y="811497"/>
                  </a:lnTo>
                  <a:lnTo>
                    <a:pt x="157766" y="842442"/>
                  </a:lnTo>
                  <a:lnTo>
                    <a:pt x="191387" y="870507"/>
                  </a:lnTo>
                  <a:lnTo>
                    <a:pt x="227483" y="895489"/>
                  </a:lnTo>
                  <a:lnTo>
                    <a:pt x="265849" y="917185"/>
                  </a:lnTo>
                  <a:lnTo>
                    <a:pt x="306283" y="935392"/>
                  </a:lnTo>
                  <a:lnTo>
                    <a:pt x="348581" y="949906"/>
                  </a:lnTo>
                  <a:lnTo>
                    <a:pt x="392541" y="960525"/>
                  </a:lnTo>
                  <a:lnTo>
                    <a:pt x="437959" y="967045"/>
                  </a:lnTo>
                  <a:lnTo>
                    <a:pt x="484631" y="969263"/>
                  </a:lnTo>
                  <a:lnTo>
                    <a:pt x="1430782" y="969263"/>
                  </a:lnTo>
                  <a:lnTo>
                    <a:pt x="1477454" y="967045"/>
                  </a:lnTo>
                  <a:lnTo>
                    <a:pt x="1522872" y="960525"/>
                  </a:lnTo>
                  <a:lnTo>
                    <a:pt x="1566832" y="949906"/>
                  </a:lnTo>
                  <a:lnTo>
                    <a:pt x="1609130" y="935392"/>
                  </a:lnTo>
                  <a:lnTo>
                    <a:pt x="1649564" y="917185"/>
                  </a:lnTo>
                  <a:lnTo>
                    <a:pt x="1687930" y="895489"/>
                  </a:lnTo>
                  <a:lnTo>
                    <a:pt x="1724026" y="870507"/>
                  </a:lnTo>
                  <a:lnTo>
                    <a:pt x="1757647" y="842442"/>
                  </a:lnTo>
                  <a:lnTo>
                    <a:pt x="1788592" y="811497"/>
                  </a:lnTo>
                  <a:lnTo>
                    <a:pt x="1816657" y="777876"/>
                  </a:lnTo>
                  <a:lnTo>
                    <a:pt x="1841639" y="741780"/>
                  </a:lnTo>
                  <a:lnTo>
                    <a:pt x="1863335" y="703414"/>
                  </a:lnTo>
                  <a:lnTo>
                    <a:pt x="1881542" y="662980"/>
                  </a:lnTo>
                  <a:lnTo>
                    <a:pt x="1896056" y="620682"/>
                  </a:lnTo>
                  <a:lnTo>
                    <a:pt x="1906675" y="576722"/>
                  </a:lnTo>
                  <a:lnTo>
                    <a:pt x="1913195" y="531304"/>
                  </a:lnTo>
                  <a:lnTo>
                    <a:pt x="1915414" y="484631"/>
                  </a:lnTo>
                  <a:close/>
                </a:path>
              </a:pathLst>
            </a:custGeom>
            <a:ln w="12700">
              <a:solidFill>
                <a:srgbClr val="41556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object 36">
              <a:extLst>
                <a:ext uri="{FF2B5EF4-FFF2-40B4-BE49-F238E27FC236}">
                  <a16:creationId xmlns:a16="http://schemas.microsoft.com/office/drawing/2014/main" id="{B24F07BD-F739-4A69-8C0D-A33A97490A3A}"/>
                </a:ext>
              </a:extLst>
            </p:cNvPr>
            <p:cNvSpPr/>
            <p:nvPr/>
          </p:nvSpPr>
          <p:spPr>
            <a:xfrm>
              <a:off x="3521367" y="3469806"/>
              <a:ext cx="566925" cy="4328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object 37">
              <a:extLst>
                <a:ext uri="{FF2B5EF4-FFF2-40B4-BE49-F238E27FC236}">
                  <a16:creationId xmlns:a16="http://schemas.microsoft.com/office/drawing/2014/main" id="{240C3F4A-13AC-45EE-AAE0-34B018479AC8}"/>
                </a:ext>
              </a:extLst>
            </p:cNvPr>
            <p:cNvSpPr/>
            <p:nvPr/>
          </p:nvSpPr>
          <p:spPr>
            <a:xfrm>
              <a:off x="2639428" y="3407626"/>
              <a:ext cx="509013" cy="51510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6" name="Group 45">
            <a:extLst>
              <a:ext uri="{FF2B5EF4-FFF2-40B4-BE49-F238E27FC236}">
                <a16:creationId xmlns:a16="http://schemas.microsoft.com/office/drawing/2014/main" id="{EF9E67D2-87D2-4D7D-BC56-147566FECAA6}"/>
              </a:ext>
            </a:extLst>
          </p:cNvPr>
          <p:cNvGrpSpPr/>
          <p:nvPr/>
        </p:nvGrpSpPr>
        <p:grpSpPr>
          <a:xfrm>
            <a:off x="8164299" y="1178798"/>
            <a:ext cx="1915795" cy="969644"/>
            <a:chOff x="7863913" y="1178798"/>
            <a:chExt cx="1915795" cy="969644"/>
          </a:xfrm>
        </p:grpSpPr>
        <p:sp>
          <p:nvSpPr>
            <p:cNvPr id="47" name="object 29">
              <a:extLst>
                <a:ext uri="{FF2B5EF4-FFF2-40B4-BE49-F238E27FC236}">
                  <a16:creationId xmlns:a16="http://schemas.microsoft.com/office/drawing/2014/main" id="{2576DB83-5EE0-426C-9783-3F5A194F64C4}"/>
                </a:ext>
              </a:extLst>
            </p:cNvPr>
            <p:cNvSpPr/>
            <p:nvPr/>
          </p:nvSpPr>
          <p:spPr>
            <a:xfrm>
              <a:off x="7863913" y="1178798"/>
              <a:ext cx="1915795" cy="969644"/>
            </a:xfrm>
            <a:custGeom>
              <a:avLst/>
              <a:gdLst/>
              <a:ahLst/>
              <a:cxnLst/>
              <a:rect l="l" t="t" r="r" b="b"/>
              <a:pathLst>
                <a:path w="1915795" h="969644">
                  <a:moveTo>
                    <a:pt x="1430782" y="0"/>
                  </a:moveTo>
                  <a:lnTo>
                    <a:pt x="484632" y="0"/>
                  </a:lnTo>
                  <a:lnTo>
                    <a:pt x="437959" y="2218"/>
                  </a:lnTo>
                  <a:lnTo>
                    <a:pt x="392541" y="8738"/>
                  </a:lnTo>
                  <a:lnTo>
                    <a:pt x="348581" y="19357"/>
                  </a:lnTo>
                  <a:lnTo>
                    <a:pt x="306283" y="33871"/>
                  </a:lnTo>
                  <a:lnTo>
                    <a:pt x="265849" y="52078"/>
                  </a:lnTo>
                  <a:lnTo>
                    <a:pt x="227483" y="73774"/>
                  </a:lnTo>
                  <a:lnTo>
                    <a:pt x="191387" y="98756"/>
                  </a:lnTo>
                  <a:lnTo>
                    <a:pt x="157766" y="126821"/>
                  </a:lnTo>
                  <a:lnTo>
                    <a:pt x="126821" y="157766"/>
                  </a:lnTo>
                  <a:lnTo>
                    <a:pt x="98756" y="191387"/>
                  </a:lnTo>
                  <a:lnTo>
                    <a:pt x="73774" y="227483"/>
                  </a:lnTo>
                  <a:lnTo>
                    <a:pt x="52078" y="265849"/>
                  </a:lnTo>
                  <a:lnTo>
                    <a:pt x="33871" y="306283"/>
                  </a:lnTo>
                  <a:lnTo>
                    <a:pt x="19357" y="348581"/>
                  </a:lnTo>
                  <a:lnTo>
                    <a:pt x="8738" y="392541"/>
                  </a:lnTo>
                  <a:lnTo>
                    <a:pt x="2218" y="437959"/>
                  </a:lnTo>
                  <a:lnTo>
                    <a:pt x="0" y="484631"/>
                  </a:lnTo>
                  <a:lnTo>
                    <a:pt x="2218" y="531304"/>
                  </a:lnTo>
                  <a:lnTo>
                    <a:pt x="8738" y="576722"/>
                  </a:lnTo>
                  <a:lnTo>
                    <a:pt x="19357" y="620682"/>
                  </a:lnTo>
                  <a:lnTo>
                    <a:pt x="33871" y="662980"/>
                  </a:lnTo>
                  <a:lnTo>
                    <a:pt x="52078" y="703414"/>
                  </a:lnTo>
                  <a:lnTo>
                    <a:pt x="73774" y="741780"/>
                  </a:lnTo>
                  <a:lnTo>
                    <a:pt x="98756" y="777876"/>
                  </a:lnTo>
                  <a:lnTo>
                    <a:pt x="126821" y="811497"/>
                  </a:lnTo>
                  <a:lnTo>
                    <a:pt x="157766" y="842442"/>
                  </a:lnTo>
                  <a:lnTo>
                    <a:pt x="191387" y="870507"/>
                  </a:lnTo>
                  <a:lnTo>
                    <a:pt x="227483" y="895489"/>
                  </a:lnTo>
                  <a:lnTo>
                    <a:pt x="265849" y="917185"/>
                  </a:lnTo>
                  <a:lnTo>
                    <a:pt x="306283" y="935392"/>
                  </a:lnTo>
                  <a:lnTo>
                    <a:pt x="348581" y="949906"/>
                  </a:lnTo>
                  <a:lnTo>
                    <a:pt x="392541" y="960525"/>
                  </a:lnTo>
                  <a:lnTo>
                    <a:pt x="437959" y="967045"/>
                  </a:lnTo>
                  <a:lnTo>
                    <a:pt x="484632" y="969263"/>
                  </a:lnTo>
                  <a:lnTo>
                    <a:pt x="1430782" y="969263"/>
                  </a:lnTo>
                  <a:lnTo>
                    <a:pt x="1477454" y="967045"/>
                  </a:lnTo>
                  <a:lnTo>
                    <a:pt x="1522872" y="960525"/>
                  </a:lnTo>
                  <a:lnTo>
                    <a:pt x="1566832" y="949906"/>
                  </a:lnTo>
                  <a:lnTo>
                    <a:pt x="1609130" y="935392"/>
                  </a:lnTo>
                  <a:lnTo>
                    <a:pt x="1649564" y="917185"/>
                  </a:lnTo>
                  <a:lnTo>
                    <a:pt x="1687930" y="895489"/>
                  </a:lnTo>
                  <a:lnTo>
                    <a:pt x="1724026" y="870507"/>
                  </a:lnTo>
                  <a:lnTo>
                    <a:pt x="1757647" y="842442"/>
                  </a:lnTo>
                  <a:lnTo>
                    <a:pt x="1788592" y="811497"/>
                  </a:lnTo>
                  <a:lnTo>
                    <a:pt x="1816657" y="777876"/>
                  </a:lnTo>
                  <a:lnTo>
                    <a:pt x="1841639" y="741780"/>
                  </a:lnTo>
                  <a:lnTo>
                    <a:pt x="1863335" y="703414"/>
                  </a:lnTo>
                  <a:lnTo>
                    <a:pt x="1881542" y="662980"/>
                  </a:lnTo>
                  <a:lnTo>
                    <a:pt x="1896056" y="620682"/>
                  </a:lnTo>
                  <a:lnTo>
                    <a:pt x="1906675" y="576722"/>
                  </a:lnTo>
                  <a:lnTo>
                    <a:pt x="1913195" y="531304"/>
                  </a:lnTo>
                  <a:lnTo>
                    <a:pt x="1915414" y="484631"/>
                  </a:lnTo>
                  <a:lnTo>
                    <a:pt x="1913195" y="437959"/>
                  </a:lnTo>
                  <a:lnTo>
                    <a:pt x="1906675" y="392541"/>
                  </a:lnTo>
                  <a:lnTo>
                    <a:pt x="1896056" y="348581"/>
                  </a:lnTo>
                  <a:lnTo>
                    <a:pt x="1881542" y="306283"/>
                  </a:lnTo>
                  <a:lnTo>
                    <a:pt x="1863335" y="265849"/>
                  </a:lnTo>
                  <a:lnTo>
                    <a:pt x="1841639" y="227483"/>
                  </a:lnTo>
                  <a:lnTo>
                    <a:pt x="1816657" y="191387"/>
                  </a:lnTo>
                  <a:lnTo>
                    <a:pt x="1788592" y="157766"/>
                  </a:lnTo>
                  <a:lnTo>
                    <a:pt x="1757647" y="126821"/>
                  </a:lnTo>
                  <a:lnTo>
                    <a:pt x="1724026" y="98756"/>
                  </a:lnTo>
                  <a:lnTo>
                    <a:pt x="1687930" y="73774"/>
                  </a:lnTo>
                  <a:lnTo>
                    <a:pt x="1649564" y="52078"/>
                  </a:lnTo>
                  <a:lnTo>
                    <a:pt x="1609130" y="33871"/>
                  </a:lnTo>
                  <a:lnTo>
                    <a:pt x="1566832" y="19357"/>
                  </a:lnTo>
                  <a:lnTo>
                    <a:pt x="1522872" y="8738"/>
                  </a:lnTo>
                  <a:lnTo>
                    <a:pt x="1477454" y="2218"/>
                  </a:lnTo>
                  <a:lnTo>
                    <a:pt x="143078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object 30">
              <a:extLst>
                <a:ext uri="{FF2B5EF4-FFF2-40B4-BE49-F238E27FC236}">
                  <a16:creationId xmlns:a16="http://schemas.microsoft.com/office/drawing/2014/main" id="{FA976DDE-4990-491D-B96A-AF8A5BD55509}"/>
                </a:ext>
              </a:extLst>
            </p:cNvPr>
            <p:cNvSpPr/>
            <p:nvPr/>
          </p:nvSpPr>
          <p:spPr>
            <a:xfrm>
              <a:off x="7863913" y="1178798"/>
              <a:ext cx="1915795" cy="969644"/>
            </a:xfrm>
            <a:custGeom>
              <a:avLst/>
              <a:gdLst/>
              <a:ahLst/>
              <a:cxnLst/>
              <a:rect l="l" t="t" r="r" b="b"/>
              <a:pathLst>
                <a:path w="1915795" h="969644">
                  <a:moveTo>
                    <a:pt x="1915414" y="484631"/>
                  </a:moveTo>
                  <a:lnTo>
                    <a:pt x="1913195" y="437959"/>
                  </a:lnTo>
                  <a:lnTo>
                    <a:pt x="1906675" y="392541"/>
                  </a:lnTo>
                  <a:lnTo>
                    <a:pt x="1896056" y="348581"/>
                  </a:lnTo>
                  <a:lnTo>
                    <a:pt x="1881542" y="306283"/>
                  </a:lnTo>
                  <a:lnTo>
                    <a:pt x="1863335" y="265849"/>
                  </a:lnTo>
                  <a:lnTo>
                    <a:pt x="1841639" y="227483"/>
                  </a:lnTo>
                  <a:lnTo>
                    <a:pt x="1816657" y="191387"/>
                  </a:lnTo>
                  <a:lnTo>
                    <a:pt x="1788592" y="157766"/>
                  </a:lnTo>
                  <a:lnTo>
                    <a:pt x="1757647" y="126821"/>
                  </a:lnTo>
                  <a:lnTo>
                    <a:pt x="1724026" y="98756"/>
                  </a:lnTo>
                  <a:lnTo>
                    <a:pt x="1687930" y="73774"/>
                  </a:lnTo>
                  <a:lnTo>
                    <a:pt x="1649564" y="52078"/>
                  </a:lnTo>
                  <a:lnTo>
                    <a:pt x="1609130" y="33871"/>
                  </a:lnTo>
                  <a:lnTo>
                    <a:pt x="1566832" y="19357"/>
                  </a:lnTo>
                  <a:lnTo>
                    <a:pt x="1522872" y="8738"/>
                  </a:lnTo>
                  <a:lnTo>
                    <a:pt x="1477454" y="2218"/>
                  </a:lnTo>
                  <a:lnTo>
                    <a:pt x="1430782" y="0"/>
                  </a:lnTo>
                  <a:lnTo>
                    <a:pt x="484632" y="0"/>
                  </a:lnTo>
                  <a:lnTo>
                    <a:pt x="437959" y="2218"/>
                  </a:lnTo>
                  <a:lnTo>
                    <a:pt x="392541" y="8738"/>
                  </a:lnTo>
                  <a:lnTo>
                    <a:pt x="348581" y="19357"/>
                  </a:lnTo>
                  <a:lnTo>
                    <a:pt x="306283" y="33871"/>
                  </a:lnTo>
                  <a:lnTo>
                    <a:pt x="265849" y="52078"/>
                  </a:lnTo>
                  <a:lnTo>
                    <a:pt x="227483" y="73774"/>
                  </a:lnTo>
                  <a:lnTo>
                    <a:pt x="191387" y="98756"/>
                  </a:lnTo>
                  <a:lnTo>
                    <a:pt x="157766" y="126821"/>
                  </a:lnTo>
                  <a:lnTo>
                    <a:pt x="126821" y="157766"/>
                  </a:lnTo>
                  <a:lnTo>
                    <a:pt x="98756" y="191387"/>
                  </a:lnTo>
                  <a:lnTo>
                    <a:pt x="73774" y="227483"/>
                  </a:lnTo>
                  <a:lnTo>
                    <a:pt x="52078" y="265849"/>
                  </a:lnTo>
                  <a:lnTo>
                    <a:pt x="33871" y="306283"/>
                  </a:lnTo>
                  <a:lnTo>
                    <a:pt x="19357" y="348581"/>
                  </a:lnTo>
                  <a:lnTo>
                    <a:pt x="8738" y="392541"/>
                  </a:lnTo>
                  <a:lnTo>
                    <a:pt x="2218" y="437959"/>
                  </a:lnTo>
                  <a:lnTo>
                    <a:pt x="0" y="484631"/>
                  </a:lnTo>
                  <a:lnTo>
                    <a:pt x="2218" y="531304"/>
                  </a:lnTo>
                  <a:lnTo>
                    <a:pt x="8738" y="576722"/>
                  </a:lnTo>
                  <a:lnTo>
                    <a:pt x="19357" y="620682"/>
                  </a:lnTo>
                  <a:lnTo>
                    <a:pt x="33871" y="662980"/>
                  </a:lnTo>
                  <a:lnTo>
                    <a:pt x="52078" y="703414"/>
                  </a:lnTo>
                  <a:lnTo>
                    <a:pt x="73774" y="741780"/>
                  </a:lnTo>
                  <a:lnTo>
                    <a:pt x="98756" y="777876"/>
                  </a:lnTo>
                  <a:lnTo>
                    <a:pt x="126821" y="811497"/>
                  </a:lnTo>
                  <a:lnTo>
                    <a:pt x="157766" y="842442"/>
                  </a:lnTo>
                  <a:lnTo>
                    <a:pt x="191387" y="870507"/>
                  </a:lnTo>
                  <a:lnTo>
                    <a:pt x="227483" y="895489"/>
                  </a:lnTo>
                  <a:lnTo>
                    <a:pt x="265849" y="917185"/>
                  </a:lnTo>
                  <a:lnTo>
                    <a:pt x="306283" y="935392"/>
                  </a:lnTo>
                  <a:lnTo>
                    <a:pt x="348581" y="949906"/>
                  </a:lnTo>
                  <a:lnTo>
                    <a:pt x="392541" y="960525"/>
                  </a:lnTo>
                  <a:lnTo>
                    <a:pt x="437959" y="967045"/>
                  </a:lnTo>
                  <a:lnTo>
                    <a:pt x="484632" y="969263"/>
                  </a:lnTo>
                  <a:lnTo>
                    <a:pt x="1430782" y="969263"/>
                  </a:lnTo>
                  <a:lnTo>
                    <a:pt x="1477454" y="967045"/>
                  </a:lnTo>
                  <a:lnTo>
                    <a:pt x="1522872" y="960525"/>
                  </a:lnTo>
                  <a:lnTo>
                    <a:pt x="1566832" y="949906"/>
                  </a:lnTo>
                  <a:lnTo>
                    <a:pt x="1609130" y="935392"/>
                  </a:lnTo>
                  <a:lnTo>
                    <a:pt x="1649564" y="917185"/>
                  </a:lnTo>
                  <a:lnTo>
                    <a:pt x="1687930" y="895489"/>
                  </a:lnTo>
                  <a:lnTo>
                    <a:pt x="1724026" y="870507"/>
                  </a:lnTo>
                  <a:lnTo>
                    <a:pt x="1757647" y="842442"/>
                  </a:lnTo>
                  <a:lnTo>
                    <a:pt x="1788592" y="811497"/>
                  </a:lnTo>
                  <a:lnTo>
                    <a:pt x="1816657" y="777876"/>
                  </a:lnTo>
                  <a:lnTo>
                    <a:pt x="1841639" y="741780"/>
                  </a:lnTo>
                  <a:lnTo>
                    <a:pt x="1863335" y="703414"/>
                  </a:lnTo>
                  <a:lnTo>
                    <a:pt x="1881542" y="662980"/>
                  </a:lnTo>
                  <a:lnTo>
                    <a:pt x="1896056" y="620682"/>
                  </a:lnTo>
                  <a:lnTo>
                    <a:pt x="1906675" y="576722"/>
                  </a:lnTo>
                  <a:lnTo>
                    <a:pt x="1913195" y="531304"/>
                  </a:lnTo>
                  <a:lnTo>
                    <a:pt x="1915414" y="484631"/>
                  </a:lnTo>
                  <a:close/>
                </a:path>
              </a:pathLst>
            </a:custGeom>
            <a:ln w="12700">
              <a:solidFill>
                <a:srgbClr val="41556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object 31">
              <a:extLst>
                <a:ext uri="{FF2B5EF4-FFF2-40B4-BE49-F238E27FC236}">
                  <a16:creationId xmlns:a16="http://schemas.microsoft.com/office/drawing/2014/main" id="{F66245AA-F133-4317-865A-425B2C86623F}"/>
                </a:ext>
              </a:extLst>
            </p:cNvPr>
            <p:cNvSpPr/>
            <p:nvPr/>
          </p:nvSpPr>
          <p:spPr>
            <a:xfrm>
              <a:off x="7903611" y="1218491"/>
              <a:ext cx="890269" cy="890269"/>
            </a:xfrm>
            <a:custGeom>
              <a:avLst/>
              <a:gdLst/>
              <a:ahLst/>
              <a:cxnLst/>
              <a:rect l="l" t="t" r="r" b="b"/>
              <a:pathLst>
                <a:path w="890270" h="890269">
                  <a:moveTo>
                    <a:pt x="444931" y="0"/>
                  </a:moveTo>
                  <a:lnTo>
                    <a:pt x="396451" y="2610"/>
                  </a:lnTo>
                  <a:lnTo>
                    <a:pt x="349482" y="10262"/>
                  </a:lnTo>
                  <a:lnTo>
                    <a:pt x="304297" y="22683"/>
                  </a:lnTo>
                  <a:lnTo>
                    <a:pt x="261167" y="39603"/>
                  </a:lnTo>
                  <a:lnTo>
                    <a:pt x="220364" y="60748"/>
                  </a:lnTo>
                  <a:lnTo>
                    <a:pt x="182159" y="85849"/>
                  </a:lnTo>
                  <a:lnTo>
                    <a:pt x="146823" y="114633"/>
                  </a:lnTo>
                  <a:lnTo>
                    <a:pt x="114628" y="146830"/>
                  </a:lnTo>
                  <a:lnTo>
                    <a:pt x="85845" y="182167"/>
                  </a:lnTo>
                  <a:lnTo>
                    <a:pt x="60745" y="220374"/>
                  </a:lnTo>
                  <a:lnTo>
                    <a:pt x="39600" y="261178"/>
                  </a:lnTo>
                  <a:lnTo>
                    <a:pt x="22682" y="304309"/>
                  </a:lnTo>
                  <a:lnTo>
                    <a:pt x="10262" y="349494"/>
                  </a:lnTo>
                  <a:lnTo>
                    <a:pt x="2610" y="396463"/>
                  </a:lnTo>
                  <a:lnTo>
                    <a:pt x="0" y="444944"/>
                  </a:lnTo>
                  <a:lnTo>
                    <a:pt x="2610" y="493423"/>
                  </a:lnTo>
                  <a:lnTo>
                    <a:pt x="10262" y="540389"/>
                  </a:lnTo>
                  <a:lnTo>
                    <a:pt x="22682" y="585573"/>
                  </a:lnTo>
                  <a:lnTo>
                    <a:pt x="39600" y="628702"/>
                  </a:lnTo>
                  <a:lnTo>
                    <a:pt x="60745" y="669505"/>
                  </a:lnTo>
                  <a:lnTo>
                    <a:pt x="85845" y="707711"/>
                  </a:lnTo>
                  <a:lnTo>
                    <a:pt x="114628" y="743047"/>
                  </a:lnTo>
                  <a:lnTo>
                    <a:pt x="146823" y="775243"/>
                  </a:lnTo>
                  <a:lnTo>
                    <a:pt x="182159" y="804027"/>
                  </a:lnTo>
                  <a:lnTo>
                    <a:pt x="220364" y="829127"/>
                  </a:lnTo>
                  <a:lnTo>
                    <a:pt x="261167" y="850273"/>
                  </a:lnTo>
                  <a:lnTo>
                    <a:pt x="304297" y="867192"/>
                  </a:lnTo>
                  <a:lnTo>
                    <a:pt x="349482" y="879613"/>
                  </a:lnTo>
                  <a:lnTo>
                    <a:pt x="396451" y="887265"/>
                  </a:lnTo>
                  <a:lnTo>
                    <a:pt x="444931" y="889876"/>
                  </a:lnTo>
                  <a:lnTo>
                    <a:pt x="493412" y="887265"/>
                  </a:lnTo>
                  <a:lnTo>
                    <a:pt x="540381" y="879613"/>
                  </a:lnTo>
                  <a:lnTo>
                    <a:pt x="585565" y="867192"/>
                  </a:lnTo>
                  <a:lnTo>
                    <a:pt x="628695" y="850273"/>
                  </a:lnTo>
                  <a:lnTo>
                    <a:pt x="669498" y="829127"/>
                  </a:lnTo>
                  <a:lnTo>
                    <a:pt x="707704" y="804027"/>
                  </a:lnTo>
                  <a:lnTo>
                    <a:pt x="743040" y="775243"/>
                  </a:lnTo>
                  <a:lnTo>
                    <a:pt x="775235" y="743047"/>
                  </a:lnTo>
                  <a:lnTo>
                    <a:pt x="804018" y="707711"/>
                  </a:lnTo>
                  <a:lnTo>
                    <a:pt x="829118" y="669505"/>
                  </a:lnTo>
                  <a:lnTo>
                    <a:pt x="850262" y="628702"/>
                  </a:lnTo>
                  <a:lnTo>
                    <a:pt x="867180" y="585573"/>
                  </a:lnTo>
                  <a:lnTo>
                    <a:pt x="879601" y="540389"/>
                  </a:lnTo>
                  <a:lnTo>
                    <a:pt x="887252" y="493423"/>
                  </a:lnTo>
                  <a:lnTo>
                    <a:pt x="889863" y="444944"/>
                  </a:lnTo>
                  <a:lnTo>
                    <a:pt x="887252" y="396463"/>
                  </a:lnTo>
                  <a:lnTo>
                    <a:pt x="879601" y="349494"/>
                  </a:lnTo>
                  <a:lnTo>
                    <a:pt x="867180" y="304309"/>
                  </a:lnTo>
                  <a:lnTo>
                    <a:pt x="850262" y="261178"/>
                  </a:lnTo>
                  <a:lnTo>
                    <a:pt x="829118" y="220374"/>
                  </a:lnTo>
                  <a:lnTo>
                    <a:pt x="804018" y="182167"/>
                  </a:lnTo>
                  <a:lnTo>
                    <a:pt x="775235" y="146830"/>
                  </a:lnTo>
                  <a:lnTo>
                    <a:pt x="743040" y="114633"/>
                  </a:lnTo>
                  <a:lnTo>
                    <a:pt x="707704" y="85849"/>
                  </a:lnTo>
                  <a:lnTo>
                    <a:pt x="669498" y="60748"/>
                  </a:lnTo>
                  <a:lnTo>
                    <a:pt x="628695" y="39603"/>
                  </a:lnTo>
                  <a:lnTo>
                    <a:pt x="585565" y="22683"/>
                  </a:lnTo>
                  <a:lnTo>
                    <a:pt x="540381" y="10262"/>
                  </a:lnTo>
                  <a:lnTo>
                    <a:pt x="493412" y="2610"/>
                  </a:lnTo>
                  <a:lnTo>
                    <a:pt x="444931" y="0"/>
                  </a:lnTo>
                  <a:close/>
                </a:path>
              </a:pathLst>
            </a:custGeom>
            <a:solidFill>
              <a:srgbClr val="3CA26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object 32">
              <a:extLst>
                <a:ext uri="{FF2B5EF4-FFF2-40B4-BE49-F238E27FC236}">
                  <a16:creationId xmlns:a16="http://schemas.microsoft.com/office/drawing/2014/main" id="{1C38DCCE-4E91-4835-818A-E9CF926F60A5}"/>
                </a:ext>
              </a:extLst>
            </p:cNvPr>
            <p:cNvSpPr/>
            <p:nvPr/>
          </p:nvSpPr>
          <p:spPr>
            <a:xfrm>
              <a:off x="7863913" y="1178798"/>
              <a:ext cx="1915795" cy="969644"/>
            </a:xfrm>
            <a:custGeom>
              <a:avLst/>
              <a:gdLst/>
              <a:ahLst/>
              <a:cxnLst/>
              <a:rect l="l" t="t" r="r" b="b"/>
              <a:pathLst>
                <a:path w="1915795" h="969644">
                  <a:moveTo>
                    <a:pt x="1915414" y="484631"/>
                  </a:moveTo>
                  <a:lnTo>
                    <a:pt x="1913195" y="437959"/>
                  </a:lnTo>
                  <a:lnTo>
                    <a:pt x="1906675" y="392541"/>
                  </a:lnTo>
                  <a:lnTo>
                    <a:pt x="1896056" y="348581"/>
                  </a:lnTo>
                  <a:lnTo>
                    <a:pt x="1881542" y="306283"/>
                  </a:lnTo>
                  <a:lnTo>
                    <a:pt x="1863335" y="265849"/>
                  </a:lnTo>
                  <a:lnTo>
                    <a:pt x="1841639" y="227483"/>
                  </a:lnTo>
                  <a:lnTo>
                    <a:pt x="1816657" y="191387"/>
                  </a:lnTo>
                  <a:lnTo>
                    <a:pt x="1788592" y="157766"/>
                  </a:lnTo>
                  <a:lnTo>
                    <a:pt x="1757647" y="126821"/>
                  </a:lnTo>
                  <a:lnTo>
                    <a:pt x="1724026" y="98756"/>
                  </a:lnTo>
                  <a:lnTo>
                    <a:pt x="1687930" y="73774"/>
                  </a:lnTo>
                  <a:lnTo>
                    <a:pt x="1649564" y="52078"/>
                  </a:lnTo>
                  <a:lnTo>
                    <a:pt x="1609130" y="33871"/>
                  </a:lnTo>
                  <a:lnTo>
                    <a:pt x="1566832" y="19357"/>
                  </a:lnTo>
                  <a:lnTo>
                    <a:pt x="1522872" y="8738"/>
                  </a:lnTo>
                  <a:lnTo>
                    <a:pt x="1477454" y="2218"/>
                  </a:lnTo>
                  <a:lnTo>
                    <a:pt x="1430782" y="0"/>
                  </a:lnTo>
                  <a:lnTo>
                    <a:pt x="484632" y="0"/>
                  </a:lnTo>
                  <a:lnTo>
                    <a:pt x="437959" y="2218"/>
                  </a:lnTo>
                  <a:lnTo>
                    <a:pt x="392541" y="8738"/>
                  </a:lnTo>
                  <a:lnTo>
                    <a:pt x="348581" y="19357"/>
                  </a:lnTo>
                  <a:lnTo>
                    <a:pt x="306283" y="33871"/>
                  </a:lnTo>
                  <a:lnTo>
                    <a:pt x="265849" y="52078"/>
                  </a:lnTo>
                  <a:lnTo>
                    <a:pt x="227483" y="73774"/>
                  </a:lnTo>
                  <a:lnTo>
                    <a:pt x="191387" y="98756"/>
                  </a:lnTo>
                  <a:lnTo>
                    <a:pt x="157766" y="126821"/>
                  </a:lnTo>
                  <a:lnTo>
                    <a:pt x="126821" y="157766"/>
                  </a:lnTo>
                  <a:lnTo>
                    <a:pt x="98756" y="191387"/>
                  </a:lnTo>
                  <a:lnTo>
                    <a:pt x="73774" y="227483"/>
                  </a:lnTo>
                  <a:lnTo>
                    <a:pt x="52078" y="265849"/>
                  </a:lnTo>
                  <a:lnTo>
                    <a:pt x="33871" y="306283"/>
                  </a:lnTo>
                  <a:lnTo>
                    <a:pt x="19357" y="348581"/>
                  </a:lnTo>
                  <a:lnTo>
                    <a:pt x="8738" y="392541"/>
                  </a:lnTo>
                  <a:lnTo>
                    <a:pt x="2218" y="437959"/>
                  </a:lnTo>
                  <a:lnTo>
                    <a:pt x="0" y="484631"/>
                  </a:lnTo>
                  <a:lnTo>
                    <a:pt x="2218" y="531304"/>
                  </a:lnTo>
                  <a:lnTo>
                    <a:pt x="8738" y="576722"/>
                  </a:lnTo>
                  <a:lnTo>
                    <a:pt x="19357" y="620682"/>
                  </a:lnTo>
                  <a:lnTo>
                    <a:pt x="33871" y="662980"/>
                  </a:lnTo>
                  <a:lnTo>
                    <a:pt x="52078" y="703414"/>
                  </a:lnTo>
                  <a:lnTo>
                    <a:pt x="73774" y="741780"/>
                  </a:lnTo>
                  <a:lnTo>
                    <a:pt x="98756" y="777876"/>
                  </a:lnTo>
                  <a:lnTo>
                    <a:pt x="126821" y="811497"/>
                  </a:lnTo>
                  <a:lnTo>
                    <a:pt x="157766" y="842442"/>
                  </a:lnTo>
                  <a:lnTo>
                    <a:pt x="191387" y="870507"/>
                  </a:lnTo>
                  <a:lnTo>
                    <a:pt x="227483" y="895489"/>
                  </a:lnTo>
                  <a:lnTo>
                    <a:pt x="265849" y="917185"/>
                  </a:lnTo>
                  <a:lnTo>
                    <a:pt x="306283" y="935392"/>
                  </a:lnTo>
                  <a:lnTo>
                    <a:pt x="348581" y="949906"/>
                  </a:lnTo>
                  <a:lnTo>
                    <a:pt x="392541" y="960525"/>
                  </a:lnTo>
                  <a:lnTo>
                    <a:pt x="437959" y="967045"/>
                  </a:lnTo>
                  <a:lnTo>
                    <a:pt x="484632" y="969263"/>
                  </a:lnTo>
                  <a:lnTo>
                    <a:pt x="1430782" y="969263"/>
                  </a:lnTo>
                  <a:lnTo>
                    <a:pt x="1477454" y="967045"/>
                  </a:lnTo>
                  <a:lnTo>
                    <a:pt x="1522872" y="960525"/>
                  </a:lnTo>
                  <a:lnTo>
                    <a:pt x="1566832" y="949906"/>
                  </a:lnTo>
                  <a:lnTo>
                    <a:pt x="1609130" y="935392"/>
                  </a:lnTo>
                  <a:lnTo>
                    <a:pt x="1649564" y="917185"/>
                  </a:lnTo>
                  <a:lnTo>
                    <a:pt x="1687930" y="895489"/>
                  </a:lnTo>
                  <a:lnTo>
                    <a:pt x="1724026" y="870507"/>
                  </a:lnTo>
                  <a:lnTo>
                    <a:pt x="1757647" y="842442"/>
                  </a:lnTo>
                  <a:lnTo>
                    <a:pt x="1788592" y="811497"/>
                  </a:lnTo>
                  <a:lnTo>
                    <a:pt x="1816657" y="777876"/>
                  </a:lnTo>
                  <a:lnTo>
                    <a:pt x="1841639" y="741780"/>
                  </a:lnTo>
                  <a:lnTo>
                    <a:pt x="1863335" y="703414"/>
                  </a:lnTo>
                  <a:lnTo>
                    <a:pt x="1881542" y="662980"/>
                  </a:lnTo>
                  <a:lnTo>
                    <a:pt x="1896056" y="620682"/>
                  </a:lnTo>
                  <a:lnTo>
                    <a:pt x="1906675" y="576722"/>
                  </a:lnTo>
                  <a:lnTo>
                    <a:pt x="1913195" y="531304"/>
                  </a:lnTo>
                  <a:lnTo>
                    <a:pt x="1915414" y="484631"/>
                  </a:lnTo>
                  <a:close/>
                </a:path>
              </a:pathLst>
            </a:custGeom>
            <a:ln w="12700">
              <a:solidFill>
                <a:srgbClr val="41556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object 35">
              <a:extLst>
                <a:ext uri="{FF2B5EF4-FFF2-40B4-BE49-F238E27FC236}">
                  <a16:creationId xmlns:a16="http://schemas.microsoft.com/office/drawing/2014/main" id="{4A43BB13-2485-42BA-92B4-D8ABA66D68CE}"/>
                </a:ext>
              </a:extLst>
            </p:cNvPr>
            <p:cNvSpPr/>
            <p:nvPr/>
          </p:nvSpPr>
          <p:spPr>
            <a:xfrm>
              <a:off x="8975649" y="1440670"/>
              <a:ext cx="566929" cy="43281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object 38">
              <a:extLst>
                <a:ext uri="{FF2B5EF4-FFF2-40B4-BE49-F238E27FC236}">
                  <a16:creationId xmlns:a16="http://schemas.microsoft.com/office/drawing/2014/main" id="{F780EC71-0291-4CF9-A5C6-0CEA6231A739}"/>
                </a:ext>
              </a:extLst>
            </p:cNvPr>
            <p:cNvSpPr/>
            <p:nvPr/>
          </p:nvSpPr>
          <p:spPr>
            <a:xfrm>
              <a:off x="8112322" y="1362125"/>
              <a:ext cx="472440" cy="59130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4" name="object 9">
            <a:extLst>
              <a:ext uri="{FF2B5EF4-FFF2-40B4-BE49-F238E27FC236}">
                <a16:creationId xmlns:a16="http://schemas.microsoft.com/office/drawing/2014/main" id="{C06A5F4E-EE3F-458F-9153-8B4AE02E4180}"/>
              </a:ext>
            </a:extLst>
          </p:cNvPr>
          <p:cNvSpPr txBox="1"/>
          <p:nvPr/>
        </p:nvSpPr>
        <p:spPr>
          <a:xfrm>
            <a:off x="1350709" y="4328754"/>
            <a:ext cx="3604102" cy="1013098"/>
          </a:xfrm>
          <a:prstGeom prst="rect">
            <a:avLst/>
          </a:prstGeom>
        </p:spPr>
        <p:txBody>
          <a:bodyPr vert="horz" wrap="square" lIns="0" tIns="25400" rIns="0" bIns="0" rtlCol="0">
            <a:spAutoFit/>
          </a:bodyPr>
          <a:lstStyle/>
          <a:p>
            <a:pPr marL="0" marR="5080" lvl="0" indent="12700" algn="ctr" defTabSz="914400" rtl="0" eaLnBrk="1" fontAlgn="auto" latinLnBrk="0" hangingPunct="1">
              <a:lnSpc>
                <a:spcPts val="1500"/>
              </a:lnSpc>
              <a:spcBef>
                <a:spcPts val="200"/>
              </a:spcBef>
              <a:spcAft>
                <a:spcPts val="0"/>
              </a:spcAft>
              <a:buClrTx/>
              <a:buSzTx/>
              <a:buFontTx/>
              <a:buNone/>
              <a:tabLst/>
              <a:defRPr/>
            </a:pPr>
            <a:r>
              <a:rPr kumimoji="0" lang="en-US" sz="2000" b="1" i="0" u="none" strike="noStrike" kern="1200" cap="none" spc="-15" normalizeH="0" baseline="0" noProof="0" dirty="0">
                <a:ln>
                  <a:noFill/>
                </a:ln>
                <a:solidFill>
                  <a:srgbClr val="00B0F0"/>
                </a:solidFill>
                <a:effectLst/>
                <a:uLnTx/>
                <a:uFillTx/>
                <a:latin typeface="Arial"/>
                <a:ea typeface="+mn-ea"/>
                <a:cs typeface="Arial"/>
              </a:rPr>
              <a:t>2023 </a:t>
            </a:r>
            <a:r>
              <a:rPr kumimoji="0" sz="2000" b="1" i="0" u="none" strike="noStrike" kern="1200" cap="none" spc="-15" normalizeH="0" baseline="0" noProof="0" dirty="0">
                <a:ln>
                  <a:noFill/>
                </a:ln>
                <a:solidFill>
                  <a:srgbClr val="00B0F0"/>
                </a:solidFill>
                <a:effectLst/>
                <a:uLnTx/>
                <a:uFillTx/>
                <a:latin typeface="Arial"/>
                <a:ea typeface="+mn-ea"/>
                <a:cs typeface="Arial"/>
              </a:rPr>
              <a:t>Valuation </a:t>
            </a:r>
            <a:br>
              <a:rPr kumimoji="0" lang="en-US" sz="2000" b="1" i="0" u="none" strike="noStrike" kern="1200" cap="none" spc="-15" normalizeH="0" baseline="0" noProof="0" dirty="0">
                <a:ln>
                  <a:noFill/>
                </a:ln>
                <a:solidFill>
                  <a:srgbClr val="00B0F0"/>
                </a:solidFill>
                <a:effectLst/>
                <a:uLnTx/>
                <a:uFillTx/>
                <a:latin typeface="Arial"/>
                <a:ea typeface="+mn-ea"/>
                <a:cs typeface="Arial"/>
              </a:rPr>
            </a:br>
            <a:r>
              <a:rPr kumimoji="0" lang="en-CA" sz="1200" b="1" i="0" u="none" strike="noStrike" kern="1200" cap="none" spc="-15" normalizeH="0" baseline="0" noProof="0" dirty="0">
                <a:ln>
                  <a:noFill/>
                </a:ln>
                <a:solidFill>
                  <a:srgbClr val="00B0F0"/>
                </a:solidFill>
                <a:effectLst/>
                <a:uLnTx/>
                <a:uFillTx/>
                <a:latin typeface="Arial"/>
                <a:ea typeface="+mn-ea"/>
                <a:cs typeface="Arial"/>
              </a:rPr>
              <a:t>B</a:t>
            </a:r>
            <a:r>
              <a:rPr kumimoji="0" lang="en-CA" sz="1200" b="1" i="0" u="none" strike="noStrike" kern="1200" cap="none" spc="0" normalizeH="0" baseline="0" noProof="0" dirty="0">
                <a:ln>
                  <a:noFill/>
                </a:ln>
                <a:solidFill>
                  <a:srgbClr val="00B0F0"/>
                </a:solidFill>
                <a:effectLst/>
                <a:uLnTx/>
                <a:uFillTx/>
                <a:latin typeface="Arial"/>
                <a:ea typeface="+mn-ea"/>
                <a:cs typeface="Arial"/>
              </a:rPr>
              <a:t>ased on technology being de-risked </a:t>
            </a:r>
            <a:br>
              <a:rPr kumimoji="0" lang="en-CA" sz="1200" b="1" i="0" u="none" strike="noStrike" kern="1200" cap="none" spc="0" normalizeH="0" baseline="0" noProof="0" dirty="0">
                <a:ln>
                  <a:noFill/>
                </a:ln>
                <a:solidFill>
                  <a:srgbClr val="00B0F0"/>
                </a:solidFill>
                <a:effectLst/>
                <a:uLnTx/>
                <a:uFillTx/>
                <a:latin typeface="Arial"/>
                <a:ea typeface="+mn-ea"/>
                <a:cs typeface="Arial"/>
              </a:rPr>
            </a:br>
            <a:r>
              <a:rPr kumimoji="0" lang="en-CA" sz="1200" b="1" i="0" u="none" strike="noStrike" kern="1200" cap="none" spc="0" normalizeH="0" baseline="0" noProof="0" dirty="0">
                <a:ln>
                  <a:noFill/>
                </a:ln>
                <a:solidFill>
                  <a:srgbClr val="00B0F0"/>
                </a:solidFill>
                <a:effectLst/>
                <a:uLnTx/>
                <a:uFillTx/>
                <a:latin typeface="Arial"/>
                <a:ea typeface="+mn-ea"/>
                <a:cs typeface="Arial"/>
              </a:rPr>
              <a:t>&amp; the initial revenue stream</a:t>
            </a:r>
          </a:p>
          <a:p>
            <a:pPr marL="0" marR="5080" lvl="0" indent="12700" algn="ctr" defTabSz="914400" rtl="0" eaLnBrk="1" fontAlgn="auto" latinLnBrk="0" hangingPunct="1">
              <a:lnSpc>
                <a:spcPts val="1500"/>
              </a:lnSpc>
              <a:spcBef>
                <a:spcPts val="200"/>
              </a:spcBef>
              <a:spcAft>
                <a:spcPts val="0"/>
              </a:spcAft>
              <a:buClrTx/>
              <a:buSzTx/>
              <a:buFontTx/>
              <a:buNone/>
              <a:tabLst/>
              <a:defRPr/>
            </a:pPr>
            <a:br>
              <a:rPr kumimoji="0" lang="en-US" sz="1200" b="1" i="0" u="none" strike="noStrike" kern="1200" cap="none" spc="-15" normalizeH="0" baseline="0" noProof="0" dirty="0">
                <a:ln>
                  <a:noFill/>
                </a:ln>
                <a:solidFill>
                  <a:srgbClr val="00B0F0"/>
                </a:solidFill>
                <a:effectLst/>
                <a:uLnTx/>
                <a:uFillTx/>
                <a:latin typeface="Arial"/>
                <a:ea typeface="+mn-ea"/>
                <a:cs typeface="Arial"/>
              </a:rPr>
            </a:br>
            <a:endParaRPr kumimoji="0" sz="1200" b="0" i="0" u="none" strike="noStrike" kern="1200" cap="none" spc="0" normalizeH="0" baseline="0" noProof="0" dirty="0">
              <a:ln>
                <a:noFill/>
              </a:ln>
              <a:solidFill>
                <a:srgbClr val="00B0F0"/>
              </a:solidFill>
              <a:effectLst/>
              <a:uLnTx/>
              <a:uFillTx/>
              <a:latin typeface="Arial"/>
              <a:ea typeface="+mn-ea"/>
              <a:cs typeface="Arial"/>
            </a:endParaRPr>
          </a:p>
        </p:txBody>
      </p:sp>
      <p:sp>
        <p:nvSpPr>
          <p:cNvPr id="55" name="object 8">
            <a:extLst>
              <a:ext uri="{FF2B5EF4-FFF2-40B4-BE49-F238E27FC236}">
                <a16:creationId xmlns:a16="http://schemas.microsoft.com/office/drawing/2014/main" id="{2394A07B-FA7F-49E6-A85A-897A358FA2EC}"/>
              </a:ext>
            </a:extLst>
          </p:cNvPr>
          <p:cNvSpPr txBox="1"/>
          <p:nvPr/>
        </p:nvSpPr>
        <p:spPr>
          <a:xfrm>
            <a:off x="7298623" y="2295751"/>
            <a:ext cx="3783562" cy="410369"/>
          </a:xfrm>
          <a:prstGeom prst="rect">
            <a:avLst/>
          </a:prstGeom>
        </p:spPr>
        <p:txBody>
          <a:bodyPr vert="horz" wrap="square" lIns="0" tIns="25400" rIns="0" bIns="0" rtlCol="0">
            <a:spAutoFit/>
          </a:bodyPr>
          <a:lstStyle/>
          <a:p>
            <a:pPr marL="0" marR="5080" lvl="0" indent="12700" algn="ctr" defTabSz="914400" rtl="0" eaLnBrk="1" fontAlgn="auto" latinLnBrk="0" hangingPunct="1">
              <a:lnSpc>
                <a:spcPts val="1500"/>
              </a:lnSpc>
              <a:spcBef>
                <a:spcPts val="200"/>
              </a:spcBef>
              <a:spcAft>
                <a:spcPts val="0"/>
              </a:spcAft>
              <a:buClrTx/>
              <a:buSzTx/>
              <a:buFontTx/>
              <a:buNone/>
              <a:tabLst/>
              <a:defRPr/>
            </a:pPr>
            <a:r>
              <a:rPr kumimoji="0" sz="2000" b="1" i="0" u="none" strike="noStrike" kern="1200" cap="none" spc="-5" normalizeH="0" baseline="0" noProof="0" dirty="0">
                <a:ln>
                  <a:noFill/>
                </a:ln>
                <a:solidFill>
                  <a:srgbClr val="399D57"/>
                </a:solidFill>
                <a:effectLst/>
                <a:uLnTx/>
                <a:uFillTx/>
                <a:latin typeface="Arial"/>
                <a:ea typeface="+mn-ea"/>
                <a:cs typeface="Arial"/>
              </a:rPr>
              <a:t>2025 </a:t>
            </a:r>
            <a:r>
              <a:rPr kumimoji="0" lang="en-US" sz="2000" b="1" i="0" u="none" strike="noStrike" kern="1200" cap="none" spc="-5" normalizeH="0" baseline="0" noProof="0" dirty="0">
                <a:ln>
                  <a:noFill/>
                </a:ln>
                <a:solidFill>
                  <a:srgbClr val="399D57"/>
                </a:solidFill>
                <a:effectLst/>
                <a:uLnTx/>
                <a:uFillTx/>
                <a:latin typeface="Arial"/>
                <a:ea typeface="+mn-ea"/>
                <a:cs typeface="Arial"/>
              </a:rPr>
              <a:t>Valuation</a:t>
            </a:r>
            <a:br>
              <a:rPr kumimoji="0" lang="en-US" sz="1200" b="1" i="0" u="none" strike="noStrike" kern="1200" cap="none" spc="-5" normalizeH="0" baseline="0" noProof="0" dirty="0">
                <a:ln>
                  <a:noFill/>
                </a:ln>
                <a:solidFill>
                  <a:srgbClr val="399D57"/>
                </a:solidFill>
                <a:effectLst/>
                <a:uLnTx/>
                <a:uFillTx/>
                <a:latin typeface="Arial"/>
                <a:ea typeface="+mn-ea"/>
                <a:cs typeface="Arial"/>
              </a:rPr>
            </a:br>
            <a:r>
              <a:rPr kumimoji="0" lang="en-US" sz="1200" b="1" i="0" u="none" strike="noStrike" kern="1200" cap="none" spc="-5" normalizeH="0" baseline="0" noProof="0" dirty="0">
                <a:ln>
                  <a:noFill/>
                </a:ln>
                <a:solidFill>
                  <a:srgbClr val="399D57"/>
                </a:solidFill>
                <a:effectLst/>
                <a:uLnTx/>
                <a:uFillTx/>
                <a:latin typeface="Arial"/>
                <a:ea typeface="+mn-ea"/>
                <a:cs typeface="Arial"/>
              </a:rPr>
              <a:t>B</a:t>
            </a:r>
            <a:r>
              <a:rPr kumimoji="0" sz="1200" b="1" i="0" u="none" strike="noStrike" kern="1200" cap="none" spc="0" normalizeH="0" baseline="0" noProof="0" dirty="0">
                <a:ln>
                  <a:noFill/>
                </a:ln>
                <a:solidFill>
                  <a:srgbClr val="399D57"/>
                </a:solidFill>
                <a:effectLst/>
                <a:uLnTx/>
                <a:uFillTx/>
                <a:latin typeface="Arial"/>
                <a:ea typeface="+mn-ea"/>
                <a:cs typeface="Arial"/>
              </a:rPr>
              <a:t>ased on </a:t>
            </a:r>
            <a:r>
              <a:rPr kumimoji="0" sz="1200" b="1" i="0" u="none" strike="noStrike" kern="1200" cap="none" spc="-5" normalizeH="0" baseline="0" noProof="0" dirty="0">
                <a:ln>
                  <a:noFill/>
                </a:ln>
                <a:solidFill>
                  <a:srgbClr val="399D57"/>
                </a:solidFill>
                <a:effectLst/>
                <a:uLnTx/>
                <a:uFillTx/>
                <a:latin typeface="Arial"/>
                <a:ea typeface="+mn-ea"/>
                <a:cs typeface="Arial"/>
              </a:rPr>
              <a:t>multiple revenue</a:t>
            </a:r>
            <a:r>
              <a:rPr kumimoji="0" sz="1200" b="1" i="0" u="none" strike="noStrike" kern="1200" cap="none" spc="-25" normalizeH="0" baseline="0" noProof="0" dirty="0">
                <a:ln>
                  <a:noFill/>
                </a:ln>
                <a:solidFill>
                  <a:srgbClr val="399D57"/>
                </a:solidFill>
                <a:effectLst/>
                <a:uLnTx/>
                <a:uFillTx/>
                <a:latin typeface="Arial"/>
                <a:ea typeface="+mn-ea"/>
                <a:cs typeface="Arial"/>
              </a:rPr>
              <a:t> </a:t>
            </a:r>
            <a:r>
              <a:rPr kumimoji="0" sz="1200" b="1" i="0" u="none" strike="noStrike" kern="1200" cap="none" spc="-5" normalizeH="0" baseline="0" noProof="0" dirty="0">
                <a:ln>
                  <a:noFill/>
                </a:ln>
                <a:solidFill>
                  <a:srgbClr val="399D57"/>
                </a:solidFill>
                <a:effectLst/>
                <a:uLnTx/>
                <a:uFillTx/>
                <a:latin typeface="Arial"/>
                <a:ea typeface="+mn-ea"/>
                <a:cs typeface="Arial"/>
              </a:rPr>
              <a:t>streams</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58" name="object 13">
            <a:extLst>
              <a:ext uri="{FF2B5EF4-FFF2-40B4-BE49-F238E27FC236}">
                <a16:creationId xmlns:a16="http://schemas.microsoft.com/office/drawing/2014/main" id="{E72BE658-4325-4A2A-A454-42682D4B4535}"/>
              </a:ext>
            </a:extLst>
          </p:cNvPr>
          <p:cNvSpPr txBox="1"/>
          <p:nvPr/>
        </p:nvSpPr>
        <p:spPr>
          <a:xfrm>
            <a:off x="7853279" y="2969421"/>
            <a:ext cx="3038908" cy="424283"/>
          </a:xfrm>
          <a:prstGeom prst="rect">
            <a:avLst/>
          </a:prstGeom>
        </p:spPr>
        <p:txBody>
          <a:bodyPr vert="horz" wrap="square" lIns="0" tIns="25400" rIns="0" bIns="0" rtlCol="0">
            <a:spAutoFit/>
          </a:bodyPr>
          <a:lstStyle/>
          <a:p>
            <a:pPr marL="24765" marR="838200" lvl="0" indent="0" algn="l" defTabSz="914400" rtl="0" eaLnBrk="1" fontAlgn="auto" latinLnBrk="0" hangingPunct="1">
              <a:lnSpc>
                <a:spcPct val="102600"/>
              </a:lnSpc>
              <a:spcBef>
                <a:spcPts val="5"/>
              </a:spcBef>
              <a:spcAft>
                <a:spcPts val="0"/>
              </a:spcAft>
              <a:buClrTx/>
              <a:buSzTx/>
              <a:buFontTx/>
              <a:buNone/>
              <a:tabLst/>
              <a:defRPr/>
            </a:pPr>
            <a:r>
              <a:rPr kumimoji="0" lang="en-US" sz="1300" b="0" i="0" u="none" strike="noStrike" kern="1200" cap="none" spc="0" normalizeH="0" baseline="0" noProof="0" dirty="0">
                <a:ln>
                  <a:noFill/>
                </a:ln>
                <a:solidFill>
                  <a:srgbClr val="415568"/>
                </a:solidFill>
                <a:effectLst/>
                <a:uLnTx/>
                <a:uFillTx/>
                <a:latin typeface="Arial"/>
                <a:ea typeface="+mn-ea"/>
                <a:cs typeface="Arial"/>
              </a:rPr>
              <a:t>BVT CR-7 through BVT bee delivery systems in USA</a:t>
            </a:r>
            <a:endParaRPr kumimoji="0" sz="1300" b="0" i="0" u="none" strike="noStrike" kern="1200" cap="none" spc="0" normalizeH="0" baseline="0" noProof="0" dirty="0">
              <a:ln>
                <a:noFill/>
              </a:ln>
              <a:solidFill>
                <a:prstClr val="black"/>
              </a:solidFill>
              <a:effectLst/>
              <a:uLnTx/>
              <a:uFillTx/>
              <a:latin typeface="Arial"/>
              <a:ea typeface="+mn-ea"/>
              <a:cs typeface="Arial"/>
            </a:endParaRPr>
          </a:p>
        </p:txBody>
      </p:sp>
      <p:sp>
        <p:nvSpPr>
          <p:cNvPr id="59" name="object 13">
            <a:extLst>
              <a:ext uri="{FF2B5EF4-FFF2-40B4-BE49-F238E27FC236}">
                <a16:creationId xmlns:a16="http://schemas.microsoft.com/office/drawing/2014/main" id="{65005417-3548-471D-8199-5D1EB209EE90}"/>
              </a:ext>
            </a:extLst>
          </p:cNvPr>
          <p:cNvSpPr txBox="1"/>
          <p:nvPr/>
        </p:nvSpPr>
        <p:spPr>
          <a:xfrm>
            <a:off x="7853279" y="3614317"/>
            <a:ext cx="3652921" cy="424283"/>
          </a:xfrm>
          <a:prstGeom prst="rect">
            <a:avLst/>
          </a:prstGeom>
        </p:spPr>
        <p:txBody>
          <a:bodyPr vert="horz" wrap="square" lIns="0" tIns="25400" rIns="0" bIns="0" rtlCol="0">
            <a:spAutoFit/>
          </a:bodyPr>
          <a:lstStyle/>
          <a:p>
            <a:pPr marL="24765" marR="838200" lvl="0" indent="0" algn="l" defTabSz="914400" rtl="0" eaLnBrk="1" fontAlgn="auto" latinLnBrk="0" hangingPunct="1">
              <a:lnSpc>
                <a:spcPct val="102600"/>
              </a:lnSpc>
              <a:spcBef>
                <a:spcPts val="5"/>
              </a:spcBef>
              <a:spcAft>
                <a:spcPts val="0"/>
              </a:spcAft>
              <a:buClrTx/>
              <a:buSzTx/>
              <a:buFontTx/>
              <a:buNone/>
              <a:tabLst/>
              <a:defRPr/>
            </a:pPr>
            <a:r>
              <a:rPr kumimoji="0" lang="en-US" sz="1300" b="0" i="0" u="none" strike="noStrike" kern="1200" cap="none" spc="0" normalizeH="0" baseline="0" noProof="0" dirty="0">
                <a:ln>
                  <a:noFill/>
                </a:ln>
                <a:solidFill>
                  <a:srgbClr val="415568"/>
                </a:solidFill>
                <a:effectLst/>
                <a:uLnTx/>
                <a:uFillTx/>
                <a:latin typeface="Arial"/>
                <a:ea typeface="+mn-ea"/>
                <a:cs typeface="Arial"/>
              </a:rPr>
              <a:t>BVT CR-7 through BVT bee delivery systems in up to 5 new geographies</a:t>
            </a:r>
            <a:endParaRPr kumimoji="0" sz="13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60" name="Group 59">
            <a:extLst>
              <a:ext uri="{FF2B5EF4-FFF2-40B4-BE49-F238E27FC236}">
                <a16:creationId xmlns:a16="http://schemas.microsoft.com/office/drawing/2014/main" id="{8D144F5A-9B9F-40AE-AAF7-5A8BBD9AFD36}"/>
              </a:ext>
            </a:extLst>
          </p:cNvPr>
          <p:cNvGrpSpPr/>
          <p:nvPr/>
        </p:nvGrpSpPr>
        <p:grpSpPr>
          <a:xfrm>
            <a:off x="7387987" y="3657600"/>
            <a:ext cx="330835" cy="336980"/>
            <a:chOff x="7114636" y="3710957"/>
            <a:chExt cx="330835" cy="336980"/>
          </a:xfrm>
        </p:grpSpPr>
        <p:sp>
          <p:nvSpPr>
            <p:cNvPr id="61" name="object 14">
              <a:extLst>
                <a:ext uri="{FF2B5EF4-FFF2-40B4-BE49-F238E27FC236}">
                  <a16:creationId xmlns:a16="http://schemas.microsoft.com/office/drawing/2014/main" id="{518FDA4A-9FD4-49B3-A82F-A76FE7256645}"/>
                </a:ext>
              </a:extLst>
            </p:cNvPr>
            <p:cNvSpPr/>
            <p:nvPr/>
          </p:nvSpPr>
          <p:spPr>
            <a:xfrm>
              <a:off x="7114636" y="3717102"/>
              <a:ext cx="330835" cy="330835"/>
            </a:xfrm>
            <a:custGeom>
              <a:avLst/>
              <a:gdLst/>
              <a:ahLst/>
              <a:cxnLst/>
              <a:rect l="l" t="t" r="r" b="b"/>
              <a:pathLst>
                <a:path w="330834" h="330835">
                  <a:moveTo>
                    <a:pt x="165328" y="330669"/>
                  </a:moveTo>
                  <a:lnTo>
                    <a:pt x="209281" y="324763"/>
                  </a:lnTo>
                  <a:lnTo>
                    <a:pt x="248775" y="308095"/>
                  </a:lnTo>
                  <a:lnTo>
                    <a:pt x="282235" y="282243"/>
                  </a:lnTo>
                  <a:lnTo>
                    <a:pt x="308086" y="248782"/>
                  </a:lnTo>
                  <a:lnTo>
                    <a:pt x="324751" y="209289"/>
                  </a:lnTo>
                  <a:lnTo>
                    <a:pt x="330657" y="165341"/>
                  </a:lnTo>
                  <a:lnTo>
                    <a:pt x="324751" y="121387"/>
                  </a:lnTo>
                  <a:lnTo>
                    <a:pt x="308086" y="81891"/>
                  </a:lnTo>
                  <a:lnTo>
                    <a:pt x="282235" y="48428"/>
                  </a:lnTo>
                  <a:lnTo>
                    <a:pt x="248775" y="22574"/>
                  </a:lnTo>
                  <a:lnTo>
                    <a:pt x="209281" y="5906"/>
                  </a:lnTo>
                  <a:lnTo>
                    <a:pt x="165328" y="0"/>
                  </a:lnTo>
                  <a:lnTo>
                    <a:pt x="121376" y="5906"/>
                  </a:lnTo>
                  <a:lnTo>
                    <a:pt x="81882" y="22574"/>
                  </a:lnTo>
                  <a:lnTo>
                    <a:pt x="48421" y="48428"/>
                  </a:lnTo>
                  <a:lnTo>
                    <a:pt x="22571" y="81891"/>
                  </a:lnTo>
                  <a:lnTo>
                    <a:pt x="5905" y="121387"/>
                  </a:lnTo>
                  <a:lnTo>
                    <a:pt x="0" y="165341"/>
                  </a:lnTo>
                  <a:lnTo>
                    <a:pt x="5905" y="209289"/>
                  </a:lnTo>
                  <a:lnTo>
                    <a:pt x="22571" y="248782"/>
                  </a:lnTo>
                  <a:lnTo>
                    <a:pt x="48421" y="282243"/>
                  </a:lnTo>
                  <a:lnTo>
                    <a:pt x="81882" y="308095"/>
                  </a:lnTo>
                  <a:lnTo>
                    <a:pt x="121376" y="324763"/>
                  </a:lnTo>
                  <a:lnTo>
                    <a:pt x="165328" y="330669"/>
                  </a:lnTo>
                  <a:close/>
                </a:path>
              </a:pathLst>
            </a:custGeom>
            <a:ln w="25755">
              <a:solidFill>
                <a:srgbClr val="3CA2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object 15">
              <a:extLst>
                <a:ext uri="{FF2B5EF4-FFF2-40B4-BE49-F238E27FC236}">
                  <a16:creationId xmlns:a16="http://schemas.microsoft.com/office/drawing/2014/main" id="{2B4DB468-5515-4D67-AF01-C6535844732D}"/>
                </a:ext>
              </a:extLst>
            </p:cNvPr>
            <p:cNvSpPr/>
            <p:nvPr/>
          </p:nvSpPr>
          <p:spPr>
            <a:xfrm>
              <a:off x="7191344" y="3710957"/>
              <a:ext cx="236220" cy="218440"/>
            </a:xfrm>
            <a:custGeom>
              <a:avLst/>
              <a:gdLst/>
              <a:ahLst/>
              <a:cxnLst/>
              <a:rect l="l" t="t" r="r" b="b"/>
              <a:pathLst>
                <a:path w="236220" h="218439">
                  <a:moveTo>
                    <a:pt x="0" y="146215"/>
                  </a:moveTo>
                  <a:lnTo>
                    <a:pt x="85178" y="218262"/>
                  </a:lnTo>
                  <a:lnTo>
                    <a:pt x="235686" y="0"/>
                  </a:lnTo>
                </a:path>
              </a:pathLst>
            </a:custGeom>
            <a:ln w="25755">
              <a:solidFill>
                <a:srgbClr val="FFD2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95AB4EB3-658D-20D9-A340-2915BA3BB6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6759" y="1649748"/>
            <a:ext cx="4400052" cy="1689100"/>
          </a:xfrm>
          <a:prstGeom prst="rect">
            <a:avLst/>
          </a:prstGeom>
        </p:spPr>
      </p:pic>
    </p:spTree>
    <p:extLst>
      <p:ext uri="{BB962C8B-B14F-4D97-AF65-F5344CB8AC3E}">
        <p14:creationId xmlns:p14="http://schemas.microsoft.com/office/powerpoint/2010/main" val="1063875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bwMode="auto">
          <a:xfrm>
            <a:off x="1503754" y="76200"/>
            <a:ext cx="9164246" cy="868363"/>
          </a:xfrm>
        </p:spPr>
        <p:txBody>
          <a:bodyPr wrap="square" numCol="1" anchorCtr="0" compatLnSpc="1">
            <a:prstTxWarp prst="textNoShape">
              <a:avLst/>
            </a:prstTxWarp>
            <a:noAutofit/>
          </a:bodyPr>
          <a:lstStyle/>
          <a:p>
            <a:pPr algn="ctr"/>
            <a:r>
              <a:rPr lang="en-US" altLang="en-US" spc="165" dirty="0">
                <a:solidFill>
                  <a:srgbClr val="0070C0"/>
                </a:solidFill>
                <a:latin typeface="Arial"/>
                <a:ea typeface="+mn-ea"/>
                <a:cs typeface="Arial"/>
              </a:rPr>
              <a:t>BVT is Aligned with </a:t>
            </a:r>
            <a:r>
              <a:rPr lang="en-US" altLang="en-US" spc="165" dirty="0">
                <a:solidFill>
                  <a:srgbClr val="0070C0"/>
                </a:solidFill>
                <a:ea typeface="+mn-ea"/>
              </a:rPr>
              <a:t>D</a:t>
            </a:r>
            <a:r>
              <a:rPr lang="en-US" altLang="en-US" spc="165" dirty="0">
                <a:solidFill>
                  <a:srgbClr val="0070C0"/>
                </a:solidFill>
                <a:latin typeface="Arial"/>
                <a:ea typeface="+mn-ea"/>
                <a:cs typeface="Arial"/>
              </a:rPr>
              <a:t>isruptors </a:t>
            </a:r>
            <a:br>
              <a:rPr lang="en-US" altLang="en-US" spc="165" dirty="0">
                <a:solidFill>
                  <a:srgbClr val="0070C0"/>
                </a:solidFill>
                <a:latin typeface="Arial"/>
                <a:ea typeface="+mn-ea"/>
                <a:cs typeface="Arial"/>
              </a:rPr>
            </a:br>
            <a:r>
              <a:rPr lang="en-US" altLang="en-US" spc="165" dirty="0">
                <a:solidFill>
                  <a:srgbClr val="0070C0"/>
                </a:solidFill>
                <a:latin typeface="Arial"/>
                <a:ea typeface="+mn-ea"/>
                <a:cs typeface="Arial"/>
              </a:rPr>
              <a:t>in the Agriculture </a:t>
            </a:r>
            <a:r>
              <a:rPr lang="en-US" altLang="en-US" spc="165" dirty="0">
                <a:solidFill>
                  <a:srgbClr val="0070C0"/>
                </a:solidFill>
                <a:ea typeface="+mn-ea"/>
              </a:rPr>
              <a:t>I</a:t>
            </a:r>
            <a:r>
              <a:rPr lang="en-US" altLang="en-US" spc="165" dirty="0">
                <a:solidFill>
                  <a:srgbClr val="0070C0"/>
                </a:solidFill>
                <a:latin typeface="Arial"/>
                <a:ea typeface="+mn-ea"/>
                <a:cs typeface="Arial"/>
              </a:rPr>
              <a:t>ndustry</a:t>
            </a:r>
          </a:p>
        </p:txBody>
      </p:sp>
      <p:sp>
        <p:nvSpPr>
          <p:cNvPr id="7" name="object 11">
            <a:extLst>
              <a:ext uri="{FF2B5EF4-FFF2-40B4-BE49-F238E27FC236}">
                <a16:creationId xmlns:a16="http://schemas.microsoft.com/office/drawing/2014/main" id="{B21ED586-7AE0-4C6A-9C70-034FF7396D91}"/>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a:lnSpc>
                <a:spcPts val="1475"/>
              </a:lnSpc>
            </a:pPr>
            <a:fld id="{81D60167-4931-47E6-BA6A-407CBD079E47}" type="slidenum">
              <a:rPr spc="-5" dirty="0"/>
              <a:t>34</a:t>
            </a:fld>
            <a:endParaRPr spc="-5" dirty="0"/>
          </a:p>
        </p:txBody>
      </p:sp>
      <p:sp>
        <p:nvSpPr>
          <p:cNvPr id="8" name="object 2">
            <a:extLst>
              <a:ext uri="{FF2B5EF4-FFF2-40B4-BE49-F238E27FC236}">
                <a16:creationId xmlns:a16="http://schemas.microsoft.com/office/drawing/2014/main" id="{1140AF86-371A-442C-ACD4-368363404846}"/>
              </a:ext>
            </a:extLst>
          </p:cNvPr>
          <p:cNvSpPr txBox="1"/>
          <p:nvPr/>
        </p:nvSpPr>
        <p:spPr>
          <a:xfrm>
            <a:off x="1217167" y="6311475"/>
            <a:ext cx="1297433" cy="318677"/>
          </a:xfrm>
          <a:prstGeom prst="rect">
            <a:avLst/>
          </a:prstGeom>
        </p:spPr>
        <p:txBody>
          <a:bodyPr vert="horz" wrap="square" lIns="0" tIns="9525" rIns="0" bIns="0" rtlCol="0">
            <a:spAutoFit/>
          </a:bodyPr>
          <a:lstStyle/>
          <a:p>
            <a:pPr marL="12700" marR="5080" lvl="0" indent="0" algn="l" defTabSz="914400" rtl="0" eaLnBrk="1" fontAlgn="auto" latinLnBrk="0" hangingPunct="1">
              <a:lnSpc>
                <a:spcPct val="103299"/>
              </a:lnSpc>
              <a:spcBef>
                <a:spcPts val="7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cs typeface="Montserrat-Light"/>
              </a:rPr>
              <a:t>Natural</a:t>
            </a:r>
            <a:r>
              <a:rPr kumimoji="0" sz="1000" b="0" i="0" u="none" strike="noStrike" kern="1200" cap="none" spc="-70" normalizeH="0" baseline="0" noProof="0" dirty="0">
                <a:ln>
                  <a:noFill/>
                </a:ln>
                <a:solidFill>
                  <a:srgbClr val="231F20"/>
                </a:solidFill>
                <a:effectLst/>
                <a:uLnTx/>
                <a:uFillTx/>
                <a:latin typeface="Montserrat-Light"/>
                <a:ea typeface="+mn-ea"/>
                <a:cs typeface="Montserrat-Light"/>
              </a:rPr>
              <a:t> </a:t>
            </a:r>
            <a:r>
              <a:rPr kumimoji="0" sz="1000" b="0" i="0" u="none" strike="noStrike" kern="1200" cap="none" spc="0" normalizeH="0" baseline="0" noProof="0" dirty="0">
                <a:ln>
                  <a:noFill/>
                </a:ln>
                <a:solidFill>
                  <a:srgbClr val="231F20"/>
                </a:solidFill>
                <a:effectLst/>
                <a:uLnTx/>
                <a:uFillTx/>
                <a:latin typeface="Montserrat-Light"/>
                <a:ea typeface="+mn-ea"/>
                <a:cs typeface="Montserrat-Light"/>
              </a:rPr>
              <a:t>Precision  Agriculture</a:t>
            </a:r>
            <a:endParaRPr kumimoji="0" sz="1000" b="0" i="0" u="none" strike="noStrike" kern="1200" cap="none" spc="0" normalizeH="0" baseline="0" noProof="0" dirty="0">
              <a:ln>
                <a:noFill/>
              </a:ln>
              <a:solidFill>
                <a:prstClr val="black"/>
              </a:solidFill>
              <a:effectLst/>
              <a:uLnTx/>
              <a:uFillTx/>
              <a:latin typeface="Montserrat-Light"/>
              <a:ea typeface="+mn-ea"/>
              <a:cs typeface="Montserrat-Light"/>
            </a:endParaRPr>
          </a:p>
        </p:txBody>
      </p:sp>
      <p:graphicFrame>
        <p:nvGraphicFramePr>
          <p:cNvPr id="4" name="Table 3">
            <a:extLst>
              <a:ext uri="{FF2B5EF4-FFF2-40B4-BE49-F238E27FC236}">
                <a16:creationId xmlns:a16="http://schemas.microsoft.com/office/drawing/2014/main" id="{C0712E5D-AF8E-4BC3-81F2-066FE3A6BA3B}"/>
              </a:ext>
            </a:extLst>
          </p:cNvPr>
          <p:cNvGraphicFramePr>
            <a:graphicFrameLocks noGrp="1"/>
          </p:cNvGraphicFramePr>
          <p:nvPr>
            <p:extLst>
              <p:ext uri="{D42A27DB-BD31-4B8C-83A1-F6EECF244321}">
                <p14:modId xmlns:p14="http://schemas.microsoft.com/office/powerpoint/2010/main" val="862565579"/>
              </p:ext>
            </p:extLst>
          </p:nvPr>
        </p:nvGraphicFramePr>
        <p:xfrm>
          <a:off x="762000" y="1279452"/>
          <a:ext cx="10591800" cy="4874992"/>
        </p:xfrm>
        <a:graphic>
          <a:graphicData uri="http://schemas.openxmlformats.org/drawingml/2006/table">
            <a:tbl>
              <a:tblPr/>
              <a:tblGrid>
                <a:gridCol w="1061709">
                  <a:extLst>
                    <a:ext uri="{9D8B030D-6E8A-4147-A177-3AD203B41FA5}">
                      <a16:colId xmlns:a16="http://schemas.microsoft.com/office/drawing/2014/main" val="3759725115"/>
                    </a:ext>
                  </a:extLst>
                </a:gridCol>
                <a:gridCol w="2249809">
                  <a:extLst>
                    <a:ext uri="{9D8B030D-6E8A-4147-A177-3AD203B41FA5}">
                      <a16:colId xmlns:a16="http://schemas.microsoft.com/office/drawing/2014/main" val="3010223400"/>
                    </a:ext>
                  </a:extLst>
                </a:gridCol>
                <a:gridCol w="1516726">
                  <a:extLst>
                    <a:ext uri="{9D8B030D-6E8A-4147-A177-3AD203B41FA5}">
                      <a16:colId xmlns:a16="http://schemas.microsoft.com/office/drawing/2014/main" val="736035466"/>
                    </a:ext>
                  </a:extLst>
                </a:gridCol>
                <a:gridCol w="1845349">
                  <a:extLst>
                    <a:ext uri="{9D8B030D-6E8A-4147-A177-3AD203B41FA5}">
                      <a16:colId xmlns:a16="http://schemas.microsoft.com/office/drawing/2014/main" val="3438151565"/>
                    </a:ext>
                  </a:extLst>
                </a:gridCol>
                <a:gridCol w="1150183">
                  <a:extLst>
                    <a:ext uri="{9D8B030D-6E8A-4147-A177-3AD203B41FA5}">
                      <a16:colId xmlns:a16="http://schemas.microsoft.com/office/drawing/2014/main" val="1735979877"/>
                    </a:ext>
                  </a:extLst>
                </a:gridCol>
                <a:gridCol w="1440890">
                  <a:extLst>
                    <a:ext uri="{9D8B030D-6E8A-4147-A177-3AD203B41FA5}">
                      <a16:colId xmlns:a16="http://schemas.microsoft.com/office/drawing/2014/main" val="741328741"/>
                    </a:ext>
                  </a:extLst>
                </a:gridCol>
                <a:gridCol w="1327134">
                  <a:extLst>
                    <a:ext uri="{9D8B030D-6E8A-4147-A177-3AD203B41FA5}">
                      <a16:colId xmlns:a16="http://schemas.microsoft.com/office/drawing/2014/main" val="287719086"/>
                    </a:ext>
                  </a:extLst>
                </a:gridCol>
              </a:tblGrid>
              <a:tr h="325298">
                <a:tc>
                  <a:txBody>
                    <a:bodyPr/>
                    <a:lstStyle/>
                    <a:p>
                      <a:pPr marL="0" indent="55563" algn="ctr" rtl="0" fontAlgn="ctr"/>
                      <a:r>
                        <a:rPr lang="en-CA" sz="1100" b="1" i="0" u="none" strike="noStrike" dirty="0">
                          <a:solidFill>
                            <a:srgbClr val="FFFFFF"/>
                          </a:solidFill>
                          <a:effectLst/>
                          <a:latin typeface="Arial" panose="020B0604020202020204" pitchFamily="34" charset="0"/>
                        </a:rPr>
                        <a:t>Acquirer</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15568"/>
                    </a:solidFill>
                  </a:tcPr>
                </a:tc>
                <a:tc>
                  <a:txBody>
                    <a:bodyPr/>
                    <a:lstStyle/>
                    <a:p>
                      <a:pPr algn="ctr" rtl="0" fontAlgn="ctr"/>
                      <a:r>
                        <a:rPr lang="en-CA" sz="1100" b="1" i="0" u="none" strike="noStrike" dirty="0">
                          <a:solidFill>
                            <a:srgbClr val="FFFFFF"/>
                          </a:solidFill>
                          <a:effectLst/>
                          <a:latin typeface="Arial" panose="020B0604020202020204" pitchFamily="34" charset="0"/>
                        </a:rPr>
                        <a:t>Description</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15568"/>
                    </a:solidFill>
                  </a:tcPr>
                </a:tc>
                <a:tc>
                  <a:txBody>
                    <a:bodyPr/>
                    <a:lstStyle/>
                    <a:p>
                      <a:pPr algn="ctr" rtl="0" fontAlgn="ctr"/>
                      <a:r>
                        <a:rPr lang="en-CA" sz="1100" b="1" i="0" u="none" strike="noStrike" dirty="0">
                          <a:solidFill>
                            <a:srgbClr val="FFFFFF"/>
                          </a:solidFill>
                          <a:effectLst/>
                          <a:latin typeface="Arial" panose="020B0604020202020204" pitchFamily="34" charset="0"/>
                        </a:rPr>
                        <a:t>Target</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15568"/>
                    </a:solidFill>
                  </a:tcPr>
                </a:tc>
                <a:tc>
                  <a:txBody>
                    <a:bodyPr/>
                    <a:lstStyle/>
                    <a:p>
                      <a:pPr algn="ctr" rtl="0" fontAlgn="ctr"/>
                      <a:r>
                        <a:rPr lang="en-CA" sz="1100" b="1" i="0" u="none" strike="noStrike" dirty="0">
                          <a:solidFill>
                            <a:srgbClr val="FFFFFF"/>
                          </a:solidFill>
                          <a:effectLst/>
                          <a:latin typeface="Arial" panose="020B0604020202020204" pitchFamily="34" charset="0"/>
                        </a:rPr>
                        <a:t>Who they were</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15568"/>
                    </a:solidFill>
                  </a:tcPr>
                </a:tc>
                <a:tc>
                  <a:txBody>
                    <a:bodyPr/>
                    <a:lstStyle/>
                    <a:p>
                      <a:pPr algn="ctr" rtl="0" fontAlgn="ctr"/>
                      <a:r>
                        <a:rPr lang="en-CA" sz="1100" b="1" i="0" u="none" strike="noStrike" dirty="0">
                          <a:solidFill>
                            <a:srgbClr val="FFFFFF"/>
                          </a:solidFill>
                          <a:effectLst/>
                          <a:latin typeface="Arial" panose="020B0604020202020204" pitchFamily="34" charset="0"/>
                        </a:rPr>
                        <a:t>Revenues Pre-Acquisition</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15568"/>
                    </a:solidFill>
                  </a:tcPr>
                </a:tc>
                <a:tc>
                  <a:txBody>
                    <a:bodyPr/>
                    <a:lstStyle/>
                    <a:p>
                      <a:pPr algn="ctr" rtl="0" fontAlgn="ctr"/>
                      <a:r>
                        <a:rPr lang="en-CA" sz="1100" b="1" i="0" u="none" strike="noStrike" dirty="0">
                          <a:solidFill>
                            <a:srgbClr val="FFFFFF"/>
                          </a:solidFill>
                          <a:effectLst/>
                          <a:latin typeface="Arial" panose="020B0604020202020204" pitchFamily="34" charset="0"/>
                        </a:rPr>
                        <a:t>Acquisition Price</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15568"/>
                    </a:solidFill>
                  </a:tcPr>
                </a:tc>
                <a:tc>
                  <a:txBody>
                    <a:bodyPr/>
                    <a:lstStyle/>
                    <a:p>
                      <a:pPr algn="ctr" rtl="0" fontAlgn="ctr"/>
                      <a:r>
                        <a:rPr lang="en-CA" sz="1100" b="1" i="0" u="none" strike="noStrike" dirty="0">
                          <a:solidFill>
                            <a:srgbClr val="FFFFFF"/>
                          </a:solidFill>
                          <a:effectLst/>
                          <a:latin typeface="Arial" panose="020B0604020202020204" pitchFamily="34" charset="0"/>
                        </a:rPr>
                        <a:t>Date</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415568"/>
                    </a:solidFill>
                  </a:tcPr>
                </a:tc>
                <a:extLst>
                  <a:ext uri="{0D108BD9-81ED-4DB2-BD59-A6C34878D82A}">
                    <a16:rowId xmlns:a16="http://schemas.microsoft.com/office/drawing/2014/main" val="3880710240"/>
                  </a:ext>
                </a:extLst>
              </a:tr>
              <a:tr h="302061">
                <a:tc>
                  <a:txBody>
                    <a:bodyPr/>
                    <a:lstStyle/>
                    <a:p>
                      <a:pPr marL="0" indent="55563" algn="l" rtl="0" fontAlgn="ctr"/>
                      <a:r>
                        <a:rPr lang="en-CA" sz="1100" b="1" i="0" u="none" strike="noStrike" dirty="0">
                          <a:solidFill>
                            <a:srgbClr val="000000"/>
                          </a:solidFill>
                          <a:effectLst/>
                          <a:latin typeface="Arial" panose="020B0604020202020204" pitchFamily="34" charset="0"/>
                        </a:rPr>
                        <a:t>Bayer</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DC63F"/>
                    </a:solidFill>
                  </a:tcPr>
                </a:tc>
                <a:tc>
                  <a:txBody>
                    <a:bodyPr/>
                    <a:lstStyle/>
                    <a:p>
                      <a:pPr algn="l" rtl="0" fontAlgn="ctr"/>
                      <a:r>
                        <a:rPr lang="en-CA" sz="1100" b="1" i="0" u="none" strike="noStrike" dirty="0">
                          <a:solidFill>
                            <a:srgbClr val="000000"/>
                          </a:solidFill>
                          <a:effectLst/>
                          <a:latin typeface="Arial" panose="020B0604020202020204" pitchFamily="34" charset="0"/>
                        </a:rPr>
                        <a:t>Big-4 global MNC</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DC63F"/>
                    </a:solidFill>
                  </a:tcPr>
                </a:tc>
                <a:tc>
                  <a:txBody>
                    <a:bodyPr/>
                    <a:lstStyle/>
                    <a:p>
                      <a:pPr algn="l" rtl="0" fontAlgn="ctr"/>
                      <a:r>
                        <a:rPr lang="en-CA" sz="1100" b="1" i="0" u="none" strike="noStrike" dirty="0">
                          <a:solidFill>
                            <a:srgbClr val="000000"/>
                          </a:solidFill>
                          <a:effectLst/>
                          <a:latin typeface="Arial" panose="020B0604020202020204" pitchFamily="34" charset="0"/>
                        </a:rPr>
                        <a:t>Agraquest</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DC63F"/>
                    </a:solidFill>
                  </a:tcPr>
                </a:tc>
                <a:tc>
                  <a:txBody>
                    <a:bodyPr/>
                    <a:lstStyle/>
                    <a:p>
                      <a:pPr algn="l" rtl="0" fontAlgn="ctr"/>
                      <a:r>
                        <a:rPr lang="en-CA" sz="1100" b="1" i="0" u="none" strike="noStrike" dirty="0">
                          <a:solidFill>
                            <a:srgbClr val="000000"/>
                          </a:solidFill>
                          <a:effectLst/>
                          <a:latin typeface="Arial" panose="020B0604020202020204" pitchFamily="34" charset="0"/>
                        </a:rPr>
                        <a:t>Leading biopesticides provider</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DC63F"/>
                    </a:solidFill>
                  </a:tcPr>
                </a:tc>
                <a:tc>
                  <a:txBody>
                    <a:bodyPr/>
                    <a:lstStyle/>
                    <a:p>
                      <a:pPr algn="ctr" rtl="0" fontAlgn="ctr"/>
                      <a:r>
                        <a:rPr lang="en-CA" sz="1100" b="1" i="0" u="none" strike="noStrike" dirty="0">
                          <a:solidFill>
                            <a:srgbClr val="000000"/>
                          </a:solidFill>
                          <a:effectLst/>
                          <a:latin typeface="Arial" panose="020B0604020202020204" pitchFamily="34" charset="0"/>
                        </a:rPr>
                        <a:t>$17M  </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DC63F"/>
                    </a:solidFill>
                  </a:tcPr>
                </a:tc>
                <a:tc>
                  <a:txBody>
                    <a:bodyPr/>
                    <a:lstStyle/>
                    <a:p>
                      <a:pPr algn="ctr" rtl="0" fontAlgn="ctr"/>
                      <a:r>
                        <a:rPr lang="en-CA" sz="1100" b="1" i="0" u="none" strike="noStrike" dirty="0">
                          <a:solidFill>
                            <a:srgbClr val="000000"/>
                          </a:solidFill>
                          <a:effectLst/>
                          <a:latin typeface="Arial" panose="020B0604020202020204" pitchFamily="34" charset="0"/>
                        </a:rPr>
                        <a:t>$425M + milestones </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DC63F"/>
                    </a:solidFill>
                  </a:tcPr>
                </a:tc>
                <a:tc>
                  <a:txBody>
                    <a:bodyPr/>
                    <a:lstStyle/>
                    <a:p>
                      <a:pPr algn="l" rtl="0" fontAlgn="ctr"/>
                      <a:r>
                        <a:rPr lang="en-CA" sz="1100" b="1" i="0" u="none" strike="noStrike" dirty="0">
                          <a:solidFill>
                            <a:srgbClr val="000000"/>
                          </a:solidFill>
                          <a:effectLst/>
                          <a:latin typeface="Arial" panose="020B0604020202020204" pitchFamily="34" charset="0"/>
                        </a:rPr>
                        <a:t>July 2012</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DC63F"/>
                    </a:solidFill>
                  </a:tcPr>
                </a:tc>
                <a:extLst>
                  <a:ext uri="{0D108BD9-81ED-4DB2-BD59-A6C34878D82A}">
                    <a16:rowId xmlns:a16="http://schemas.microsoft.com/office/drawing/2014/main" val="1877801939"/>
                  </a:ext>
                </a:extLst>
              </a:tr>
              <a:tr h="147684">
                <a:tc gridSpan="7">
                  <a:txBody>
                    <a:bodyPr/>
                    <a:lstStyle/>
                    <a:p>
                      <a:pPr algn="ctr" rtl="0" fontAlgn="ctr"/>
                      <a:r>
                        <a:rPr lang="en-CA" sz="1100" b="1" i="0" u="none" strike="noStrike" dirty="0">
                          <a:solidFill>
                            <a:srgbClr val="000000"/>
                          </a:solidFill>
                          <a:effectLst/>
                          <a:latin typeface="Arial" panose="020B0604020202020204" pitchFamily="34" charset="0"/>
                        </a:rPr>
                        <a:t> </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787006746"/>
                  </a:ext>
                </a:extLst>
              </a:tr>
              <a:tr h="365960">
                <a:tc>
                  <a:txBody>
                    <a:bodyPr/>
                    <a:lstStyle/>
                    <a:p>
                      <a:pPr marL="0" indent="55563" algn="l" rtl="0" fontAlgn="ctr"/>
                      <a:r>
                        <a:rPr lang="en-CA" sz="1050" b="1" i="0" u="none" strike="noStrike" dirty="0">
                          <a:solidFill>
                            <a:srgbClr val="415568"/>
                          </a:solidFill>
                          <a:effectLst/>
                          <a:latin typeface="Arial" panose="020B0604020202020204" pitchFamily="34" charset="0"/>
                        </a:rPr>
                        <a:t>LeSaffre</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US" sz="1050" b="0" i="0" u="none" strike="noStrike" dirty="0">
                          <a:solidFill>
                            <a:srgbClr val="415568"/>
                          </a:solidFill>
                          <a:effectLst/>
                          <a:latin typeface="Arial" panose="020B0604020202020204" pitchFamily="34" charset="0"/>
                        </a:rPr>
                        <a:t>Leading global fermentation company (yeasts etc)</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Advanced Biological Marketing (ABM)</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US seed treatment specialist</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ctr" rtl="0" fontAlgn="ctr"/>
                      <a:r>
                        <a:rPr lang="en-CA" sz="1050" b="0" i="0" u="none" strike="noStrike" dirty="0">
                          <a:solidFill>
                            <a:srgbClr val="415568"/>
                          </a:solidFill>
                          <a:effectLst/>
                          <a:latin typeface="Arial" panose="020B0604020202020204" pitchFamily="34" charset="0"/>
                        </a:rPr>
                        <a:t>N/A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ctr" rtl="0" fontAlgn="ctr"/>
                      <a:r>
                        <a:rPr lang="en-CA" sz="1050" b="0" i="0" u="none" strike="noStrike" dirty="0">
                          <a:solidFill>
                            <a:srgbClr val="415568"/>
                          </a:solidFill>
                          <a:effectLst/>
                          <a:latin typeface="Arial" panose="020B0604020202020204" pitchFamily="34" charset="0"/>
                        </a:rPr>
                        <a:t>N/A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May 2021</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extLst>
                  <a:ext uri="{0D108BD9-81ED-4DB2-BD59-A6C34878D82A}">
                    <a16:rowId xmlns:a16="http://schemas.microsoft.com/office/drawing/2014/main" val="807338696"/>
                  </a:ext>
                </a:extLst>
              </a:tr>
              <a:tr h="365960">
                <a:tc>
                  <a:txBody>
                    <a:bodyPr/>
                    <a:lstStyle/>
                    <a:p>
                      <a:pPr marL="55563" indent="0" algn="l" rtl="0" fontAlgn="ctr"/>
                      <a:r>
                        <a:rPr lang="en-CA" sz="1050" b="1" i="0" u="none" strike="noStrike" dirty="0">
                          <a:solidFill>
                            <a:srgbClr val="415568"/>
                          </a:solidFill>
                          <a:effectLst/>
                          <a:latin typeface="Arial" panose="020B0604020202020204" pitchFamily="34" charset="0"/>
                        </a:rPr>
                        <a:t>Bioline (InVivo Group)</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US" sz="1050" b="0" i="0" u="none" strike="noStrike" dirty="0">
                          <a:solidFill>
                            <a:srgbClr val="415568"/>
                          </a:solidFill>
                          <a:effectLst/>
                          <a:latin typeface="Arial" panose="020B0604020202020204" pitchFamily="34" charset="0"/>
                        </a:rPr>
                        <a:t>€10B French Ag cooperative buying biological assets</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CA" sz="1050" b="0" i="0" u="none" strike="noStrike" dirty="0">
                          <a:solidFill>
                            <a:srgbClr val="415568"/>
                          </a:solidFill>
                          <a:effectLst/>
                          <a:latin typeface="Arial" panose="020B0604020202020204" pitchFamily="34" charset="0"/>
                        </a:rPr>
                        <a:t>Dudutech</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US" sz="1050" b="0" i="0" u="none" strike="noStrike" dirty="0">
                          <a:solidFill>
                            <a:srgbClr val="415568"/>
                          </a:solidFill>
                          <a:effectLst/>
                          <a:latin typeface="Arial" panose="020B0604020202020204" pitchFamily="34" charset="0"/>
                        </a:rPr>
                        <a:t>Leading biologicals provider in Africa</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ctr" rtl="0" fontAlgn="ctr"/>
                      <a:r>
                        <a:rPr lang="en-CA" sz="1050" b="0" i="0" u="none" strike="noStrike" dirty="0">
                          <a:solidFill>
                            <a:srgbClr val="415568"/>
                          </a:solidFill>
                          <a:effectLst/>
                          <a:latin typeface="Arial" panose="020B0604020202020204" pitchFamily="34" charset="0"/>
                        </a:rPr>
                        <a:t>N/A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ctr" rtl="0" fontAlgn="ctr"/>
                      <a:r>
                        <a:rPr lang="en-CA" sz="1050" b="0" i="0" u="none" strike="noStrike" dirty="0">
                          <a:solidFill>
                            <a:srgbClr val="415568"/>
                          </a:solidFill>
                          <a:effectLst/>
                          <a:latin typeface="Arial" panose="020B0604020202020204" pitchFamily="34" charset="0"/>
                        </a:rPr>
                        <a:t>N/A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CA" sz="1050" b="0" i="0" u="none" strike="noStrike" dirty="0">
                          <a:solidFill>
                            <a:srgbClr val="415568"/>
                          </a:solidFill>
                          <a:effectLst/>
                          <a:latin typeface="Arial" panose="020B0604020202020204" pitchFamily="34" charset="0"/>
                        </a:rPr>
                        <a:t>March 2021</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extLst>
                  <a:ext uri="{0D108BD9-81ED-4DB2-BD59-A6C34878D82A}">
                    <a16:rowId xmlns:a16="http://schemas.microsoft.com/office/drawing/2014/main" val="2050425384"/>
                  </a:ext>
                </a:extLst>
              </a:tr>
              <a:tr h="365960">
                <a:tc>
                  <a:txBody>
                    <a:bodyPr/>
                    <a:lstStyle/>
                    <a:p>
                      <a:pPr marL="0" indent="55563" algn="l" rtl="0" fontAlgn="ctr"/>
                      <a:r>
                        <a:rPr lang="en-CA" sz="1050" b="1" i="0" u="none" strike="noStrike" dirty="0">
                          <a:solidFill>
                            <a:srgbClr val="415568"/>
                          </a:solidFill>
                          <a:effectLst/>
                          <a:latin typeface="Arial" panose="020B0604020202020204" pitchFamily="34" charset="0"/>
                        </a:rPr>
                        <a:t>Syngenta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Big-4 global MNC</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Valagro</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Leading biostimulants company</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ctr" rtl="0" fontAlgn="ctr"/>
                      <a:r>
                        <a:rPr lang="en-CA" sz="1050" b="0" i="0" u="none" strike="noStrike" dirty="0">
                          <a:solidFill>
                            <a:srgbClr val="415568"/>
                          </a:solidFill>
                          <a:effectLst/>
                          <a:latin typeface="Arial" panose="020B0604020202020204" pitchFamily="34" charset="0"/>
                        </a:rPr>
                        <a:t>$175M</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ctr" rtl="0" fontAlgn="ctr"/>
                      <a:r>
                        <a:rPr lang="en-CA" sz="1050" b="0" i="0" u="none" strike="noStrike" dirty="0">
                          <a:solidFill>
                            <a:srgbClr val="415568"/>
                          </a:solidFill>
                          <a:effectLst/>
                          <a:latin typeface="Arial" panose="020B0604020202020204" pitchFamily="34" charset="0"/>
                        </a:rPr>
                        <a:t>N/A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fontAlgn="ctr"/>
                      <a:r>
                        <a:rPr lang="en-CA" sz="1050" b="0" i="0" u="none" strike="noStrike" dirty="0">
                          <a:solidFill>
                            <a:srgbClr val="415568"/>
                          </a:solidFill>
                          <a:effectLst/>
                          <a:latin typeface="Arial" panose="020B0604020202020204" pitchFamily="34" charset="0"/>
                        </a:rPr>
                        <a:t>October 2020</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extLst>
                  <a:ext uri="{0D108BD9-81ED-4DB2-BD59-A6C34878D82A}">
                    <a16:rowId xmlns:a16="http://schemas.microsoft.com/office/drawing/2014/main" val="3909816390"/>
                  </a:ext>
                </a:extLst>
              </a:tr>
              <a:tr h="365960">
                <a:tc>
                  <a:txBody>
                    <a:bodyPr/>
                    <a:lstStyle/>
                    <a:p>
                      <a:pPr marL="0" indent="55563" algn="l" rtl="0" fontAlgn="ctr"/>
                      <a:r>
                        <a:rPr lang="en-CA" sz="1050" b="1" i="0" u="none" strike="noStrike" dirty="0">
                          <a:solidFill>
                            <a:srgbClr val="415568"/>
                          </a:solidFill>
                          <a:effectLst/>
                          <a:latin typeface="Arial" panose="020B0604020202020204" pitchFamily="34" charset="0"/>
                        </a:rPr>
                        <a:t>Nutrien</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US" sz="1050" b="0" i="0" u="none" strike="noStrike" dirty="0">
                          <a:solidFill>
                            <a:srgbClr val="415568"/>
                          </a:solidFill>
                          <a:effectLst/>
                          <a:latin typeface="Arial" panose="020B0604020202020204" pitchFamily="34" charset="0"/>
                        </a:rPr>
                        <a:t>Leading global fertilizer, distributor/retailer of crop inputs</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CA" sz="1050" b="0" i="0" u="none" strike="noStrike" dirty="0">
                          <a:solidFill>
                            <a:srgbClr val="415568"/>
                          </a:solidFill>
                          <a:effectLst/>
                          <a:latin typeface="Arial" panose="020B0604020202020204" pitchFamily="34" charset="0"/>
                        </a:rPr>
                        <a:t>Actagro</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US" sz="1050" b="0" i="0" u="none" strike="noStrike" dirty="0">
                          <a:solidFill>
                            <a:srgbClr val="415568"/>
                          </a:solidFill>
                          <a:effectLst/>
                          <a:latin typeface="Arial" panose="020B0604020202020204" pitchFamily="34" charset="0"/>
                        </a:rPr>
                        <a:t>Soil &amp; plant health products provider</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ctr" rtl="0" fontAlgn="ctr"/>
                      <a:r>
                        <a:rPr lang="en-CA" sz="1050" b="0" i="0" u="none" strike="noStrike" dirty="0">
                          <a:solidFill>
                            <a:srgbClr val="415568"/>
                          </a:solidFill>
                          <a:effectLst/>
                          <a:latin typeface="Arial" panose="020B0604020202020204" pitchFamily="34" charset="0"/>
                        </a:rPr>
                        <a:t>N/A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ctr" rtl="0" fontAlgn="ctr"/>
                      <a:r>
                        <a:rPr lang="en-CA" sz="1050" b="0" i="0" u="none" strike="noStrike" dirty="0">
                          <a:solidFill>
                            <a:srgbClr val="415568"/>
                          </a:solidFill>
                          <a:effectLst/>
                          <a:latin typeface="Arial" panose="020B0604020202020204" pitchFamily="34" charset="0"/>
                        </a:rPr>
                        <a:t>$340M</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CA" sz="1050" b="0" i="0" u="none" strike="noStrike" dirty="0">
                          <a:solidFill>
                            <a:srgbClr val="415568"/>
                          </a:solidFill>
                          <a:effectLst/>
                          <a:latin typeface="Arial" panose="020B0604020202020204" pitchFamily="34" charset="0"/>
                        </a:rPr>
                        <a:t>February 2019</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extLst>
                  <a:ext uri="{0D108BD9-81ED-4DB2-BD59-A6C34878D82A}">
                    <a16:rowId xmlns:a16="http://schemas.microsoft.com/office/drawing/2014/main" val="535000871"/>
                  </a:ext>
                </a:extLst>
              </a:tr>
              <a:tr h="365960">
                <a:tc>
                  <a:txBody>
                    <a:bodyPr/>
                    <a:lstStyle/>
                    <a:p>
                      <a:pPr marL="0" indent="55563" algn="l" fontAlgn="ctr"/>
                      <a:r>
                        <a:rPr lang="en-CA" sz="1050" b="1" i="0" u="none" strike="noStrike" dirty="0">
                          <a:solidFill>
                            <a:srgbClr val="415568"/>
                          </a:solidFill>
                          <a:effectLst/>
                          <a:latin typeface="Arial" panose="020B0604020202020204" pitchFamily="34" charset="0"/>
                        </a:rPr>
                        <a:t>Biobest</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US" sz="1050" b="0" i="0" u="none" strike="noStrike" dirty="0">
                          <a:solidFill>
                            <a:srgbClr val="415568"/>
                          </a:solidFill>
                          <a:effectLst/>
                          <a:latin typeface="Arial" panose="020B0604020202020204" pitchFamily="34" charset="0"/>
                        </a:rPr>
                        <a:t>Leading biologicals company (incl. pollinators)</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fontAlgn="ctr"/>
                      <a:r>
                        <a:rPr lang="en-CA" sz="1050" b="0" i="0" u="none" strike="noStrike" dirty="0">
                          <a:solidFill>
                            <a:srgbClr val="415568"/>
                          </a:solidFill>
                          <a:effectLst/>
                          <a:latin typeface="Arial" panose="020B0604020202020204" pitchFamily="34" charset="0"/>
                        </a:rPr>
                        <a:t>IVOG</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fontAlgn="ctr"/>
                      <a:r>
                        <a:rPr lang="en-US" sz="1050" b="0" i="0" u="none" strike="noStrike" dirty="0">
                          <a:solidFill>
                            <a:srgbClr val="415568"/>
                          </a:solidFill>
                          <a:effectLst/>
                          <a:latin typeface="Arial" panose="020B0604020202020204" pitchFamily="34" charset="0"/>
                        </a:rPr>
                        <a:t>Traps and rolls for biological controls</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ctr" rtl="0" fontAlgn="ctr"/>
                      <a:r>
                        <a:rPr lang="en-CA" sz="1050" b="0" i="0" u="none" strike="noStrike" dirty="0">
                          <a:solidFill>
                            <a:srgbClr val="415568"/>
                          </a:solidFill>
                          <a:effectLst/>
                          <a:latin typeface="Arial" panose="020B0604020202020204" pitchFamily="34" charset="0"/>
                        </a:rPr>
                        <a:t>N/A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ctr" fontAlgn="ctr"/>
                      <a:r>
                        <a:rPr lang="en-CA" sz="1050" b="0" i="0" u="none" strike="noStrike" dirty="0">
                          <a:solidFill>
                            <a:srgbClr val="415568"/>
                          </a:solidFill>
                          <a:effectLst/>
                          <a:latin typeface="Arial" panose="020B0604020202020204" pitchFamily="34" charset="0"/>
                        </a:rPr>
                        <a:t>N/A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fontAlgn="ctr"/>
                      <a:r>
                        <a:rPr lang="en-CA" sz="1050" b="0" i="0" u="none" strike="noStrike" dirty="0">
                          <a:solidFill>
                            <a:srgbClr val="415568"/>
                          </a:solidFill>
                          <a:effectLst/>
                          <a:latin typeface="Arial" panose="020B0604020202020204" pitchFamily="34" charset="0"/>
                        </a:rPr>
                        <a:t>January 2018</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extLst>
                  <a:ext uri="{0D108BD9-81ED-4DB2-BD59-A6C34878D82A}">
                    <a16:rowId xmlns:a16="http://schemas.microsoft.com/office/drawing/2014/main" val="2901083055"/>
                  </a:ext>
                </a:extLst>
              </a:tr>
              <a:tr h="365960">
                <a:tc>
                  <a:txBody>
                    <a:bodyPr/>
                    <a:lstStyle/>
                    <a:p>
                      <a:pPr marL="0" indent="55563" algn="l" rtl="0" fontAlgn="ctr"/>
                      <a:r>
                        <a:rPr lang="en-CA" sz="1050" b="1" i="0" u="none" strike="noStrike" dirty="0">
                          <a:solidFill>
                            <a:srgbClr val="415568"/>
                          </a:solidFill>
                          <a:effectLst/>
                          <a:latin typeface="Arial" panose="020B0604020202020204" pitchFamily="34" charset="0"/>
                        </a:rPr>
                        <a:t>Corteva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US" sz="1050" b="0" i="0" u="none" strike="noStrike" dirty="0">
                          <a:solidFill>
                            <a:srgbClr val="415568"/>
                          </a:solidFill>
                          <a:effectLst/>
                          <a:latin typeface="Arial" panose="020B0604020202020204" pitchFamily="34" charset="0"/>
                        </a:rPr>
                        <a:t>Big-4 global MNC</a:t>
                      </a:r>
                      <a:br>
                        <a:rPr lang="en-US" sz="1050" b="0" i="0" u="none" strike="noStrike" dirty="0">
                          <a:solidFill>
                            <a:srgbClr val="415568"/>
                          </a:solidFill>
                          <a:effectLst/>
                          <a:latin typeface="Arial" panose="020B0604020202020204" pitchFamily="34" charset="0"/>
                        </a:rPr>
                      </a:br>
                      <a:r>
                        <a:rPr lang="en-US" sz="1050" b="0" i="0" u="none" strike="noStrike" dirty="0">
                          <a:solidFill>
                            <a:srgbClr val="415568"/>
                          </a:solidFill>
                          <a:effectLst/>
                          <a:latin typeface="Arial" panose="020B0604020202020204" pitchFamily="34" charset="0"/>
                        </a:rPr>
                        <a:t>(Merged Dow &amp; DuPont entity)</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CA" sz="1050" b="0" i="0" u="none" strike="noStrike" dirty="0">
                          <a:solidFill>
                            <a:srgbClr val="415568"/>
                          </a:solidFill>
                          <a:effectLst/>
                          <a:latin typeface="Arial" panose="020B0604020202020204" pitchFamily="34" charset="0"/>
                        </a:rPr>
                        <a:t>Taxon Biosciences</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US" sz="1050" b="0" i="0" u="none" strike="noStrike" dirty="0">
                          <a:solidFill>
                            <a:srgbClr val="415568"/>
                          </a:solidFill>
                          <a:effectLst/>
                          <a:latin typeface="Arial" panose="020B0604020202020204" pitchFamily="34" charset="0"/>
                        </a:rPr>
                        <a:t>Early-stage seed and crop protection </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ctr" rtl="0" fontAlgn="ctr"/>
                      <a:r>
                        <a:rPr lang="en-CA" sz="1050" b="0" i="0" u="none" strike="noStrike" dirty="0">
                          <a:solidFill>
                            <a:srgbClr val="415568"/>
                          </a:solidFill>
                          <a:effectLst/>
                          <a:latin typeface="Arial" panose="020B0604020202020204" pitchFamily="34" charset="0"/>
                        </a:rPr>
                        <a:t>0  (pre-revenue)</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ctr" rtl="0" fontAlgn="ctr"/>
                      <a:r>
                        <a:rPr lang="en-CA" sz="1050" b="0" i="0" u="none" strike="noStrike" dirty="0">
                          <a:solidFill>
                            <a:srgbClr val="415568"/>
                          </a:solidFill>
                          <a:effectLst/>
                          <a:latin typeface="Arial" panose="020B0604020202020204" pitchFamily="34" charset="0"/>
                        </a:rPr>
                        <a:t>N/A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CA" sz="1050" b="0" i="0" u="none" strike="noStrike" dirty="0">
                          <a:solidFill>
                            <a:srgbClr val="415568"/>
                          </a:solidFill>
                          <a:effectLst/>
                          <a:latin typeface="Arial" panose="020B0604020202020204" pitchFamily="34" charset="0"/>
                        </a:rPr>
                        <a:t>May 2015</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extLst>
                  <a:ext uri="{0D108BD9-81ED-4DB2-BD59-A6C34878D82A}">
                    <a16:rowId xmlns:a16="http://schemas.microsoft.com/office/drawing/2014/main" val="3685565768"/>
                  </a:ext>
                </a:extLst>
              </a:tr>
              <a:tr h="365960">
                <a:tc>
                  <a:txBody>
                    <a:bodyPr/>
                    <a:lstStyle/>
                    <a:p>
                      <a:pPr marL="0" indent="55563" algn="l" rtl="0" fontAlgn="ctr"/>
                      <a:r>
                        <a:rPr lang="en-CA" sz="1050" b="1" i="0" u="none" strike="noStrike" dirty="0">
                          <a:solidFill>
                            <a:srgbClr val="415568"/>
                          </a:solidFill>
                          <a:effectLst/>
                          <a:latin typeface="Arial" panose="020B0604020202020204" pitchFamily="34" charset="0"/>
                        </a:rPr>
                        <a:t>Valent</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US" sz="1050" b="0" i="0" u="none" strike="noStrike" dirty="0">
                          <a:solidFill>
                            <a:srgbClr val="415568"/>
                          </a:solidFill>
                          <a:effectLst/>
                          <a:latin typeface="Arial" panose="020B0604020202020204" pitchFamily="34" charset="0"/>
                        </a:rPr>
                        <a:t>Sumitomo Chemical: Top-10 global player</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Mycorrhizal Applications</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US" sz="1050" b="0" i="0" u="none" strike="noStrike" dirty="0">
                          <a:solidFill>
                            <a:srgbClr val="415568"/>
                          </a:solidFill>
                          <a:effectLst/>
                          <a:latin typeface="Arial" panose="020B0604020202020204" pitchFamily="34" charset="0"/>
                        </a:rPr>
                        <a:t>Provider of soil fungi for plant health</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ctr" rtl="0" fontAlgn="ctr"/>
                      <a:r>
                        <a:rPr lang="en-CA" sz="1050" b="0" i="0" u="none" strike="noStrike" dirty="0">
                          <a:solidFill>
                            <a:srgbClr val="415568"/>
                          </a:solidFill>
                          <a:effectLst/>
                          <a:latin typeface="Arial" panose="020B0604020202020204" pitchFamily="34" charset="0"/>
                        </a:rPr>
                        <a:t>N/A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ctr" rtl="0" fontAlgn="ctr"/>
                      <a:r>
                        <a:rPr lang="en-CA" sz="1050" b="0" i="0" u="none" strike="noStrike" dirty="0">
                          <a:solidFill>
                            <a:srgbClr val="415568"/>
                          </a:solidFill>
                          <a:effectLst/>
                          <a:latin typeface="Arial" panose="020B0604020202020204" pitchFamily="34" charset="0"/>
                        </a:rPr>
                        <a:t>N/A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March 2015</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extLst>
                  <a:ext uri="{0D108BD9-81ED-4DB2-BD59-A6C34878D82A}">
                    <a16:rowId xmlns:a16="http://schemas.microsoft.com/office/drawing/2014/main" val="4080868007"/>
                  </a:ext>
                </a:extLst>
              </a:tr>
              <a:tr h="365960">
                <a:tc>
                  <a:txBody>
                    <a:bodyPr/>
                    <a:lstStyle/>
                    <a:p>
                      <a:pPr marL="0" indent="55563" algn="l" rtl="0" fontAlgn="ctr"/>
                      <a:r>
                        <a:rPr lang="en-CA" sz="1050" b="1" i="0" u="none" strike="noStrike" dirty="0">
                          <a:solidFill>
                            <a:srgbClr val="415568"/>
                          </a:solidFill>
                          <a:effectLst/>
                          <a:latin typeface="Arial" panose="020B0604020202020204" pitchFamily="34" charset="0"/>
                        </a:rPr>
                        <a:t>Koppert</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US" sz="1050" b="0" i="0" u="none" strike="noStrike" dirty="0">
                          <a:solidFill>
                            <a:srgbClr val="415568"/>
                          </a:solidFill>
                          <a:effectLst/>
                          <a:latin typeface="Arial" panose="020B0604020202020204" pitchFamily="34" charset="0"/>
                        </a:rPr>
                        <a:t>Leading biologicals company (incl. pollinators)</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CA" sz="1050" b="0" i="0" u="none" strike="noStrike" dirty="0">
                          <a:solidFill>
                            <a:srgbClr val="415568"/>
                          </a:solidFill>
                          <a:effectLst/>
                          <a:latin typeface="Arial" panose="020B0604020202020204" pitchFamily="34" charset="0"/>
                        </a:rPr>
                        <a:t>Manejo Agricola</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US" sz="1050" b="0" i="0" u="none" strike="noStrike" dirty="0">
                          <a:solidFill>
                            <a:srgbClr val="415568"/>
                          </a:solidFill>
                          <a:effectLst/>
                          <a:latin typeface="Arial" panose="020B0604020202020204" pitchFamily="34" charset="0"/>
                        </a:rPr>
                        <a:t>Distributor of biologicals for  row crops in Brazil</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ctr" rtl="0" fontAlgn="ctr"/>
                      <a:r>
                        <a:rPr lang="en-CA" sz="1050" b="0" i="0" u="none" strike="noStrike" dirty="0">
                          <a:solidFill>
                            <a:srgbClr val="415568"/>
                          </a:solidFill>
                          <a:effectLst/>
                          <a:latin typeface="Arial" panose="020B0604020202020204" pitchFamily="34" charset="0"/>
                        </a:rPr>
                        <a:t>N/A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ctr" rtl="0" fontAlgn="ctr"/>
                      <a:r>
                        <a:rPr lang="en-CA" sz="1050" b="0" i="0" u="none" strike="noStrike" dirty="0">
                          <a:solidFill>
                            <a:srgbClr val="415568"/>
                          </a:solidFill>
                          <a:effectLst/>
                          <a:latin typeface="Arial" panose="020B0604020202020204" pitchFamily="34" charset="0"/>
                        </a:rPr>
                        <a:t>N/A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CA" sz="1050" b="0" i="0" u="none" strike="noStrike" dirty="0">
                          <a:solidFill>
                            <a:srgbClr val="415568"/>
                          </a:solidFill>
                          <a:effectLst/>
                          <a:latin typeface="Arial" panose="020B0604020202020204" pitchFamily="34" charset="0"/>
                        </a:rPr>
                        <a:t>February 2014</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extLst>
                  <a:ext uri="{0D108BD9-81ED-4DB2-BD59-A6C34878D82A}">
                    <a16:rowId xmlns:a16="http://schemas.microsoft.com/office/drawing/2014/main" val="2046762444"/>
                  </a:ext>
                </a:extLst>
              </a:tr>
              <a:tr h="365960">
                <a:tc>
                  <a:txBody>
                    <a:bodyPr/>
                    <a:lstStyle/>
                    <a:p>
                      <a:pPr marL="0" indent="55563" algn="l" rtl="0" fontAlgn="ctr"/>
                      <a:r>
                        <a:rPr lang="en-CA" sz="1050" b="1" i="0" u="none" strike="noStrike" dirty="0">
                          <a:solidFill>
                            <a:srgbClr val="415568"/>
                          </a:solidFill>
                          <a:effectLst/>
                          <a:latin typeface="Arial" panose="020B0604020202020204" pitchFamily="34" charset="0"/>
                        </a:rPr>
                        <a:t>Monsanto</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US" sz="1050" b="0" i="0" u="none" strike="noStrike" dirty="0">
                          <a:solidFill>
                            <a:srgbClr val="415568"/>
                          </a:solidFill>
                          <a:effectLst/>
                          <a:latin typeface="Arial" panose="020B0604020202020204" pitchFamily="34" charset="0"/>
                        </a:rPr>
                        <a:t>Big-4 global MNC</a:t>
                      </a:r>
                      <a:br>
                        <a:rPr lang="en-US" sz="1050" b="0" i="0" u="none" strike="noStrike" dirty="0">
                          <a:solidFill>
                            <a:srgbClr val="415568"/>
                          </a:solidFill>
                          <a:effectLst/>
                          <a:latin typeface="Arial" panose="020B0604020202020204" pitchFamily="34" charset="0"/>
                        </a:rPr>
                      </a:br>
                      <a:r>
                        <a:rPr lang="en-US" sz="1050" b="0" i="0" u="none" strike="noStrike" dirty="0">
                          <a:solidFill>
                            <a:srgbClr val="415568"/>
                          </a:solidFill>
                          <a:effectLst/>
                          <a:latin typeface="Arial" panose="020B0604020202020204" pitchFamily="34" charset="0"/>
                        </a:rPr>
                        <a:t>(now part of Bayer)</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Novozymes</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US" sz="1050" b="0" i="0" u="none" strike="noStrike" dirty="0">
                          <a:solidFill>
                            <a:srgbClr val="415568"/>
                          </a:solidFill>
                          <a:effectLst/>
                          <a:latin typeface="Arial" panose="020B0604020202020204" pitchFamily="34" charset="0"/>
                        </a:rPr>
                        <a:t>Leading microbial / enzymes global player</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ctr" rtl="0" fontAlgn="ctr"/>
                      <a:r>
                        <a:rPr lang="en-CA" sz="1050" b="0" i="0" u="none" strike="noStrike" dirty="0">
                          <a:solidFill>
                            <a:srgbClr val="415568"/>
                          </a:solidFill>
                          <a:effectLst/>
                          <a:latin typeface="Arial" panose="020B0604020202020204" pitchFamily="34" charset="0"/>
                        </a:rPr>
                        <a:t>JV</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ctr" rtl="0" fontAlgn="ctr"/>
                      <a:r>
                        <a:rPr lang="en-CA" sz="1050" b="0" i="0" u="none" strike="noStrike" dirty="0">
                          <a:solidFill>
                            <a:srgbClr val="415568"/>
                          </a:solidFill>
                          <a:effectLst/>
                          <a:latin typeface="Arial" panose="020B0604020202020204" pitchFamily="34" charset="0"/>
                        </a:rPr>
                        <a:t>$300M</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December 2013</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extLst>
                  <a:ext uri="{0D108BD9-81ED-4DB2-BD59-A6C34878D82A}">
                    <a16:rowId xmlns:a16="http://schemas.microsoft.com/office/drawing/2014/main" val="4282714164"/>
                  </a:ext>
                </a:extLst>
              </a:tr>
              <a:tr h="365960">
                <a:tc>
                  <a:txBody>
                    <a:bodyPr/>
                    <a:lstStyle/>
                    <a:p>
                      <a:pPr marL="0" indent="55563" algn="l" rtl="0" fontAlgn="ctr"/>
                      <a:r>
                        <a:rPr lang="en-CA" sz="1050" b="1" i="0" u="none" strike="noStrike" dirty="0">
                          <a:solidFill>
                            <a:srgbClr val="415568"/>
                          </a:solidFill>
                          <a:effectLst/>
                          <a:latin typeface="Arial" panose="020B0604020202020204" pitchFamily="34" charset="0"/>
                        </a:rPr>
                        <a:t>Syngenta</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CA" sz="1050" b="0" i="0" u="none" strike="noStrike" dirty="0">
                          <a:solidFill>
                            <a:srgbClr val="415568"/>
                          </a:solidFill>
                          <a:effectLst/>
                          <a:latin typeface="Arial" panose="020B0604020202020204" pitchFamily="34" charset="0"/>
                        </a:rPr>
                        <a:t>Big-4 global MNC</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CA" sz="1050" b="0" i="0" u="none" strike="noStrike" dirty="0">
                          <a:solidFill>
                            <a:srgbClr val="415568"/>
                          </a:solidFill>
                          <a:effectLst/>
                          <a:latin typeface="Arial" panose="020B0604020202020204" pitchFamily="34" charset="0"/>
                        </a:rPr>
                        <a:t>Pastueria</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CA" sz="1050" b="0" i="0" u="none" strike="noStrike" dirty="0">
                          <a:solidFill>
                            <a:srgbClr val="415568"/>
                          </a:solidFill>
                          <a:effectLst/>
                          <a:latin typeface="Arial" panose="020B0604020202020204" pitchFamily="34" charset="0"/>
                        </a:rPr>
                        <a:t>Specialist in biological nematicides</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ctr" rtl="0" fontAlgn="ctr"/>
                      <a:r>
                        <a:rPr lang="en-CA" sz="1050" b="0" i="0" u="none" strike="noStrike" dirty="0">
                          <a:solidFill>
                            <a:srgbClr val="415568"/>
                          </a:solidFill>
                          <a:effectLst/>
                          <a:latin typeface="Arial" panose="020B0604020202020204" pitchFamily="34" charset="0"/>
                        </a:rPr>
                        <a:t>&lt; $1M</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ctr" rtl="0" fontAlgn="ctr"/>
                      <a:r>
                        <a:rPr lang="en-CA" sz="1050" b="0" i="0" u="none" strike="noStrike" dirty="0">
                          <a:solidFill>
                            <a:srgbClr val="415568"/>
                          </a:solidFill>
                          <a:effectLst/>
                          <a:latin typeface="Arial" panose="020B0604020202020204" pitchFamily="34" charset="0"/>
                        </a:rPr>
                        <a:t>$86M + $27M deferred</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tc>
                  <a:txBody>
                    <a:bodyPr/>
                    <a:lstStyle/>
                    <a:p>
                      <a:pPr algn="l" rtl="0" fontAlgn="ctr"/>
                      <a:r>
                        <a:rPr lang="en-CA" sz="1050" b="0" i="0" u="none" strike="noStrike" dirty="0">
                          <a:solidFill>
                            <a:srgbClr val="415568"/>
                          </a:solidFill>
                          <a:effectLst/>
                          <a:latin typeface="Arial" panose="020B0604020202020204" pitchFamily="34" charset="0"/>
                        </a:rPr>
                        <a:t>September 2012</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DEBF7"/>
                    </a:solidFill>
                  </a:tcPr>
                </a:tc>
                <a:extLst>
                  <a:ext uri="{0D108BD9-81ED-4DB2-BD59-A6C34878D82A}">
                    <a16:rowId xmlns:a16="http://schemas.microsoft.com/office/drawing/2014/main" val="2392817707"/>
                  </a:ext>
                </a:extLst>
              </a:tr>
              <a:tr h="365960">
                <a:tc>
                  <a:txBody>
                    <a:bodyPr/>
                    <a:lstStyle/>
                    <a:p>
                      <a:pPr marL="0" indent="55563" algn="l" rtl="0" fontAlgn="ctr"/>
                      <a:r>
                        <a:rPr lang="en-CA" sz="1050" b="1" i="0" u="none" strike="noStrike" dirty="0">
                          <a:solidFill>
                            <a:srgbClr val="415568"/>
                          </a:solidFill>
                          <a:effectLst/>
                          <a:latin typeface="Arial" panose="020B0604020202020204" pitchFamily="34" charset="0"/>
                        </a:rPr>
                        <a:t>BASF</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Big-4 global MNC</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Becker Underwood</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Leading seed treatment products</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ctr" rtl="0" fontAlgn="ctr"/>
                      <a:r>
                        <a:rPr lang="en-CA" sz="1050" b="0" i="0" u="none" strike="noStrike" dirty="0">
                          <a:solidFill>
                            <a:srgbClr val="415568"/>
                          </a:solidFill>
                          <a:effectLst/>
                          <a:latin typeface="Arial" panose="020B0604020202020204" pitchFamily="34" charset="0"/>
                        </a:rPr>
                        <a:t>$200M</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ctr" rtl="0" fontAlgn="ctr"/>
                      <a:r>
                        <a:rPr lang="en-CA" sz="1050" b="0" i="0" u="none" strike="noStrike" dirty="0">
                          <a:solidFill>
                            <a:srgbClr val="415568"/>
                          </a:solidFill>
                          <a:effectLst/>
                          <a:latin typeface="Arial" panose="020B0604020202020204" pitchFamily="34" charset="0"/>
                        </a:rPr>
                        <a:t>$1B</a:t>
                      </a:r>
                    </a:p>
                  </a:txBody>
                  <a:tcPr marL="3744"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tc>
                  <a:txBody>
                    <a:bodyPr/>
                    <a:lstStyle/>
                    <a:p>
                      <a:pPr algn="l" rtl="0" fontAlgn="ctr"/>
                      <a:r>
                        <a:rPr lang="en-CA" sz="1050" b="0" i="0" u="none" strike="noStrike" dirty="0">
                          <a:solidFill>
                            <a:srgbClr val="415568"/>
                          </a:solidFill>
                          <a:effectLst/>
                          <a:latin typeface="Arial" panose="020B0604020202020204" pitchFamily="34" charset="0"/>
                        </a:rPr>
                        <a:t>September 2012</a:t>
                      </a:r>
                    </a:p>
                  </a:txBody>
                  <a:tcPr marR="3744" marT="3744"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CC">
                        <a:alpha val="50196"/>
                      </a:srgbClr>
                    </a:solidFill>
                  </a:tcPr>
                </a:tc>
                <a:extLst>
                  <a:ext uri="{0D108BD9-81ED-4DB2-BD59-A6C34878D82A}">
                    <a16:rowId xmlns:a16="http://schemas.microsoft.com/office/drawing/2014/main" val="1959839403"/>
                  </a:ext>
                </a:extLst>
              </a:tr>
            </a:tbl>
          </a:graphicData>
        </a:graphic>
      </p:graphicFrame>
    </p:spTree>
    <p:extLst>
      <p:ext uri="{BB962C8B-B14F-4D97-AF65-F5344CB8AC3E}">
        <p14:creationId xmlns:p14="http://schemas.microsoft.com/office/powerpoint/2010/main" val="371606969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k object 17">
            <a:extLst>
              <a:ext uri="{FF2B5EF4-FFF2-40B4-BE49-F238E27FC236}">
                <a16:creationId xmlns:a16="http://schemas.microsoft.com/office/drawing/2014/main" id="{017CD948-6E1A-49EE-AA1C-ABDF514FBA4D}"/>
              </a:ext>
            </a:extLst>
          </p:cNvPr>
          <p:cNvSpPr/>
          <p:nvPr/>
        </p:nvSpPr>
        <p:spPr>
          <a:xfrm>
            <a:off x="3718673" y="2826749"/>
            <a:ext cx="5653928" cy="3305769"/>
          </a:xfrm>
          <a:custGeom>
            <a:avLst/>
            <a:gdLst/>
            <a:ahLst/>
            <a:cxnLst/>
            <a:rect l="l" t="t" r="r" b="b"/>
            <a:pathLst>
              <a:path w="4014470" h="1951989">
                <a:moveTo>
                  <a:pt x="0" y="1951583"/>
                </a:moveTo>
                <a:lnTo>
                  <a:pt x="4014216" y="1951583"/>
                </a:lnTo>
                <a:lnTo>
                  <a:pt x="4014216" y="0"/>
                </a:lnTo>
                <a:lnTo>
                  <a:pt x="0" y="0"/>
                </a:lnTo>
                <a:lnTo>
                  <a:pt x="0" y="1951583"/>
                </a:lnTo>
                <a:close/>
              </a:path>
            </a:pathLst>
          </a:custGeom>
          <a:solidFill>
            <a:srgbClr val="FEF4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itle 3">
            <a:extLst>
              <a:ext uri="{FF2B5EF4-FFF2-40B4-BE49-F238E27FC236}">
                <a16:creationId xmlns:a16="http://schemas.microsoft.com/office/drawing/2014/main" id="{74F8A3C9-7428-45D7-8008-AF4803174E32}"/>
              </a:ext>
            </a:extLst>
          </p:cNvPr>
          <p:cNvSpPr>
            <a:spLocks noGrp="1"/>
          </p:cNvSpPr>
          <p:nvPr>
            <p:ph type="title"/>
          </p:nvPr>
        </p:nvSpPr>
        <p:spPr>
          <a:xfrm>
            <a:off x="0" y="320154"/>
            <a:ext cx="12039600" cy="553998"/>
          </a:xfrm>
        </p:spPr>
        <p:txBody>
          <a:bodyPr/>
          <a:lstStyle/>
          <a:p>
            <a:pPr algn="ctr"/>
            <a:r>
              <a:rPr lang="en-CA" spc="-5" dirty="0">
                <a:solidFill>
                  <a:srgbClr val="0070C0"/>
                </a:solidFill>
              </a:rPr>
              <a:t>An Attractive and Relevant Partner to Big-Ag</a:t>
            </a:r>
          </a:p>
        </p:txBody>
      </p:sp>
      <p:sp>
        <p:nvSpPr>
          <p:cNvPr id="12" name="object 26">
            <a:extLst>
              <a:ext uri="{FF2B5EF4-FFF2-40B4-BE49-F238E27FC236}">
                <a16:creationId xmlns:a16="http://schemas.microsoft.com/office/drawing/2014/main" id="{3AA859C4-0FF0-49DC-B469-C948A585F43E}"/>
              </a:ext>
            </a:extLst>
          </p:cNvPr>
          <p:cNvSpPr txBox="1">
            <a:spLocks/>
          </p:cNvSpPr>
          <p:nvPr/>
        </p:nvSpPr>
        <p:spPr>
          <a:xfrm>
            <a:off x="1217167" y="6307097"/>
            <a:ext cx="1449833" cy="322524"/>
          </a:xfrm>
          <a:prstGeom prst="rect">
            <a:avLst/>
          </a:prstGeom>
        </p:spPr>
        <p:txBody>
          <a:bodyPr vert="horz" wrap="square" lIns="0" tIns="13335" rIns="0" bIns="0" rtlCol="0">
            <a:spAutoFit/>
          </a:bodyPr>
          <a:lstStyle>
            <a:defPPr>
              <a:defRPr lang="en-US"/>
            </a:defPPr>
            <a:lvl1pPr marL="12700" marR="5080">
              <a:lnSpc>
                <a:spcPct val="103299"/>
              </a:lnSpc>
              <a:spcBef>
                <a:spcPts val="105"/>
              </a:spcBef>
              <a:defRPr sz="1000" b="0" i="0" spc="5">
                <a:solidFill>
                  <a:srgbClr val="231F20"/>
                </a:solidFill>
                <a:latin typeface="Montserrat-Light"/>
                <a:cs typeface="Montserrat-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0" algn="l" defTabSz="914400" rtl="0" eaLnBrk="1" fontAlgn="auto" latinLnBrk="0" hangingPunct="1">
              <a:lnSpc>
                <a:spcPct val="103299"/>
              </a:lnSpc>
              <a:spcBef>
                <a:spcPts val="105"/>
              </a:spcBef>
              <a:spcAft>
                <a:spcPts val="0"/>
              </a:spcAft>
              <a:buClrTx/>
              <a:buSzTx/>
              <a:buFontTx/>
              <a:buNone/>
              <a:tabLst/>
              <a:defRPr/>
            </a:pPr>
            <a:r>
              <a:rPr kumimoji="0" lang="en-US" sz="1000" b="0" i="0" u="none" strike="noStrike" kern="1200" cap="none" spc="5" normalizeH="0" baseline="0" noProof="0" dirty="0">
                <a:ln>
                  <a:noFill/>
                </a:ln>
                <a:solidFill>
                  <a:srgbClr val="231F20"/>
                </a:solidFill>
                <a:effectLst/>
                <a:uLnTx/>
                <a:uFillTx/>
                <a:latin typeface="Montserrat-Light"/>
                <a:ea typeface="+mn-ea"/>
              </a:rPr>
              <a:t>Natural Precision  Agriculture</a:t>
            </a:r>
          </a:p>
        </p:txBody>
      </p:sp>
      <p:sp>
        <p:nvSpPr>
          <p:cNvPr id="14" name="object 28">
            <a:extLst>
              <a:ext uri="{FF2B5EF4-FFF2-40B4-BE49-F238E27FC236}">
                <a16:creationId xmlns:a16="http://schemas.microsoft.com/office/drawing/2014/main" id="{E7BADD57-87B3-40AF-BC01-63A796C228C8}"/>
              </a:ext>
            </a:extLst>
          </p:cNvPr>
          <p:cNvSpPr txBox="1">
            <a:spLocks/>
          </p:cNvSpPr>
          <p:nvPr/>
        </p:nvSpPr>
        <p:spPr>
          <a:xfrm>
            <a:off x="11604039" y="6452561"/>
            <a:ext cx="251459" cy="201929"/>
          </a:xfrm>
          <a:prstGeom prst="rect">
            <a:avLst/>
          </a:prstGeom>
        </p:spPr>
        <p:txBody>
          <a:bodyPr vert="horz" wrap="square" lIns="0" tIns="0" rIns="0" bIns="0" rtlCol="0">
            <a:spAutoFit/>
          </a:bodyPr>
          <a:lstStyle>
            <a:defPPr>
              <a:defRPr lang="en-US"/>
            </a:defPPr>
            <a:lvl1pPr marL="38100">
              <a:lnSpc>
                <a:spcPts val="1475"/>
              </a:lnSpc>
              <a:defRPr sz="1250" b="1" i="0" spc="-5">
                <a:solidFill>
                  <a:srgbClr val="8DC63F"/>
                </a:solidFill>
                <a:latin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lang="en-US" sz="1250" b="1" i="0" u="none" strike="noStrike" kern="1200" cap="none" spc="-5" normalizeH="0" baseline="0" noProof="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35</a:t>
            </a:fld>
            <a:endParaRPr kumimoji="0" lang="en-US" sz="1250" b="1" i="0" u="none" strike="noStrike" kern="1200" cap="none" spc="-5" normalizeH="0" baseline="0" noProof="0" dirty="0">
              <a:ln>
                <a:noFill/>
              </a:ln>
              <a:solidFill>
                <a:srgbClr val="8DC63F"/>
              </a:solidFill>
              <a:effectLst/>
              <a:uLnTx/>
              <a:uFillTx/>
              <a:latin typeface="Arial"/>
              <a:ea typeface="+mn-ea"/>
              <a:cs typeface="Arial"/>
            </a:endParaRPr>
          </a:p>
        </p:txBody>
      </p:sp>
      <p:sp>
        <p:nvSpPr>
          <p:cNvPr id="17" name="object 6">
            <a:extLst>
              <a:ext uri="{FF2B5EF4-FFF2-40B4-BE49-F238E27FC236}">
                <a16:creationId xmlns:a16="http://schemas.microsoft.com/office/drawing/2014/main" id="{83008941-90D5-41F1-B639-2D335ECB2188}"/>
              </a:ext>
            </a:extLst>
          </p:cNvPr>
          <p:cNvSpPr/>
          <p:nvPr/>
        </p:nvSpPr>
        <p:spPr>
          <a:xfrm>
            <a:off x="443483" y="6172200"/>
            <a:ext cx="11288395" cy="0"/>
          </a:xfrm>
          <a:custGeom>
            <a:avLst/>
            <a:gdLst/>
            <a:ahLst/>
            <a:cxnLst/>
            <a:rect l="l" t="t" r="r" b="b"/>
            <a:pathLst>
              <a:path w="11288395">
                <a:moveTo>
                  <a:pt x="0" y="0"/>
                </a:moveTo>
                <a:lnTo>
                  <a:pt x="11288268" y="0"/>
                </a:lnTo>
              </a:path>
            </a:pathLst>
          </a:custGeom>
          <a:ln w="50800">
            <a:solidFill>
              <a:srgbClr val="3BA3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A16E7481-767A-4F16-8BD8-E0991737B9CB}"/>
              </a:ext>
            </a:extLst>
          </p:cNvPr>
          <p:cNvGrpSpPr/>
          <p:nvPr/>
        </p:nvGrpSpPr>
        <p:grpSpPr>
          <a:xfrm>
            <a:off x="4600749" y="3886169"/>
            <a:ext cx="330835" cy="336979"/>
            <a:chOff x="7114636" y="3055833"/>
            <a:chExt cx="330835" cy="336979"/>
          </a:xfrm>
        </p:grpSpPr>
        <p:sp>
          <p:nvSpPr>
            <p:cNvPr id="23" name="object 11">
              <a:extLst>
                <a:ext uri="{FF2B5EF4-FFF2-40B4-BE49-F238E27FC236}">
                  <a16:creationId xmlns:a16="http://schemas.microsoft.com/office/drawing/2014/main" id="{04CF278F-FADB-4938-9E37-044242C47711}"/>
                </a:ext>
              </a:extLst>
            </p:cNvPr>
            <p:cNvSpPr/>
            <p:nvPr/>
          </p:nvSpPr>
          <p:spPr>
            <a:xfrm>
              <a:off x="7114636" y="3061977"/>
              <a:ext cx="330835" cy="330835"/>
            </a:xfrm>
            <a:custGeom>
              <a:avLst/>
              <a:gdLst/>
              <a:ahLst/>
              <a:cxnLst/>
              <a:rect l="l" t="t" r="r" b="b"/>
              <a:pathLst>
                <a:path w="330834" h="330835">
                  <a:moveTo>
                    <a:pt x="165328" y="330669"/>
                  </a:moveTo>
                  <a:lnTo>
                    <a:pt x="209281" y="324763"/>
                  </a:lnTo>
                  <a:lnTo>
                    <a:pt x="248775" y="308095"/>
                  </a:lnTo>
                  <a:lnTo>
                    <a:pt x="282235" y="282243"/>
                  </a:lnTo>
                  <a:lnTo>
                    <a:pt x="308086" y="248782"/>
                  </a:lnTo>
                  <a:lnTo>
                    <a:pt x="324751" y="209289"/>
                  </a:lnTo>
                  <a:lnTo>
                    <a:pt x="330657" y="165341"/>
                  </a:lnTo>
                  <a:lnTo>
                    <a:pt x="324751" y="121387"/>
                  </a:lnTo>
                  <a:lnTo>
                    <a:pt x="308086" y="81891"/>
                  </a:lnTo>
                  <a:lnTo>
                    <a:pt x="282235" y="48428"/>
                  </a:lnTo>
                  <a:lnTo>
                    <a:pt x="248775" y="22574"/>
                  </a:lnTo>
                  <a:lnTo>
                    <a:pt x="209281" y="5906"/>
                  </a:lnTo>
                  <a:lnTo>
                    <a:pt x="165328" y="0"/>
                  </a:lnTo>
                  <a:lnTo>
                    <a:pt x="121376" y="5906"/>
                  </a:lnTo>
                  <a:lnTo>
                    <a:pt x="81882" y="22574"/>
                  </a:lnTo>
                  <a:lnTo>
                    <a:pt x="48421" y="48428"/>
                  </a:lnTo>
                  <a:lnTo>
                    <a:pt x="22571" y="81891"/>
                  </a:lnTo>
                  <a:lnTo>
                    <a:pt x="5905" y="121387"/>
                  </a:lnTo>
                  <a:lnTo>
                    <a:pt x="0" y="165341"/>
                  </a:lnTo>
                  <a:lnTo>
                    <a:pt x="5905" y="209289"/>
                  </a:lnTo>
                  <a:lnTo>
                    <a:pt x="22571" y="248782"/>
                  </a:lnTo>
                  <a:lnTo>
                    <a:pt x="48421" y="282243"/>
                  </a:lnTo>
                  <a:lnTo>
                    <a:pt x="81882" y="308095"/>
                  </a:lnTo>
                  <a:lnTo>
                    <a:pt x="121376" y="324763"/>
                  </a:lnTo>
                  <a:lnTo>
                    <a:pt x="165328" y="330669"/>
                  </a:lnTo>
                  <a:close/>
                </a:path>
              </a:pathLst>
            </a:custGeom>
            <a:ln w="25755">
              <a:solidFill>
                <a:srgbClr val="3CA2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object 12">
              <a:extLst>
                <a:ext uri="{FF2B5EF4-FFF2-40B4-BE49-F238E27FC236}">
                  <a16:creationId xmlns:a16="http://schemas.microsoft.com/office/drawing/2014/main" id="{23DEF3F5-3DFD-4803-B606-B81F236F0778}"/>
                </a:ext>
              </a:extLst>
            </p:cNvPr>
            <p:cNvSpPr/>
            <p:nvPr/>
          </p:nvSpPr>
          <p:spPr>
            <a:xfrm>
              <a:off x="7191344" y="3055833"/>
              <a:ext cx="236220" cy="218440"/>
            </a:xfrm>
            <a:custGeom>
              <a:avLst/>
              <a:gdLst/>
              <a:ahLst/>
              <a:cxnLst/>
              <a:rect l="l" t="t" r="r" b="b"/>
              <a:pathLst>
                <a:path w="236220" h="218439">
                  <a:moveTo>
                    <a:pt x="0" y="146215"/>
                  </a:moveTo>
                  <a:lnTo>
                    <a:pt x="85178" y="218262"/>
                  </a:lnTo>
                  <a:lnTo>
                    <a:pt x="235686" y="0"/>
                  </a:lnTo>
                </a:path>
              </a:pathLst>
            </a:custGeom>
            <a:ln w="25755">
              <a:solidFill>
                <a:srgbClr val="FFD2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6" name="Group 25">
            <a:extLst>
              <a:ext uri="{FF2B5EF4-FFF2-40B4-BE49-F238E27FC236}">
                <a16:creationId xmlns:a16="http://schemas.microsoft.com/office/drawing/2014/main" id="{42108027-61FF-4A3F-BA29-38B9024030EE}"/>
              </a:ext>
            </a:extLst>
          </p:cNvPr>
          <p:cNvGrpSpPr/>
          <p:nvPr/>
        </p:nvGrpSpPr>
        <p:grpSpPr>
          <a:xfrm>
            <a:off x="4600749" y="5135734"/>
            <a:ext cx="330835" cy="336980"/>
            <a:chOff x="7114636" y="3710957"/>
            <a:chExt cx="330835" cy="336980"/>
          </a:xfrm>
        </p:grpSpPr>
        <p:sp>
          <p:nvSpPr>
            <p:cNvPr id="27" name="object 14">
              <a:extLst>
                <a:ext uri="{FF2B5EF4-FFF2-40B4-BE49-F238E27FC236}">
                  <a16:creationId xmlns:a16="http://schemas.microsoft.com/office/drawing/2014/main" id="{F03D8AA6-A284-4407-A668-0468C862823C}"/>
                </a:ext>
              </a:extLst>
            </p:cNvPr>
            <p:cNvSpPr/>
            <p:nvPr/>
          </p:nvSpPr>
          <p:spPr>
            <a:xfrm>
              <a:off x="7114636" y="3717102"/>
              <a:ext cx="330835" cy="330835"/>
            </a:xfrm>
            <a:custGeom>
              <a:avLst/>
              <a:gdLst/>
              <a:ahLst/>
              <a:cxnLst/>
              <a:rect l="l" t="t" r="r" b="b"/>
              <a:pathLst>
                <a:path w="330834" h="330835">
                  <a:moveTo>
                    <a:pt x="165328" y="330669"/>
                  </a:moveTo>
                  <a:lnTo>
                    <a:pt x="209281" y="324763"/>
                  </a:lnTo>
                  <a:lnTo>
                    <a:pt x="248775" y="308095"/>
                  </a:lnTo>
                  <a:lnTo>
                    <a:pt x="282235" y="282243"/>
                  </a:lnTo>
                  <a:lnTo>
                    <a:pt x="308086" y="248782"/>
                  </a:lnTo>
                  <a:lnTo>
                    <a:pt x="324751" y="209289"/>
                  </a:lnTo>
                  <a:lnTo>
                    <a:pt x="330657" y="165341"/>
                  </a:lnTo>
                  <a:lnTo>
                    <a:pt x="324751" y="121387"/>
                  </a:lnTo>
                  <a:lnTo>
                    <a:pt x="308086" y="81891"/>
                  </a:lnTo>
                  <a:lnTo>
                    <a:pt x="282235" y="48428"/>
                  </a:lnTo>
                  <a:lnTo>
                    <a:pt x="248775" y="22574"/>
                  </a:lnTo>
                  <a:lnTo>
                    <a:pt x="209281" y="5906"/>
                  </a:lnTo>
                  <a:lnTo>
                    <a:pt x="165328" y="0"/>
                  </a:lnTo>
                  <a:lnTo>
                    <a:pt x="121376" y="5906"/>
                  </a:lnTo>
                  <a:lnTo>
                    <a:pt x="81882" y="22574"/>
                  </a:lnTo>
                  <a:lnTo>
                    <a:pt x="48421" y="48428"/>
                  </a:lnTo>
                  <a:lnTo>
                    <a:pt x="22571" y="81891"/>
                  </a:lnTo>
                  <a:lnTo>
                    <a:pt x="5905" y="121387"/>
                  </a:lnTo>
                  <a:lnTo>
                    <a:pt x="0" y="165341"/>
                  </a:lnTo>
                  <a:lnTo>
                    <a:pt x="5905" y="209289"/>
                  </a:lnTo>
                  <a:lnTo>
                    <a:pt x="22571" y="248782"/>
                  </a:lnTo>
                  <a:lnTo>
                    <a:pt x="48421" y="282243"/>
                  </a:lnTo>
                  <a:lnTo>
                    <a:pt x="81882" y="308095"/>
                  </a:lnTo>
                  <a:lnTo>
                    <a:pt x="121376" y="324763"/>
                  </a:lnTo>
                  <a:lnTo>
                    <a:pt x="165328" y="330669"/>
                  </a:lnTo>
                  <a:close/>
                </a:path>
              </a:pathLst>
            </a:custGeom>
            <a:ln w="25755">
              <a:solidFill>
                <a:srgbClr val="3CA2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object 15">
              <a:extLst>
                <a:ext uri="{FF2B5EF4-FFF2-40B4-BE49-F238E27FC236}">
                  <a16:creationId xmlns:a16="http://schemas.microsoft.com/office/drawing/2014/main" id="{88150231-931E-4BC0-BC18-78C7FA9077C7}"/>
                </a:ext>
              </a:extLst>
            </p:cNvPr>
            <p:cNvSpPr/>
            <p:nvPr/>
          </p:nvSpPr>
          <p:spPr>
            <a:xfrm>
              <a:off x="7191344" y="3710957"/>
              <a:ext cx="236220" cy="218440"/>
            </a:xfrm>
            <a:custGeom>
              <a:avLst/>
              <a:gdLst/>
              <a:ahLst/>
              <a:cxnLst/>
              <a:rect l="l" t="t" r="r" b="b"/>
              <a:pathLst>
                <a:path w="236220" h="218439">
                  <a:moveTo>
                    <a:pt x="0" y="146215"/>
                  </a:moveTo>
                  <a:lnTo>
                    <a:pt x="85178" y="218262"/>
                  </a:lnTo>
                  <a:lnTo>
                    <a:pt x="235686" y="0"/>
                  </a:lnTo>
                </a:path>
              </a:pathLst>
            </a:custGeom>
            <a:ln w="25755">
              <a:solidFill>
                <a:srgbClr val="FFD2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B1D78A76-2C07-4B6F-81B3-2C8CC98D631A}"/>
              </a:ext>
            </a:extLst>
          </p:cNvPr>
          <p:cNvGrpSpPr/>
          <p:nvPr/>
        </p:nvGrpSpPr>
        <p:grpSpPr>
          <a:xfrm>
            <a:off x="4600749" y="5656840"/>
            <a:ext cx="330835" cy="336978"/>
            <a:chOff x="7114636" y="4366082"/>
            <a:chExt cx="330835" cy="336978"/>
          </a:xfrm>
        </p:grpSpPr>
        <p:sp>
          <p:nvSpPr>
            <p:cNvPr id="31" name="object 17">
              <a:extLst>
                <a:ext uri="{FF2B5EF4-FFF2-40B4-BE49-F238E27FC236}">
                  <a16:creationId xmlns:a16="http://schemas.microsoft.com/office/drawing/2014/main" id="{09DF75B2-87EE-455D-A95B-7EC706D325E5}"/>
                </a:ext>
              </a:extLst>
            </p:cNvPr>
            <p:cNvSpPr/>
            <p:nvPr/>
          </p:nvSpPr>
          <p:spPr>
            <a:xfrm>
              <a:off x="7114636" y="4372225"/>
              <a:ext cx="330835" cy="330835"/>
            </a:xfrm>
            <a:custGeom>
              <a:avLst/>
              <a:gdLst/>
              <a:ahLst/>
              <a:cxnLst/>
              <a:rect l="l" t="t" r="r" b="b"/>
              <a:pathLst>
                <a:path w="330834" h="330835">
                  <a:moveTo>
                    <a:pt x="165328" y="330669"/>
                  </a:moveTo>
                  <a:lnTo>
                    <a:pt x="209281" y="324763"/>
                  </a:lnTo>
                  <a:lnTo>
                    <a:pt x="248775" y="308095"/>
                  </a:lnTo>
                  <a:lnTo>
                    <a:pt x="282235" y="282243"/>
                  </a:lnTo>
                  <a:lnTo>
                    <a:pt x="308086" y="248782"/>
                  </a:lnTo>
                  <a:lnTo>
                    <a:pt x="324751" y="209289"/>
                  </a:lnTo>
                  <a:lnTo>
                    <a:pt x="330657" y="165341"/>
                  </a:lnTo>
                  <a:lnTo>
                    <a:pt x="324751" y="121387"/>
                  </a:lnTo>
                  <a:lnTo>
                    <a:pt x="308086" y="81891"/>
                  </a:lnTo>
                  <a:lnTo>
                    <a:pt x="282235" y="48428"/>
                  </a:lnTo>
                  <a:lnTo>
                    <a:pt x="248775" y="22574"/>
                  </a:lnTo>
                  <a:lnTo>
                    <a:pt x="209281" y="5906"/>
                  </a:lnTo>
                  <a:lnTo>
                    <a:pt x="165328" y="0"/>
                  </a:lnTo>
                  <a:lnTo>
                    <a:pt x="121376" y="5906"/>
                  </a:lnTo>
                  <a:lnTo>
                    <a:pt x="81882" y="22574"/>
                  </a:lnTo>
                  <a:lnTo>
                    <a:pt x="48421" y="48428"/>
                  </a:lnTo>
                  <a:lnTo>
                    <a:pt x="22571" y="81891"/>
                  </a:lnTo>
                  <a:lnTo>
                    <a:pt x="5905" y="121387"/>
                  </a:lnTo>
                  <a:lnTo>
                    <a:pt x="0" y="165341"/>
                  </a:lnTo>
                  <a:lnTo>
                    <a:pt x="5905" y="209289"/>
                  </a:lnTo>
                  <a:lnTo>
                    <a:pt x="22571" y="248782"/>
                  </a:lnTo>
                  <a:lnTo>
                    <a:pt x="48421" y="282243"/>
                  </a:lnTo>
                  <a:lnTo>
                    <a:pt x="81882" y="308095"/>
                  </a:lnTo>
                  <a:lnTo>
                    <a:pt x="121376" y="324763"/>
                  </a:lnTo>
                  <a:lnTo>
                    <a:pt x="165328" y="330669"/>
                  </a:lnTo>
                  <a:close/>
                </a:path>
              </a:pathLst>
            </a:custGeom>
            <a:ln w="25755">
              <a:solidFill>
                <a:srgbClr val="3CA2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object 18">
              <a:extLst>
                <a:ext uri="{FF2B5EF4-FFF2-40B4-BE49-F238E27FC236}">
                  <a16:creationId xmlns:a16="http://schemas.microsoft.com/office/drawing/2014/main" id="{51B2B82E-A526-4437-B3BE-A2EB458A8510}"/>
                </a:ext>
              </a:extLst>
            </p:cNvPr>
            <p:cNvSpPr/>
            <p:nvPr/>
          </p:nvSpPr>
          <p:spPr>
            <a:xfrm>
              <a:off x="7191344" y="4366082"/>
              <a:ext cx="236220" cy="218440"/>
            </a:xfrm>
            <a:custGeom>
              <a:avLst/>
              <a:gdLst/>
              <a:ahLst/>
              <a:cxnLst/>
              <a:rect l="l" t="t" r="r" b="b"/>
              <a:pathLst>
                <a:path w="236220" h="218439">
                  <a:moveTo>
                    <a:pt x="0" y="146215"/>
                  </a:moveTo>
                  <a:lnTo>
                    <a:pt x="85178" y="218262"/>
                  </a:lnTo>
                  <a:lnTo>
                    <a:pt x="235686" y="0"/>
                  </a:lnTo>
                </a:path>
              </a:pathLst>
            </a:custGeom>
            <a:ln w="25755">
              <a:solidFill>
                <a:srgbClr val="FFD2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8" name="object 34">
            <a:extLst>
              <a:ext uri="{FF2B5EF4-FFF2-40B4-BE49-F238E27FC236}">
                <a16:creationId xmlns:a16="http://schemas.microsoft.com/office/drawing/2014/main" id="{511C7123-12FA-4804-8FE8-B589A7DDF609}"/>
              </a:ext>
            </a:extLst>
          </p:cNvPr>
          <p:cNvSpPr/>
          <p:nvPr/>
        </p:nvSpPr>
        <p:spPr>
          <a:xfrm>
            <a:off x="4114800" y="3746368"/>
            <a:ext cx="4579857" cy="63632"/>
          </a:xfrm>
          <a:custGeom>
            <a:avLst/>
            <a:gdLst/>
            <a:ahLst/>
            <a:cxnLst/>
            <a:rect l="l" t="t" r="r" b="b"/>
            <a:pathLst>
              <a:path w="3161029">
                <a:moveTo>
                  <a:pt x="0" y="0"/>
                </a:moveTo>
                <a:lnTo>
                  <a:pt x="3160737" y="0"/>
                </a:lnTo>
              </a:path>
            </a:pathLst>
          </a:custGeom>
          <a:ln w="12700">
            <a:solidFill>
              <a:srgbClr val="3BA3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9" name="Group 38">
            <a:extLst>
              <a:ext uri="{FF2B5EF4-FFF2-40B4-BE49-F238E27FC236}">
                <a16:creationId xmlns:a16="http://schemas.microsoft.com/office/drawing/2014/main" id="{C572ED15-A18B-4422-8B7C-0FA5DC97079C}"/>
              </a:ext>
            </a:extLst>
          </p:cNvPr>
          <p:cNvGrpSpPr/>
          <p:nvPr/>
        </p:nvGrpSpPr>
        <p:grpSpPr>
          <a:xfrm>
            <a:off x="2040006" y="3200400"/>
            <a:ext cx="1915795" cy="969644"/>
            <a:chOff x="2409626" y="3200400"/>
            <a:chExt cx="1915795" cy="969644"/>
          </a:xfrm>
        </p:grpSpPr>
        <p:sp>
          <p:nvSpPr>
            <p:cNvPr id="40" name="object 22">
              <a:extLst>
                <a:ext uri="{FF2B5EF4-FFF2-40B4-BE49-F238E27FC236}">
                  <a16:creationId xmlns:a16="http://schemas.microsoft.com/office/drawing/2014/main" id="{EA079643-ED88-4589-859F-C5473A565113}"/>
                </a:ext>
              </a:extLst>
            </p:cNvPr>
            <p:cNvSpPr/>
            <p:nvPr/>
          </p:nvSpPr>
          <p:spPr>
            <a:xfrm>
              <a:off x="2409626" y="3200400"/>
              <a:ext cx="1915795" cy="969644"/>
            </a:xfrm>
            <a:custGeom>
              <a:avLst/>
              <a:gdLst/>
              <a:ahLst/>
              <a:cxnLst/>
              <a:rect l="l" t="t" r="r" b="b"/>
              <a:pathLst>
                <a:path w="1915795" h="969645">
                  <a:moveTo>
                    <a:pt x="1430782" y="0"/>
                  </a:moveTo>
                  <a:lnTo>
                    <a:pt x="484631" y="0"/>
                  </a:lnTo>
                  <a:lnTo>
                    <a:pt x="437959" y="2218"/>
                  </a:lnTo>
                  <a:lnTo>
                    <a:pt x="392541" y="8738"/>
                  </a:lnTo>
                  <a:lnTo>
                    <a:pt x="348581" y="19357"/>
                  </a:lnTo>
                  <a:lnTo>
                    <a:pt x="306283" y="33871"/>
                  </a:lnTo>
                  <a:lnTo>
                    <a:pt x="265849" y="52078"/>
                  </a:lnTo>
                  <a:lnTo>
                    <a:pt x="227483" y="73774"/>
                  </a:lnTo>
                  <a:lnTo>
                    <a:pt x="191387" y="98756"/>
                  </a:lnTo>
                  <a:lnTo>
                    <a:pt x="157766" y="126821"/>
                  </a:lnTo>
                  <a:lnTo>
                    <a:pt x="126821" y="157766"/>
                  </a:lnTo>
                  <a:lnTo>
                    <a:pt x="98756" y="191387"/>
                  </a:lnTo>
                  <a:lnTo>
                    <a:pt x="73774" y="227483"/>
                  </a:lnTo>
                  <a:lnTo>
                    <a:pt x="52078" y="265849"/>
                  </a:lnTo>
                  <a:lnTo>
                    <a:pt x="33871" y="306283"/>
                  </a:lnTo>
                  <a:lnTo>
                    <a:pt x="19357" y="348581"/>
                  </a:lnTo>
                  <a:lnTo>
                    <a:pt x="8738" y="392541"/>
                  </a:lnTo>
                  <a:lnTo>
                    <a:pt x="2218" y="437959"/>
                  </a:lnTo>
                  <a:lnTo>
                    <a:pt x="0" y="484631"/>
                  </a:lnTo>
                  <a:lnTo>
                    <a:pt x="2218" y="531304"/>
                  </a:lnTo>
                  <a:lnTo>
                    <a:pt x="8738" y="576722"/>
                  </a:lnTo>
                  <a:lnTo>
                    <a:pt x="19357" y="620682"/>
                  </a:lnTo>
                  <a:lnTo>
                    <a:pt x="33871" y="662980"/>
                  </a:lnTo>
                  <a:lnTo>
                    <a:pt x="52078" y="703414"/>
                  </a:lnTo>
                  <a:lnTo>
                    <a:pt x="73774" y="741780"/>
                  </a:lnTo>
                  <a:lnTo>
                    <a:pt x="98756" y="777876"/>
                  </a:lnTo>
                  <a:lnTo>
                    <a:pt x="126821" y="811497"/>
                  </a:lnTo>
                  <a:lnTo>
                    <a:pt x="157766" y="842442"/>
                  </a:lnTo>
                  <a:lnTo>
                    <a:pt x="191387" y="870507"/>
                  </a:lnTo>
                  <a:lnTo>
                    <a:pt x="227483" y="895489"/>
                  </a:lnTo>
                  <a:lnTo>
                    <a:pt x="265849" y="917185"/>
                  </a:lnTo>
                  <a:lnTo>
                    <a:pt x="306283" y="935392"/>
                  </a:lnTo>
                  <a:lnTo>
                    <a:pt x="348581" y="949906"/>
                  </a:lnTo>
                  <a:lnTo>
                    <a:pt x="392541" y="960525"/>
                  </a:lnTo>
                  <a:lnTo>
                    <a:pt x="437959" y="967045"/>
                  </a:lnTo>
                  <a:lnTo>
                    <a:pt x="484631" y="969263"/>
                  </a:lnTo>
                  <a:lnTo>
                    <a:pt x="1430782" y="969263"/>
                  </a:lnTo>
                  <a:lnTo>
                    <a:pt x="1477454" y="967045"/>
                  </a:lnTo>
                  <a:lnTo>
                    <a:pt x="1522872" y="960525"/>
                  </a:lnTo>
                  <a:lnTo>
                    <a:pt x="1566832" y="949906"/>
                  </a:lnTo>
                  <a:lnTo>
                    <a:pt x="1609130" y="935392"/>
                  </a:lnTo>
                  <a:lnTo>
                    <a:pt x="1649564" y="917185"/>
                  </a:lnTo>
                  <a:lnTo>
                    <a:pt x="1687930" y="895489"/>
                  </a:lnTo>
                  <a:lnTo>
                    <a:pt x="1724026" y="870507"/>
                  </a:lnTo>
                  <a:lnTo>
                    <a:pt x="1757647" y="842442"/>
                  </a:lnTo>
                  <a:lnTo>
                    <a:pt x="1788592" y="811497"/>
                  </a:lnTo>
                  <a:lnTo>
                    <a:pt x="1816657" y="777876"/>
                  </a:lnTo>
                  <a:lnTo>
                    <a:pt x="1841639" y="741780"/>
                  </a:lnTo>
                  <a:lnTo>
                    <a:pt x="1863335" y="703414"/>
                  </a:lnTo>
                  <a:lnTo>
                    <a:pt x="1881542" y="662980"/>
                  </a:lnTo>
                  <a:lnTo>
                    <a:pt x="1896056" y="620682"/>
                  </a:lnTo>
                  <a:lnTo>
                    <a:pt x="1906675" y="576722"/>
                  </a:lnTo>
                  <a:lnTo>
                    <a:pt x="1913195" y="531304"/>
                  </a:lnTo>
                  <a:lnTo>
                    <a:pt x="1915414" y="484631"/>
                  </a:lnTo>
                  <a:lnTo>
                    <a:pt x="1913195" y="437959"/>
                  </a:lnTo>
                  <a:lnTo>
                    <a:pt x="1906675" y="392541"/>
                  </a:lnTo>
                  <a:lnTo>
                    <a:pt x="1896056" y="348581"/>
                  </a:lnTo>
                  <a:lnTo>
                    <a:pt x="1881542" y="306283"/>
                  </a:lnTo>
                  <a:lnTo>
                    <a:pt x="1863335" y="265849"/>
                  </a:lnTo>
                  <a:lnTo>
                    <a:pt x="1841639" y="227483"/>
                  </a:lnTo>
                  <a:lnTo>
                    <a:pt x="1816657" y="191387"/>
                  </a:lnTo>
                  <a:lnTo>
                    <a:pt x="1788592" y="157766"/>
                  </a:lnTo>
                  <a:lnTo>
                    <a:pt x="1757647" y="126821"/>
                  </a:lnTo>
                  <a:lnTo>
                    <a:pt x="1724026" y="98756"/>
                  </a:lnTo>
                  <a:lnTo>
                    <a:pt x="1687930" y="73774"/>
                  </a:lnTo>
                  <a:lnTo>
                    <a:pt x="1649564" y="52078"/>
                  </a:lnTo>
                  <a:lnTo>
                    <a:pt x="1609130" y="33871"/>
                  </a:lnTo>
                  <a:lnTo>
                    <a:pt x="1566832" y="19357"/>
                  </a:lnTo>
                  <a:lnTo>
                    <a:pt x="1522872" y="8738"/>
                  </a:lnTo>
                  <a:lnTo>
                    <a:pt x="1477454" y="2218"/>
                  </a:lnTo>
                  <a:lnTo>
                    <a:pt x="143078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object 23">
              <a:extLst>
                <a:ext uri="{FF2B5EF4-FFF2-40B4-BE49-F238E27FC236}">
                  <a16:creationId xmlns:a16="http://schemas.microsoft.com/office/drawing/2014/main" id="{33A47207-0C72-46AB-9CEF-32B1D68EA421}"/>
                </a:ext>
              </a:extLst>
            </p:cNvPr>
            <p:cNvSpPr/>
            <p:nvPr/>
          </p:nvSpPr>
          <p:spPr>
            <a:xfrm>
              <a:off x="2409626" y="3200400"/>
              <a:ext cx="1915795" cy="969644"/>
            </a:xfrm>
            <a:custGeom>
              <a:avLst/>
              <a:gdLst/>
              <a:ahLst/>
              <a:cxnLst/>
              <a:rect l="l" t="t" r="r" b="b"/>
              <a:pathLst>
                <a:path w="1915795" h="969645">
                  <a:moveTo>
                    <a:pt x="1915414" y="484631"/>
                  </a:moveTo>
                  <a:lnTo>
                    <a:pt x="1913195" y="437959"/>
                  </a:lnTo>
                  <a:lnTo>
                    <a:pt x="1906675" y="392541"/>
                  </a:lnTo>
                  <a:lnTo>
                    <a:pt x="1896056" y="348581"/>
                  </a:lnTo>
                  <a:lnTo>
                    <a:pt x="1881542" y="306283"/>
                  </a:lnTo>
                  <a:lnTo>
                    <a:pt x="1863335" y="265849"/>
                  </a:lnTo>
                  <a:lnTo>
                    <a:pt x="1841639" y="227483"/>
                  </a:lnTo>
                  <a:lnTo>
                    <a:pt x="1816657" y="191387"/>
                  </a:lnTo>
                  <a:lnTo>
                    <a:pt x="1788592" y="157766"/>
                  </a:lnTo>
                  <a:lnTo>
                    <a:pt x="1757647" y="126821"/>
                  </a:lnTo>
                  <a:lnTo>
                    <a:pt x="1724026" y="98756"/>
                  </a:lnTo>
                  <a:lnTo>
                    <a:pt x="1687930" y="73774"/>
                  </a:lnTo>
                  <a:lnTo>
                    <a:pt x="1649564" y="52078"/>
                  </a:lnTo>
                  <a:lnTo>
                    <a:pt x="1609130" y="33871"/>
                  </a:lnTo>
                  <a:lnTo>
                    <a:pt x="1566832" y="19357"/>
                  </a:lnTo>
                  <a:lnTo>
                    <a:pt x="1522872" y="8738"/>
                  </a:lnTo>
                  <a:lnTo>
                    <a:pt x="1477454" y="2218"/>
                  </a:lnTo>
                  <a:lnTo>
                    <a:pt x="1430782" y="0"/>
                  </a:lnTo>
                  <a:lnTo>
                    <a:pt x="484631" y="0"/>
                  </a:lnTo>
                  <a:lnTo>
                    <a:pt x="437959" y="2218"/>
                  </a:lnTo>
                  <a:lnTo>
                    <a:pt x="392541" y="8738"/>
                  </a:lnTo>
                  <a:lnTo>
                    <a:pt x="348581" y="19357"/>
                  </a:lnTo>
                  <a:lnTo>
                    <a:pt x="306283" y="33871"/>
                  </a:lnTo>
                  <a:lnTo>
                    <a:pt x="265849" y="52078"/>
                  </a:lnTo>
                  <a:lnTo>
                    <a:pt x="227483" y="73774"/>
                  </a:lnTo>
                  <a:lnTo>
                    <a:pt x="191387" y="98756"/>
                  </a:lnTo>
                  <a:lnTo>
                    <a:pt x="157766" y="126821"/>
                  </a:lnTo>
                  <a:lnTo>
                    <a:pt x="126821" y="157766"/>
                  </a:lnTo>
                  <a:lnTo>
                    <a:pt x="98756" y="191387"/>
                  </a:lnTo>
                  <a:lnTo>
                    <a:pt x="73774" y="227483"/>
                  </a:lnTo>
                  <a:lnTo>
                    <a:pt x="52078" y="265849"/>
                  </a:lnTo>
                  <a:lnTo>
                    <a:pt x="33871" y="306283"/>
                  </a:lnTo>
                  <a:lnTo>
                    <a:pt x="19357" y="348581"/>
                  </a:lnTo>
                  <a:lnTo>
                    <a:pt x="8738" y="392541"/>
                  </a:lnTo>
                  <a:lnTo>
                    <a:pt x="2218" y="437959"/>
                  </a:lnTo>
                  <a:lnTo>
                    <a:pt x="0" y="484631"/>
                  </a:lnTo>
                  <a:lnTo>
                    <a:pt x="2218" y="531304"/>
                  </a:lnTo>
                  <a:lnTo>
                    <a:pt x="8738" y="576722"/>
                  </a:lnTo>
                  <a:lnTo>
                    <a:pt x="19357" y="620682"/>
                  </a:lnTo>
                  <a:lnTo>
                    <a:pt x="33871" y="662980"/>
                  </a:lnTo>
                  <a:lnTo>
                    <a:pt x="52078" y="703414"/>
                  </a:lnTo>
                  <a:lnTo>
                    <a:pt x="73774" y="741780"/>
                  </a:lnTo>
                  <a:lnTo>
                    <a:pt x="98756" y="777876"/>
                  </a:lnTo>
                  <a:lnTo>
                    <a:pt x="126821" y="811497"/>
                  </a:lnTo>
                  <a:lnTo>
                    <a:pt x="157766" y="842442"/>
                  </a:lnTo>
                  <a:lnTo>
                    <a:pt x="191387" y="870507"/>
                  </a:lnTo>
                  <a:lnTo>
                    <a:pt x="227483" y="895489"/>
                  </a:lnTo>
                  <a:lnTo>
                    <a:pt x="265849" y="917185"/>
                  </a:lnTo>
                  <a:lnTo>
                    <a:pt x="306283" y="935392"/>
                  </a:lnTo>
                  <a:lnTo>
                    <a:pt x="348581" y="949906"/>
                  </a:lnTo>
                  <a:lnTo>
                    <a:pt x="392541" y="960525"/>
                  </a:lnTo>
                  <a:lnTo>
                    <a:pt x="437959" y="967045"/>
                  </a:lnTo>
                  <a:lnTo>
                    <a:pt x="484631" y="969263"/>
                  </a:lnTo>
                  <a:lnTo>
                    <a:pt x="1430782" y="969263"/>
                  </a:lnTo>
                  <a:lnTo>
                    <a:pt x="1477454" y="967045"/>
                  </a:lnTo>
                  <a:lnTo>
                    <a:pt x="1522872" y="960525"/>
                  </a:lnTo>
                  <a:lnTo>
                    <a:pt x="1566832" y="949906"/>
                  </a:lnTo>
                  <a:lnTo>
                    <a:pt x="1609130" y="935392"/>
                  </a:lnTo>
                  <a:lnTo>
                    <a:pt x="1649564" y="917185"/>
                  </a:lnTo>
                  <a:lnTo>
                    <a:pt x="1687930" y="895489"/>
                  </a:lnTo>
                  <a:lnTo>
                    <a:pt x="1724026" y="870507"/>
                  </a:lnTo>
                  <a:lnTo>
                    <a:pt x="1757647" y="842442"/>
                  </a:lnTo>
                  <a:lnTo>
                    <a:pt x="1788592" y="811497"/>
                  </a:lnTo>
                  <a:lnTo>
                    <a:pt x="1816657" y="777876"/>
                  </a:lnTo>
                  <a:lnTo>
                    <a:pt x="1841639" y="741780"/>
                  </a:lnTo>
                  <a:lnTo>
                    <a:pt x="1863335" y="703414"/>
                  </a:lnTo>
                  <a:lnTo>
                    <a:pt x="1881542" y="662980"/>
                  </a:lnTo>
                  <a:lnTo>
                    <a:pt x="1896056" y="620682"/>
                  </a:lnTo>
                  <a:lnTo>
                    <a:pt x="1906675" y="576722"/>
                  </a:lnTo>
                  <a:lnTo>
                    <a:pt x="1913195" y="531304"/>
                  </a:lnTo>
                  <a:lnTo>
                    <a:pt x="1915414" y="484631"/>
                  </a:lnTo>
                  <a:close/>
                </a:path>
              </a:pathLst>
            </a:custGeom>
            <a:ln w="12700">
              <a:solidFill>
                <a:srgbClr val="41556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object 24">
              <a:extLst>
                <a:ext uri="{FF2B5EF4-FFF2-40B4-BE49-F238E27FC236}">
                  <a16:creationId xmlns:a16="http://schemas.microsoft.com/office/drawing/2014/main" id="{29656E11-7D6D-4587-B15B-B44129330782}"/>
                </a:ext>
              </a:extLst>
            </p:cNvPr>
            <p:cNvSpPr/>
            <p:nvPr/>
          </p:nvSpPr>
          <p:spPr>
            <a:xfrm>
              <a:off x="2449324" y="3240097"/>
              <a:ext cx="890269" cy="890269"/>
            </a:xfrm>
            <a:custGeom>
              <a:avLst/>
              <a:gdLst/>
              <a:ahLst/>
              <a:cxnLst/>
              <a:rect l="l" t="t" r="r" b="b"/>
              <a:pathLst>
                <a:path w="890270" h="890270">
                  <a:moveTo>
                    <a:pt x="444931" y="0"/>
                  </a:moveTo>
                  <a:lnTo>
                    <a:pt x="396451" y="2610"/>
                  </a:lnTo>
                  <a:lnTo>
                    <a:pt x="349482" y="10262"/>
                  </a:lnTo>
                  <a:lnTo>
                    <a:pt x="304297" y="22683"/>
                  </a:lnTo>
                  <a:lnTo>
                    <a:pt x="261167" y="39603"/>
                  </a:lnTo>
                  <a:lnTo>
                    <a:pt x="220364" y="60748"/>
                  </a:lnTo>
                  <a:lnTo>
                    <a:pt x="182159" y="85849"/>
                  </a:lnTo>
                  <a:lnTo>
                    <a:pt x="146823" y="114633"/>
                  </a:lnTo>
                  <a:lnTo>
                    <a:pt x="114628" y="146830"/>
                  </a:lnTo>
                  <a:lnTo>
                    <a:pt x="85845" y="182167"/>
                  </a:lnTo>
                  <a:lnTo>
                    <a:pt x="60745" y="220374"/>
                  </a:lnTo>
                  <a:lnTo>
                    <a:pt x="39600" y="261178"/>
                  </a:lnTo>
                  <a:lnTo>
                    <a:pt x="22682" y="304309"/>
                  </a:lnTo>
                  <a:lnTo>
                    <a:pt x="10262" y="349494"/>
                  </a:lnTo>
                  <a:lnTo>
                    <a:pt x="2610" y="396463"/>
                  </a:lnTo>
                  <a:lnTo>
                    <a:pt x="0" y="444944"/>
                  </a:lnTo>
                  <a:lnTo>
                    <a:pt x="2610" y="493423"/>
                  </a:lnTo>
                  <a:lnTo>
                    <a:pt x="10262" y="540389"/>
                  </a:lnTo>
                  <a:lnTo>
                    <a:pt x="22682" y="585573"/>
                  </a:lnTo>
                  <a:lnTo>
                    <a:pt x="39600" y="628702"/>
                  </a:lnTo>
                  <a:lnTo>
                    <a:pt x="60745" y="669505"/>
                  </a:lnTo>
                  <a:lnTo>
                    <a:pt x="85845" y="707711"/>
                  </a:lnTo>
                  <a:lnTo>
                    <a:pt x="114628" y="743047"/>
                  </a:lnTo>
                  <a:lnTo>
                    <a:pt x="146823" y="775243"/>
                  </a:lnTo>
                  <a:lnTo>
                    <a:pt x="182159" y="804027"/>
                  </a:lnTo>
                  <a:lnTo>
                    <a:pt x="220364" y="829127"/>
                  </a:lnTo>
                  <a:lnTo>
                    <a:pt x="261167" y="850273"/>
                  </a:lnTo>
                  <a:lnTo>
                    <a:pt x="304297" y="867192"/>
                  </a:lnTo>
                  <a:lnTo>
                    <a:pt x="349482" y="879613"/>
                  </a:lnTo>
                  <a:lnTo>
                    <a:pt x="396451" y="887265"/>
                  </a:lnTo>
                  <a:lnTo>
                    <a:pt x="444931" y="889876"/>
                  </a:lnTo>
                  <a:lnTo>
                    <a:pt x="493412" y="887265"/>
                  </a:lnTo>
                  <a:lnTo>
                    <a:pt x="540381" y="879613"/>
                  </a:lnTo>
                  <a:lnTo>
                    <a:pt x="585565" y="867192"/>
                  </a:lnTo>
                  <a:lnTo>
                    <a:pt x="628695" y="850273"/>
                  </a:lnTo>
                  <a:lnTo>
                    <a:pt x="669498" y="829127"/>
                  </a:lnTo>
                  <a:lnTo>
                    <a:pt x="707704" y="804027"/>
                  </a:lnTo>
                  <a:lnTo>
                    <a:pt x="743040" y="775243"/>
                  </a:lnTo>
                  <a:lnTo>
                    <a:pt x="775235" y="743047"/>
                  </a:lnTo>
                  <a:lnTo>
                    <a:pt x="804018" y="707711"/>
                  </a:lnTo>
                  <a:lnTo>
                    <a:pt x="829118" y="669505"/>
                  </a:lnTo>
                  <a:lnTo>
                    <a:pt x="850262" y="628702"/>
                  </a:lnTo>
                  <a:lnTo>
                    <a:pt x="867180" y="585573"/>
                  </a:lnTo>
                  <a:lnTo>
                    <a:pt x="879601" y="540389"/>
                  </a:lnTo>
                  <a:lnTo>
                    <a:pt x="887252" y="493423"/>
                  </a:lnTo>
                  <a:lnTo>
                    <a:pt x="889863" y="444944"/>
                  </a:lnTo>
                  <a:lnTo>
                    <a:pt x="887252" y="396463"/>
                  </a:lnTo>
                  <a:lnTo>
                    <a:pt x="879601" y="349494"/>
                  </a:lnTo>
                  <a:lnTo>
                    <a:pt x="867180" y="304309"/>
                  </a:lnTo>
                  <a:lnTo>
                    <a:pt x="850262" y="261178"/>
                  </a:lnTo>
                  <a:lnTo>
                    <a:pt x="829118" y="220374"/>
                  </a:lnTo>
                  <a:lnTo>
                    <a:pt x="804018" y="182167"/>
                  </a:lnTo>
                  <a:lnTo>
                    <a:pt x="775235" y="146830"/>
                  </a:lnTo>
                  <a:lnTo>
                    <a:pt x="743040" y="114633"/>
                  </a:lnTo>
                  <a:lnTo>
                    <a:pt x="707704" y="85849"/>
                  </a:lnTo>
                  <a:lnTo>
                    <a:pt x="669498" y="60748"/>
                  </a:lnTo>
                  <a:lnTo>
                    <a:pt x="628695" y="39603"/>
                  </a:lnTo>
                  <a:lnTo>
                    <a:pt x="585565" y="22683"/>
                  </a:lnTo>
                  <a:lnTo>
                    <a:pt x="540381" y="10262"/>
                  </a:lnTo>
                  <a:lnTo>
                    <a:pt x="493412" y="2610"/>
                  </a:lnTo>
                  <a:lnTo>
                    <a:pt x="444931" y="0"/>
                  </a:lnTo>
                  <a:close/>
                </a:path>
              </a:pathLst>
            </a:custGeom>
            <a:solidFill>
              <a:srgbClr val="00AE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object 25">
              <a:extLst>
                <a:ext uri="{FF2B5EF4-FFF2-40B4-BE49-F238E27FC236}">
                  <a16:creationId xmlns:a16="http://schemas.microsoft.com/office/drawing/2014/main" id="{96402648-C82C-4C72-8C42-CABA93DD9F86}"/>
                </a:ext>
              </a:extLst>
            </p:cNvPr>
            <p:cNvSpPr/>
            <p:nvPr/>
          </p:nvSpPr>
          <p:spPr>
            <a:xfrm>
              <a:off x="2409626" y="3200400"/>
              <a:ext cx="1915795" cy="969644"/>
            </a:xfrm>
            <a:custGeom>
              <a:avLst/>
              <a:gdLst/>
              <a:ahLst/>
              <a:cxnLst/>
              <a:rect l="l" t="t" r="r" b="b"/>
              <a:pathLst>
                <a:path w="1915795" h="969645">
                  <a:moveTo>
                    <a:pt x="1915414" y="484631"/>
                  </a:moveTo>
                  <a:lnTo>
                    <a:pt x="1913195" y="437959"/>
                  </a:lnTo>
                  <a:lnTo>
                    <a:pt x="1906675" y="392541"/>
                  </a:lnTo>
                  <a:lnTo>
                    <a:pt x="1896056" y="348581"/>
                  </a:lnTo>
                  <a:lnTo>
                    <a:pt x="1881542" y="306283"/>
                  </a:lnTo>
                  <a:lnTo>
                    <a:pt x="1863335" y="265849"/>
                  </a:lnTo>
                  <a:lnTo>
                    <a:pt x="1841639" y="227483"/>
                  </a:lnTo>
                  <a:lnTo>
                    <a:pt x="1816657" y="191387"/>
                  </a:lnTo>
                  <a:lnTo>
                    <a:pt x="1788592" y="157766"/>
                  </a:lnTo>
                  <a:lnTo>
                    <a:pt x="1757647" y="126821"/>
                  </a:lnTo>
                  <a:lnTo>
                    <a:pt x="1724026" y="98756"/>
                  </a:lnTo>
                  <a:lnTo>
                    <a:pt x="1687930" y="73774"/>
                  </a:lnTo>
                  <a:lnTo>
                    <a:pt x="1649564" y="52078"/>
                  </a:lnTo>
                  <a:lnTo>
                    <a:pt x="1609130" y="33871"/>
                  </a:lnTo>
                  <a:lnTo>
                    <a:pt x="1566832" y="19357"/>
                  </a:lnTo>
                  <a:lnTo>
                    <a:pt x="1522872" y="8738"/>
                  </a:lnTo>
                  <a:lnTo>
                    <a:pt x="1477454" y="2218"/>
                  </a:lnTo>
                  <a:lnTo>
                    <a:pt x="1430782" y="0"/>
                  </a:lnTo>
                  <a:lnTo>
                    <a:pt x="484631" y="0"/>
                  </a:lnTo>
                  <a:lnTo>
                    <a:pt x="437959" y="2218"/>
                  </a:lnTo>
                  <a:lnTo>
                    <a:pt x="392541" y="8738"/>
                  </a:lnTo>
                  <a:lnTo>
                    <a:pt x="348581" y="19357"/>
                  </a:lnTo>
                  <a:lnTo>
                    <a:pt x="306283" y="33871"/>
                  </a:lnTo>
                  <a:lnTo>
                    <a:pt x="265849" y="52078"/>
                  </a:lnTo>
                  <a:lnTo>
                    <a:pt x="227483" y="73774"/>
                  </a:lnTo>
                  <a:lnTo>
                    <a:pt x="191387" y="98756"/>
                  </a:lnTo>
                  <a:lnTo>
                    <a:pt x="157766" y="126821"/>
                  </a:lnTo>
                  <a:lnTo>
                    <a:pt x="126821" y="157766"/>
                  </a:lnTo>
                  <a:lnTo>
                    <a:pt x="98756" y="191387"/>
                  </a:lnTo>
                  <a:lnTo>
                    <a:pt x="73774" y="227483"/>
                  </a:lnTo>
                  <a:lnTo>
                    <a:pt x="52078" y="265849"/>
                  </a:lnTo>
                  <a:lnTo>
                    <a:pt x="33871" y="306283"/>
                  </a:lnTo>
                  <a:lnTo>
                    <a:pt x="19357" y="348581"/>
                  </a:lnTo>
                  <a:lnTo>
                    <a:pt x="8738" y="392541"/>
                  </a:lnTo>
                  <a:lnTo>
                    <a:pt x="2218" y="437959"/>
                  </a:lnTo>
                  <a:lnTo>
                    <a:pt x="0" y="484631"/>
                  </a:lnTo>
                  <a:lnTo>
                    <a:pt x="2218" y="531304"/>
                  </a:lnTo>
                  <a:lnTo>
                    <a:pt x="8738" y="576722"/>
                  </a:lnTo>
                  <a:lnTo>
                    <a:pt x="19357" y="620682"/>
                  </a:lnTo>
                  <a:lnTo>
                    <a:pt x="33871" y="662980"/>
                  </a:lnTo>
                  <a:lnTo>
                    <a:pt x="52078" y="703414"/>
                  </a:lnTo>
                  <a:lnTo>
                    <a:pt x="73774" y="741780"/>
                  </a:lnTo>
                  <a:lnTo>
                    <a:pt x="98756" y="777876"/>
                  </a:lnTo>
                  <a:lnTo>
                    <a:pt x="126821" y="811497"/>
                  </a:lnTo>
                  <a:lnTo>
                    <a:pt x="157766" y="842442"/>
                  </a:lnTo>
                  <a:lnTo>
                    <a:pt x="191387" y="870507"/>
                  </a:lnTo>
                  <a:lnTo>
                    <a:pt x="227483" y="895489"/>
                  </a:lnTo>
                  <a:lnTo>
                    <a:pt x="265849" y="917185"/>
                  </a:lnTo>
                  <a:lnTo>
                    <a:pt x="306283" y="935392"/>
                  </a:lnTo>
                  <a:lnTo>
                    <a:pt x="348581" y="949906"/>
                  </a:lnTo>
                  <a:lnTo>
                    <a:pt x="392541" y="960525"/>
                  </a:lnTo>
                  <a:lnTo>
                    <a:pt x="437959" y="967045"/>
                  </a:lnTo>
                  <a:lnTo>
                    <a:pt x="484631" y="969263"/>
                  </a:lnTo>
                  <a:lnTo>
                    <a:pt x="1430782" y="969263"/>
                  </a:lnTo>
                  <a:lnTo>
                    <a:pt x="1477454" y="967045"/>
                  </a:lnTo>
                  <a:lnTo>
                    <a:pt x="1522872" y="960525"/>
                  </a:lnTo>
                  <a:lnTo>
                    <a:pt x="1566832" y="949906"/>
                  </a:lnTo>
                  <a:lnTo>
                    <a:pt x="1609130" y="935392"/>
                  </a:lnTo>
                  <a:lnTo>
                    <a:pt x="1649564" y="917185"/>
                  </a:lnTo>
                  <a:lnTo>
                    <a:pt x="1687930" y="895489"/>
                  </a:lnTo>
                  <a:lnTo>
                    <a:pt x="1724026" y="870507"/>
                  </a:lnTo>
                  <a:lnTo>
                    <a:pt x="1757647" y="842442"/>
                  </a:lnTo>
                  <a:lnTo>
                    <a:pt x="1788592" y="811497"/>
                  </a:lnTo>
                  <a:lnTo>
                    <a:pt x="1816657" y="777876"/>
                  </a:lnTo>
                  <a:lnTo>
                    <a:pt x="1841639" y="741780"/>
                  </a:lnTo>
                  <a:lnTo>
                    <a:pt x="1863335" y="703414"/>
                  </a:lnTo>
                  <a:lnTo>
                    <a:pt x="1881542" y="662980"/>
                  </a:lnTo>
                  <a:lnTo>
                    <a:pt x="1896056" y="620682"/>
                  </a:lnTo>
                  <a:lnTo>
                    <a:pt x="1906675" y="576722"/>
                  </a:lnTo>
                  <a:lnTo>
                    <a:pt x="1913195" y="531304"/>
                  </a:lnTo>
                  <a:lnTo>
                    <a:pt x="1915414" y="484631"/>
                  </a:lnTo>
                  <a:close/>
                </a:path>
              </a:pathLst>
            </a:custGeom>
            <a:ln w="12700">
              <a:solidFill>
                <a:srgbClr val="41556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object 36">
              <a:extLst>
                <a:ext uri="{FF2B5EF4-FFF2-40B4-BE49-F238E27FC236}">
                  <a16:creationId xmlns:a16="http://schemas.microsoft.com/office/drawing/2014/main" id="{B24F07BD-F739-4A69-8C0D-A33A97490A3A}"/>
                </a:ext>
              </a:extLst>
            </p:cNvPr>
            <p:cNvSpPr/>
            <p:nvPr/>
          </p:nvSpPr>
          <p:spPr>
            <a:xfrm>
              <a:off x="3521367" y="3469806"/>
              <a:ext cx="566925" cy="432803"/>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object 37">
              <a:extLst>
                <a:ext uri="{FF2B5EF4-FFF2-40B4-BE49-F238E27FC236}">
                  <a16:creationId xmlns:a16="http://schemas.microsoft.com/office/drawing/2014/main" id="{240C3F4A-13AC-45EE-AAE0-34B018479AC8}"/>
                </a:ext>
              </a:extLst>
            </p:cNvPr>
            <p:cNvSpPr/>
            <p:nvPr/>
          </p:nvSpPr>
          <p:spPr>
            <a:xfrm>
              <a:off x="2639428" y="3407626"/>
              <a:ext cx="509013" cy="51510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6" name="Group 45">
            <a:extLst>
              <a:ext uri="{FF2B5EF4-FFF2-40B4-BE49-F238E27FC236}">
                <a16:creationId xmlns:a16="http://schemas.microsoft.com/office/drawing/2014/main" id="{EF9E67D2-87D2-4D7D-BC56-147566FECAA6}"/>
              </a:ext>
            </a:extLst>
          </p:cNvPr>
          <p:cNvGrpSpPr/>
          <p:nvPr/>
        </p:nvGrpSpPr>
        <p:grpSpPr>
          <a:xfrm>
            <a:off x="8164299" y="1178798"/>
            <a:ext cx="1915795" cy="969644"/>
            <a:chOff x="7863913" y="1178798"/>
            <a:chExt cx="1915795" cy="969644"/>
          </a:xfrm>
        </p:grpSpPr>
        <p:sp>
          <p:nvSpPr>
            <p:cNvPr id="47" name="object 29">
              <a:extLst>
                <a:ext uri="{FF2B5EF4-FFF2-40B4-BE49-F238E27FC236}">
                  <a16:creationId xmlns:a16="http://schemas.microsoft.com/office/drawing/2014/main" id="{2576DB83-5EE0-426C-9783-3F5A194F64C4}"/>
                </a:ext>
              </a:extLst>
            </p:cNvPr>
            <p:cNvSpPr/>
            <p:nvPr/>
          </p:nvSpPr>
          <p:spPr>
            <a:xfrm>
              <a:off x="7863913" y="1178798"/>
              <a:ext cx="1915795" cy="969644"/>
            </a:xfrm>
            <a:custGeom>
              <a:avLst/>
              <a:gdLst/>
              <a:ahLst/>
              <a:cxnLst/>
              <a:rect l="l" t="t" r="r" b="b"/>
              <a:pathLst>
                <a:path w="1915795" h="969644">
                  <a:moveTo>
                    <a:pt x="1430782" y="0"/>
                  </a:moveTo>
                  <a:lnTo>
                    <a:pt x="484632" y="0"/>
                  </a:lnTo>
                  <a:lnTo>
                    <a:pt x="437959" y="2218"/>
                  </a:lnTo>
                  <a:lnTo>
                    <a:pt x="392541" y="8738"/>
                  </a:lnTo>
                  <a:lnTo>
                    <a:pt x="348581" y="19357"/>
                  </a:lnTo>
                  <a:lnTo>
                    <a:pt x="306283" y="33871"/>
                  </a:lnTo>
                  <a:lnTo>
                    <a:pt x="265849" y="52078"/>
                  </a:lnTo>
                  <a:lnTo>
                    <a:pt x="227483" y="73774"/>
                  </a:lnTo>
                  <a:lnTo>
                    <a:pt x="191387" y="98756"/>
                  </a:lnTo>
                  <a:lnTo>
                    <a:pt x="157766" y="126821"/>
                  </a:lnTo>
                  <a:lnTo>
                    <a:pt x="126821" y="157766"/>
                  </a:lnTo>
                  <a:lnTo>
                    <a:pt x="98756" y="191387"/>
                  </a:lnTo>
                  <a:lnTo>
                    <a:pt x="73774" y="227483"/>
                  </a:lnTo>
                  <a:lnTo>
                    <a:pt x="52078" y="265849"/>
                  </a:lnTo>
                  <a:lnTo>
                    <a:pt x="33871" y="306283"/>
                  </a:lnTo>
                  <a:lnTo>
                    <a:pt x="19357" y="348581"/>
                  </a:lnTo>
                  <a:lnTo>
                    <a:pt x="8738" y="392541"/>
                  </a:lnTo>
                  <a:lnTo>
                    <a:pt x="2218" y="437959"/>
                  </a:lnTo>
                  <a:lnTo>
                    <a:pt x="0" y="484631"/>
                  </a:lnTo>
                  <a:lnTo>
                    <a:pt x="2218" y="531304"/>
                  </a:lnTo>
                  <a:lnTo>
                    <a:pt x="8738" y="576722"/>
                  </a:lnTo>
                  <a:lnTo>
                    <a:pt x="19357" y="620682"/>
                  </a:lnTo>
                  <a:lnTo>
                    <a:pt x="33871" y="662980"/>
                  </a:lnTo>
                  <a:lnTo>
                    <a:pt x="52078" y="703414"/>
                  </a:lnTo>
                  <a:lnTo>
                    <a:pt x="73774" y="741780"/>
                  </a:lnTo>
                  <a:lnTo>
                    <a:pt x="98756" y="777876"/>
                  </a:lnTo>
                  <a:lnTo>
                    <a:pt x="126821" y="811497"/>
                  </a:lnTo>
                  <a:lnTo>
                    <a:pt x="157766" y="842442"/>
                  </a:lnTo>
                  <a:lnTo>
                    <a:pt x="191387" y="870507"/>
                  </a:lnTo>
                  <a:lnTo>
                    <a:pt x="227483" y="895489"/>
                  </a:lnTo>
                  <a:lnTo>
                    <a:pt x="265849" y="917185"/>
                  </a:lnTo>
                  <a:lnTo>
                    <a:pt x="306283" y="935392"/>
                  </a:lnTo>
                  <a:lnTo>
                    <a:pt x="348581" y="949906"/>
                  </a:lnTo>
                  <a:lnTo>
                    <a:pt x="392541" y="960525"/>
                  </a:lnTo>
                  <a:lnTo>
                    <a:pt x="437959" y="967045"/>
                  </a:lnTo>
                  <a:lnTo>
                    <a:pt x="484632" y="969263"/>
                  </a:lnTo>
                  <a:lnTo>
                    <a:pt x="1430782" y="969263"/>
                  </a:lnTo>
                  <a:lnTo>
                    <a:pt x="1477454" y="967045"/>
                  </a:lnTo>
                  <a:lnTo>
                    <a:pt x="1522872" y="960525"/>
                  </a:lnTo>
                  <a:lnTo>
                    <a:pt x="1566832" y="949906"/>
                  </a:lnTo>
                  <a:lnTo>
                    <a:pt x="1609130" y="935392"/>
                  </a:lnTo>
                  <a:lnTo>
                    <a:pt x="1649564" y="917185"/>
                  </a:lnTo>
                  <a:lnTo>
                    <a:pt x="1687930" y="895489"/>
                  </a:lnTo>
                  <a:lnTo>
                    <a:pt x="1724026" y="870507"/>
                  </a:lnTo>
                  <a:lnTo>
                    <a:pt x="1757647" y="842442"/>
                  </a:lnTo>
                  <a:lnTo>
                    <a:pt x="1788592" y="811497"/>
                  </a:lnTo>
                  <a:lnTo>
                    <a:pt x="1816657" y="777876"/>
                  </a:lnTo>
                  <a:lnTo>
                    <a:pt x="1841639" y="741780"/>
                  </a:lnTo>
                  <a:lnTo>
                    <a:pt x="1863335" y="703414"/>
                  </a:lnTo>
                  <a:lnTo>
                    <a:pt x="1881542" y="662980"/>
                  </a:lnTo>
                  <a:lnTo>
                    <a:pt x="1896056" y="620682"/>
                  </a:lnTo>
                  <a:lnTo>
                    <a:pt x="1906675" y="576722"/>
                  </a:lnTo>
                  <a:lnTo>
                    <a:pt x="1913195" y="531304"/>
                  </a:lnTo>
                  <a:lnTo>
                    <a:pt x="1915414" y="484631"/>
                  </a:lnTo>
                  <a:lnTo>
                    <a:pt x="1913195" y="437959"/>
                  </a:lnTo>
                  <a:lnTo>
                    <a:pt x="1906675" y="392541"/>
                  </a:lnTo>
                  <a:lnTo>
                    <a:pt x="1896056" y="348581"/>
                  </a:lnTo>
                  <a:lnTo>
                    <a:pt x="1881542" y="306283"/>
                  </a:lnTo>
                  <a:lnTo>
                    <a:pt x="1863335" y="265849"/>
                  </a:lnTo>
                  <a:lnTo>
                    <a:pt x="1841639" y="227483"/>
                  </a:lnTo>
                  <a:lnTo>
                    <a:pt x="1816657" y="191387"/>
                  </a:lnTo>
                  <a:lnTo>
                    <a:pt x="1788592" y="157766"/>
                  </a:lnTo>
                  <a:lnTo>
                    <a:pt x="1757647" y="126821"/>
                  </a:lnTo>
                  <a:lnTo>
                    <a:pt x="1724026" y="98756"/>
                  </a:lnTo>
                  <a:lnTo>
                    <a:pt x="1687930" y="73774"/>
                  </a:lnTo>
                  <a:lnTo>
                    <a:pt x="1649564" y="52078"/>
                  </a:lnTo>
                  <a:lnTo>
                    <a:pt x="1609130" y="33871"/>
                  </a:lnTo>
                  <a:lnTo>
                    <a:pt x="1566832" y="19357"/>
                  </a:lnTo>
                  <a:lnTo>
                    <a:pt x="1522872" y="8738"/>
                  </a:lnTo>
                  <a:lnTo>
                    <a:pt x="1477454" y="2218"/>
                  </a:lnTo>
                  <a:lnTo>
                    <a:pt x="143078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object 30">
              <a:extLst>
                <a:ext uri="{FF2B5EF4-FFF2-40B4-BE49-F238E27FC236}">
                  <a16:creationId xmlns:a16="http://schemas.microsoft.com/office/drawing/2014/main" id="{FA976DDE-4990-491D-B96A-AF8A5BD55509}"/>
                </a:ext>
              </a:extLst>
            </p:cNvPr>
            <p:cNvSpPr/>
            <p:nvPr/>
          </p:nvSpPr>
          <p:spPr>
            <a:xfrm>
              <a:off x="7863913" y="1178798"/>
              <a:ext cx="1915795" cy="969644"/>
            </a:xfrm>
            <a:custGeom>
              <a:avLst/>
              <a:gdLst/>
              <a:ahLst/>
              <a:cxnLst/>
              <a:rect l="l" t="t" r="r" b="b"/>
              <a:pathLst>
                <a:path w="1915795" h="969644">
                  <a:moveTo>
                    <a:pt x="1915414" y="484631"/>
                  </a:moveTo>
                  <a:lnTo>
                    <a:pt x="1913195" y="437959"/>
                  </a:lnTo>
                  <a:lnTo>
                    <a:pt x="1906675" y="392541"/>
                  </a:lnTo>
                  <a:lnTo>
                    <a:pt x="1896056" y="348581"/>
                  </a:lnTo>
                  <a:lnTo>
                    <a:pt x="1881542" y="306283"/>
                  </a:lnTo>
                  <a:lnTo>
                    <a:pt x="1863335" y="265849"/>
                  </a:lnTo>
                  <a:lnTo>
                    <a:pt x="1841639" y="227483"/>
                  </a:lnTo>
                  <a:lnTo>
                    <a:pt x="1816657" y="191387"/>
                  </a:lnTo>
                  <a:lnTo>
                    <a:pt x="1788592" y="157766"/>
                  </a:lnTo>
                  <a:lnTo>
                    <a:pt x="1757647" y="126821"/>
                  </a:lnTo>
                  <a:lnTo>
                    <a:pt x="1724026" y="98756"/>
                  </a:lnTo>
                  <a:lnTo>
                    <a:pt x="1687930" y="73774"/>
                  </a:lnTo>
                  <a:lnTo>
                    <a:pt x="1649564" y="52078"/>
                  </a:lnTo>
                  <a:lnTo>
                    <a:pt x="1609130" y="33871"/>
                  </a:lnTo>
                  <a:lnTo>
                    <a:pt x="1566832" y="19357"/>
                  </a:lnTo>
                  <a:lnTo>
                    <a:pt x="1522872" y="8738"/>
                  </a:lnTo>
                  <a:lnTo>
                    <a:pt x="1477454" y="2218"/>
                  </a:lnTo>
                  <a:lnTo>
                    <a:pt x="1430782" y="0"/>
                  </a:lnTo>
                  <a:lnTo>
                    <a:pt x="484632" y="0"/>
                  </a:lnTo>
                  <a:lnTo>
                    <a:pt x="437959" y="2218"/>
                  </a:lnTo>
                  <a:lnTo>
                    <a:pt x="392541" y="8738"/>
                  </a:lnTo>
                  <a:lnTo>
                    <a:pt x="348581" y="19357"/>
                  </a:lnTo>
                  <a:lnTo>
                    <a:pt x="306283" y="33871"/>
                  </a:lnTo>
                  <a:lnTo>
                    <a:pt x="265849" y="52078"/>
                  </a:lnTo>
                  <a:lnTo>
                    <a:pt x="227483" y="73774"/>
                  </a:lnTo>
                  <a:lnTo>
                    <a:pt x="191387" y="98756"/>
                  </a:lnTo>
                  <a:lnTo>
                    <a:pt x="157766" y="126821"/>
                  </a:lnTo>
                  <a:lnTo>
                    <a:pt x="126821" y="157766"/>
                  </a:lnTo>
                  <a:lnTo>
                    <a:pt x="98756" y="191387"/>
                  </a:lnTo>
                  <a:lnTo>
                    <a:pt x="73774" y="227483"/>
                  </a:lnTo>
                  <a:lnTo>
                    <a:pt x="52078" y="265849"/>
                  </a:lnTo>
                  <a:lnTo>
                    <a:pt x="33871" y="306283"/>
                  </a:lnTo>
                  <a:lnTo>
                    <a:pt x="19357" y="348581"/>
                  </a:lnTo>
                  <a:lnTo>
                    <a:pt x="8738" y="392541"/>
                  </a:lnTo>
                  <a:lnTo>
                    <a:pt x="2218" y="437959"/>
                  </a:lnTo>
                  <a:lnTo>
                    <a:pt x="0" y="484631"/>
                  </a:lnTo>
                  <a:lnTo>
                    <a:pt x="2218" y="531304"/>
                  </a:lnTo>
                  <a:lnTo>
                    <a:pt x="8738" y="576722"/>
                  </a:lnTo>
                  <a:lnTo>
                    <a:pt x="19357" y="620682"/>
                  </a:lnTo>
                  <a:lnTo>
                    <a:pt x="33871" y="662980"/>
                  </a:lnTo>
                  <a:lnTo>
                    <a:pt x="52078" y="703414"/>
                  </a:lnTo>
                  <a:lnTo>
                    <a:pt x="73774" y="741780"/>
                  </a:lnTo>
                  <a:lnTo>
                    <a:pt x="98756" y="777876"/>
                  </a:lnTo>
                  <a:lnTo>
                    <a:pt x="126821" y="811497"/>
                  </a:lnTo>
                  <a:lnTo>
                    <a:pt x="157766" y="842442"/>
                  </a:lnTo>
                  <a:lnTo>
                    <a:pt x="191387" y="870507"/>
                  </a:lnTo>
                  <a:lnTo>
                    <a:pt x="227483" y="895489"/>
                  </a:lnTo>
                  <a:lnTo>
                    <a:pt x="265849" y="917185"/>
                  </a:lnTo>
                  <a:lnTo>
                    <a:pt x="306283" y="935392"/>
                  </a:lnTo>
                  <a:lnTo>
                    <a:pt x="348581" y="949906"/>
                  </a:lnTo>
                  <a:lnTo>
                    <a:pt x="392541" y="960525"/>
                  </a:lnTo>
                  <a:lnTo>
                    <a:pt x="437959" y="967045"/>
                  </a:lnTo>
                  <a:lnTo>
                    <a:pt x="484632" y="969263"/>
                  </a:lnTo>
                  <a:lnTo>
                    <a:pt x="1430782" y="969263"/>
                  </a:lnTo>
                  <a:lnTo>
                    <a:pt x="1477454" y="967045"/>
                  </a:lnTo>
                  <a:lnTo>
                    <a:pt x="1522872" y="960525"/>
                  </a:lnTo>
                  <a:lnTo>
                    <a:pt x="1566832" y="949906"/>
                  </a:lnTo>
                  <a:lnTo>
                    <a:pt x="1609130" y="935392"/>
                  </a:lnTo>
                  <a:lnTo>
                    <a:pt x="1649564" y="917185"/>
                  </a:lnTo>
                  <a:lnTo>
                    <a:pt x="1687930" y="895489"/>
                  </a:lnTo>
                  <a:lnTo>
                    <a:pt x="1724026" y="870507"/>
                  </a:lnTo>
                  <a:lnTo>
                    <a:pt x="1757647" y="842442"/>
                  </a:lnTo>
                  <a:lnTo>
                    <a:pt x="1788592" y="811497"/>
                  </a:lnTo>
                  <a:lnTo>
                    <a:pt x="1816657" y="777876"/>
                  </a:lnTo>
                  <a:lnTo>
                    <a:pt x="1841639" y="741780"/>
                  </a:lnTo>
                  <a:lnTo>
                    <a:pt x="1863335" y="703414"/>
                  </a:lnTo>
                  <a:lnTo>
                    <a:pt x="1881542" y="662980"/>
                  </a:lnTo>
                  <a:lnTo>
                    <a:pt x="1896056" y="620682"/>
                  </a:lnTo>
                  <a:lnTo>
                    <a:pt x="1906675" y="576722"/>
                  </a:lnTo>
                  <a:lnTo>
                    <a:pt x="1913195" y="531304"/>
                  </a:lnTo>
                  <a:lnTo>
                    <a:pt x="1915414" y="484631"/>
                  </a:lnTo>
                  <a:close/>
                </a:path>
              </a:pathLst>
            </a:custGeom>
            <a:ln w="12700">
              <a:solidFill>
                <a:srgbClr val="41556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object 31">
              <a:extLst>
                <a:ext uri="{FF2B5EF4-FFF2-40B4-BE49-F238E27FC236}">
                  <a16:creationId xmlns:a16="http://schemas.microsoft.com/office/drawing/2014/main" id="{F66245AA-F133-4317-865A-425B2C86623F}"/>
                </a:ext>
              </a:extLst>
            </p:cNvPr>
            <p:cNvSpPr/>
            <p:nvPr/>
          </p:nvSpPr>
          <p:spPr>
            <a:xfrm>
              <a:off x="7903611" y="1218491"/>
              <a:ext cx="890269" cy="890269"/>
            </a:xfrm>
            <a:custGeom>
              <a:avLst/>
              <a:gdLst/>
              <a:ahLst/>
              <a:cxnLst/>
              <a:rect l="l" t="t" r="r" b="b"/>
              <a:pathLst>
                <a:path w="890270" h="890269">
                  <a:moveTo>
                    <a:pt x="444931" y="0"/>
                  </a:moveTo>
                  <a:lnTo>
                    <a:pt x="396451" y="2610"/>
                  </a:lnTo>
                  <a:lnTo>
                    <a:pt x="349482" y="10262"/>
                  </a:lnTo>
                  <a:lnTo>
                    <a:pt x="304297" y="22683"/>
                  </a:lnTo>
                  <a:lnTo>
                    <a:pt x="261167" y="39603"/>
                  </a:lnTo>
                  <a:lnTo>
                    <a:pt x="220364" y="60748"/>
                  </a:lnTo>
                  <a:lnTo>
                    <a:pt x="182159" y="85849"/>
                  </a:lnTo>
                  <a:lnTo>
                    <a:pt x="146823" y="114633"/>
                  </a:lnTo>
                  <a:lnTo>
                    <a:pt x="114628" y="146830"/>
                  </a:lnTo>
                  <a:lnTo>
                    <a:pt x="85845" y="182167"/>
                  </a:lnTo>
                  <a:lnTo>
                    <a:pt x="60745" y="220374"/>
                  </a:lnTo>
                  <a:lnTo>
                    <a:pt x="39600" y="261178"/>
                  </a:lnTo>
                  <a:lnTo>
                    <a:pt x="22682" y="304309"/>
                  </a:lnTo>
                  <a:lnTo>
                    <a:pt x="10262" y="349494"/>
                  </a:lnTo>
                  <a:lnTo>
                    <a:pt x="2610" y="396463"/>
                  </a:lnTo>
                  <a:lnTo>
                    <a:pt x="0" y="444944"/>
                  </a:lnTo>
                  <a:lnTo>
                    <a:pt x="2610" y="493423"/>
                  </a:lnTo>
                  <a:lnTo>
                    <a:pt x="10262" y="540389"/>
                  </a:lnTo>
                  <a:lnTo>
                    <a:pt x="22682" y="585573"/>
                  </a:lnTo>
                  <a:lnTo>
                    <a:pt x="39600" y="628702"/>
                  </a:lnTo>
                  <a:lnTo>
                    <a:pt x="60745" y="669505"/>
                  </a:lnTo>
                  <a:lnTo>
                    <a:pt x="85845" y="707711"/>
                  </a:lnTo>
                  <a:lnTo>
                    <a:pt x="114628" y="743047"/>
                  </a:lnTo>
                  <a:lnTo>
                    <a:pt x="146823" y="775243"/>
                  </a:lnTo>
                  <a:lnTo>
                    <a:pt x="182159" y="804027"/>
                  </a:lnTo>
                  <a:lnTo>
                    <a:pt x="220364" y="829127"/>
                  </a:lnTo>
                  <a:lnTo>
                    <a:pt x="261167" y="850273"/>
                  </a:lnTo>
                  <a:lnTo>
                    <a:pt x="304297" y="867192"/>
                  </a:lnTo>
                  <a:lnTo>
                    <a:pt x="349482" y="879613"/>
                  </a:lnTo>
                  <a:lnTo>
                    <a:pt x="396451" y="887265"/>
                  </a:lnTo>
                  <a:lnTo>
                    <a:pt x="444931" y="889876"/>
                  </a:lnTo>
                  <a:lnTo>
                    <a:pt x="493412" y="887265"/>
                  </a:lnTo>
                  <a:lnTo>
                    <a:pt x="540381" y="879613"/>
                  </a:lnTo>
                  <a:lnTo>
                    <a:pt x="585565" y="867192"/>
                  </a:lnTo>
                  <a:lnTo>
                    <a:pt x="628695" y="850273"/>
                  </a:lnTo>
                  <a:lnTo>
                    <a:pt x="669498" y="829127"/>
                  </a:lnTo>
                  <a:lnTo>
                    <a:pt x="707704" y="804027"/>
                  </a:lnTo>
                  <a:lnTo>
                    <a:pt x="743040" y="775243"/>
                  </a:lnTo>
                  <a:lnTo>
                    <a:pt x="775235" y="743047"/>
                  </a:lnTo>
                  <a:lnTo>
                    <a:pt x="804018" y="707711"/>
                  </a:lnTo>
                  <a:lnTo>
                    <a:pt x="829118" y="669505"/>
                  </a:lnTo>
                  <a:lnTo>
                    <a:pt x="850262" y="628702"/>
                  </a:lnTo>
                  <a:lnTo>
                    <a:pt x="867180" y="585573"/>
                  </a:lnTo>
                  <a:lnTo>
                    <a:pt x="879601" y="540389"/>
                  </a:lnTo>
                  <a:lnTo>
                    <a:pt x="887252" y="493423"/>
                  </a:lnTo>
                  <a:lnTo>
                    <a:pt x="889863" y="444944"/>
                  </a:lnTo>
                  <a:lnTo>
                    <a:pt x="887252" y="396463"/>
                  </a:lnTo>
                  <a:lnTo>
                    <a:pt x="879601" y="349494"/>
                  </a:lnTo>
                  <a:lnTo>
                    <a:pt x="867180" y="304309"/>
                  </a:lnTo>
                  <a:lnTo>
                    <a:pt x="850262" y="261178"/>
                  </a:lnTo>
                  <a:lnTo>
                    <a:pt x="829118" y="220374"/>
                  </a:lnTo>
                  <a:lnTo>
                    <a:pt x="804018" y="182167"/>
                  </a:lnTo>
                  <a:lnTo>
                    <a:pt x="775235" y="146830"/>
                  </a:lnTo>
                  <a:lnTo>
                    <a:pt x="743040" y="114633"/>
                  </a:lnTo>
                  <a:lnTo>
                    <a:pt x="707704" y="85849"/>
                  </a:lnTo>
                  <a:lnTo>
                    <a:pt x="669498" y="60748"/>
                  </a:lnTo>
                  <a:lnTo>
                    <a:pt x="628695" y="39603"/>
                  </a:lnTo>
                  <a:lnTo>
                    <a:pt x="585565" y="22683"/>
                  </a:lnTo>
                  <a:lnTo>
                    <a:pt x="540381" y="10262"/>
                  </a:lnTo>
                  <a:lnTo>
                    <a:pt x="493412" y="2610"/>
                  </a:lnTo>
                  <a:lnTo>
                    <a:pt x="444931" y="0"/>
                  </a:lnTo>
                  <a:close/>
                </a:path>
              </a:pathLst>
            </a:custGeom>
            <a:solidFill>
              <a:srgbClr val="3CA26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object 32">
              <a:extLst>
                <a:ext uri="{FF2B5EF4-FFF2-40B4-BE49-F238E27FC236}">
                  <a16:creationId xmlns:a16="http://schemas.microsoft.com/office/drawing/2014/main" id="{1C38DCCE-4E91-4835-818A-E9CF926F60A5}"/>
                </a:ext>
              </a:extLst>
            </p:cNvPr>
            <p:cNvSpPr/>
            <p:nvPr/>
          </p:nvSpPr>
          <p:spPr>
            <a:xfrm>
              <a:off x="7863913" y="1178798"/>
              <a:ext cx="1915795" cy="969644"/>
            </a:xfrm>
            <a:custGeom>
              <a:avLst/>
              <a:gdLst/>
              <a:ahLst/>
              <a:cxnLst/>
              <a:rect l="l" t="t" r="r" b="b"/>
              <a:pathLst>
                <a:path w="1915795" h="969644">
                  <a:moveTo>
                    <a:pt x="1915414" y="484631"/>
                  </a:moveTo>
                  <a:lnTo>
                    <a:pt x="1913195" y="437959"/>
                  </a:lnTo>
                  <a:lnTo>
                    <a:pt x="1906675" y="392541"/>
                  </a:lnTo>
                  <a:lnTo>
                    <a:pt x="1896056" y="348581"/>
                  </a:lnTo>
                  <a:lnTo>
                    <a:pt x="1881542" y="306283"/>
                  </a:lnTo>
                  <a:lnTo>
                    <a:pt x="1863335" y="265849"/>
                  </a:lnTo>
                  <a:lnTo>
                    <a:pt x="1841639" y="227483"/>
                  </a:lnTo>
                  <a:lnTo>
                    <a:pt x="1816657" y="191387"/>
                  </a:lnTo>
                  <a:lnTo>
                    <a:pt x="1788592" y="157766"/>
                  </a:lnTo>
                  <a:lnTo>
                    <a:pt x="1757647" y="126821"/>
                  </a:lnTo>
                  <a:lnTo>
                    <a:pt x="1724026" y="98756"/>
                  </a:lnTo>
                  <a:lnTo>
                    <a:pt x="1687930" y="73774"/>
                  </a:lnTo>
                  <a:lnTo>
                    <a:pt x="1649564" y="52078"/>
                  </a:lnTo>
                  <a:lnTo>
                    <a:pt x="1609130" y="33871"/>
                  </a:lnTo>
                  <a:lnTo>
                    <a:pt x="1566832" y="19357"/>
                  </a:lnTo>
                  <a:lnTo>
                    <a:pt x="1522872" y="8738"/>
                  </a:lnTo>
                  <a:lnTo>
                    <a:pt x="1477454" y="2218"/>
                  </a:lnTo>
                  <a:lnTo>
                    <a:pt x="1430782" y="0"/>
                  </a:lnTo>
                  <a:lnTo>
                    <a:pt x="484632" y="0"/>
                  </a:lnTo>
                  <a:lnTo>
                    <a:pt x="437959" y="2218"/>
                  </a:lnTo>
                  <a:lnTo>
                    <a:pt x="392541" y="8738"/>
                  </a:lnTo>
                  <a:lnTo>
                    <a:pt x="348581" y="19357"/>
                  </a:lnTo>
                  <a:lnTo>
                    <a:pt x="306283" y="33871"/>
                  </a:lnTo>
                  <a:lnTo>
                    <a:pt x="265849" y="52078"/>
                  </a:lnTo>
                  <a:lnTo>
                    <a:pt x="227483" y="73774"/>
                  </a:lnTo>
                  <a:lnTo>
                    <a:pt x="191387" y="98756"/>
                  </a:lnTo>
                  <a:lnTo>
                    <a:pt x="157766" y="126821"/>
                  </a:lnTo>
                  <a:lnTo>
                    <a:pt x="126821" y="157766"/>
                  </a:lnTo>
                  <a:lnTo>
                    <a:pt x="98756" y="191387"/>
                  </a:lnTo>
                  <a:lnTo>
                    <a:pt x="73774" y="227483"/>
                  </a:lnTo>
                  <a:lnTo>
                    <a:pt x="52078" y="265849"/>
                  </a:lnTo>
                  <a:lnTo>
                    <a:pt x="33871" y="306283"/>
                  </a:lnTo>
                  <a:lnTo>
                    <a:pt x="19357" y="348581"/>
                  </a:lnTo>
                  <a:lnTo>
                    <a:pt x="8738" y="392541"/>
                  </a:lnTo>
                  <a:lnTo>
                    <a:pt x="2218" y="437959"/>
                  </a:lnTo>
                  <a:lnTo>
                    <a:pt x="0" y="484631"/>
                  </a:lnTo>
                  <a:lnTo>
                    <a:pt x="2218" y="531304"/>
                  </a:lnTo>
                  <a:lnTo>
                    <a:pt x="8738" y="576722"/>
                  </a:lnTo>
                  <a:lnTo>
                    <a:pt x="19357" y="620682"/>
                  </a:lnTo>
                  <a:lnTo>
                    <a:pt x="33871" y="662980"/>
                  </a:lnTo>
                  <a:lnTo>
                    <a:pt x="52078" y="703414"/>
                  </a:lnTo>
                  <a:lnTo>
                    <a:pt x="73774" y="741780"/>
                  </a:lnTo>
                  <a:lnTo>
                    <a:pt x="98756" y="777876"/>
                  </a:lnTo>
                  <a:lnTo>
                    <a:pt x="126821" y="811497"/>
                  </a:lnTo>
                  <a:lnTo>
                    <a:pt x="157766" y="842442"/>
                  </a:lnTo>
                  <a:lnTo>
                    <a:pt x="191387" y="870507"/>
                  </a:lnTo>
                  <a:lnTo>
                    <a:pt x="227483" y="895489"/>
                  </a:lnTo>
                  <a:lnTo>
                    <a:pt x="265849" y="917185"/>
                  </a:lnTo>
                  <a:lnTo>
                    <a:pt x="306283" y="935392"/>
                  </a:lnTo>
                  <a:lnTo>
                    <a:pt x="348581" y="949906"/>
                  </a:lnTo>
                  <a:lnTo>
                    <a:pt x="392541" y="960525"/>
                  </a:lnTo>
                  <a:lnTo>
                    <a:pt x="437959" y="967045"/>
                  </a:lnTo>
                  <a:lnTo>
                    <a:pt x="484632" y="969263"/>
                  </a:lnTo>
                  <a:lnTo>
                    <a:pt x="1430782" y="969263"/>
                  </a:lnTo>
                  <a:lnTo>
                    <a:pt x="1477454" y="967045"/>
                  </a:lnTo>
                  <a:lnTo>
                    <a:pt x="1522872" y="960525"/>
                  </a:lnTo>
                  <a:lnTo>
                    <a:pt x="1566832" y="949906"/>
                  </a:lnTo>
                  <a:lnTo>
                    <a:pt x="1609130" y="935392"/>
                  </a:lnTo>
                  <a:lnTo>
                    <a:pt x="1649564" y="917185"/>
                  </a:lnTo>
                  <a:lnTo>
                    <a:pt x="1687930" y="895489"/>
                  </a:lnTo>
                  <a:lnTo>
                    <a:pt x="1724026" y="870507"/>
                  </a:lnTo>
                  <a:lnTo>
                    <a:pt x="1757647" y="842442"/>
                  </a:lnTo>
                  <a:lnTo>
                    <a:pt x="1788592" y="811497"/>
                  </a:lnTo>
                  <a:lnTo>
                    <a:pt x="1816657" y="777876"/>
                  </a:lnTo>
                  <a:lnTo>
                    <a:pt x="1841639" y="741780"/>
                  </a:lnTo>
                  <a:lnTo>
                    <a:pt x="1863335" y="703414"/>
                  </a:lnTo>
                  <a:lnTo>
                    <a:pt x="1881542" y="662980"/>
                  </a:lnTo>
                  <a:lnTo>
                    <a:pt x="1896056" y="620682"/>
                  </a:lnTo>
                  <a:lnTo>
                    <a:pt x="1906675" y="576722"/>
                  </a:lnTo>
                  <a:lnTo>
                    <a:pt x="1913195" y="531304"/>
                  </a:lnTo>
                  <a:lnTo>
                    <a:pt x="1915414" y="484631"/>
                  </a:lnTo>
                  <a:close/>
                </a:path>
              </a:pathLst>
            </a:custGeom>
            <a:ln w="12700">
              <a:solidFill>
                <a:srgbClr val="41556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object 35">
              <a:extLst>
                <a:ext uri="{FF2B5EF4-FFF2-40B4-BE49-F238E27FC236}">
                  <a16:creationId xmlns:a16="http://schemas.microsoft.com/office/drawing/2014/main" id="{4A43BB13-2485-42BA-92B4-D8ABA66D68CE}"/>
                </a:ext>
              </a:extLst>
            </p:cNvPr>
            <p:cNvSpPr/>
            <p:nvPr/>
          </p:nvSpPr>
          <p:spPr>
            <a:xfrm>
              <a:off x="8975649" y="1440670"/>
              <a:ext cx="566929" cy="43281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object 38">
              <a:extLst>
                <a:ext uri="{FF2B5EF4-FFF2-40B4-BE49-F238E27FC236}">
                  <a16:creationId xmlns:a16="http://schemas.microsoft.com/office/drawing/2014/main" id="{F780EC71-0291-4CF9-A5C6-0CEA6231A739}"/>
                </a:ext>
              </a:extLst>
            </p:cNvPr>
            <p:cNvSpPr/>
            <p:nvPr/>
          </p:nvSpPr>
          <p:spPr>
            <a:xfrm>
              <a:off x="8112322" y="1362125"/>
              <a:ext cx="472440" cy="59130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58" name="object 13">
            <a:extLst>
              <a:ext uri="{FF2B5EF4-FFF2-40B4-BE49-F238E27FC236}">
                <a16:creationId xmlns:a16="http://schemas.microsoft.com/office/drawing/2014/main" id="{E72BE658-4325-4A2A-A454-42682D4B4535}"/>
              </a:ext>
            </a:extLst>
          </p:cNvPr>
          <p:cNvSpPr txBox="1"/>
          <p:nvPr/>
        </p:nvSpPr>
        <p:spPr>
          <a:xfrm>
            <a:off x="5135021" y="3886200"/>
            <a:ext cx="3917160" cy="424283"/>
          </a:xfrm>
          <a:prstGeom prst="rect">
            <a:avLst/>
          </a:prstGeom>
        </p:spPr>
        <p:txBody>
          <a:bodyPr vert="horz" wrap="square" lIns="0" tIns="25400" rIns="0" bIns="0" rtlCol="0">
            <a:spAutoFit/>
          </a:bodyPr>
          <a:lstStyle/>
          <a:p>
            <a:pPr marL="24765" marR="838200" lvl="0" indent="0" algn="l" defTabSz="914400" rtl="0" eaLnBrk="1" fontAlgn="auto" latinLnBrk="0" hangingPunct="1">
              <a:lnSpc>
                <a:spcPct val="102600"/>
              </a:lnSpc>
              <a:spcBef>
                <a:spcPts val="5"/>
              </a:spcBef>
              <a:spcAft>
                <a:spcPts val="0"/>
              </a:spcAft>
              <a:buClrTx/>
              <a:buSzTx/>
              <a:buFontTx/>
              <a:buNone/>
              <a:tabLst/>
              <a:defRPr/>
            </a:pPr>
            <a:r>
              <a:rPr lang="en-US" sz="1300" dirty="0">
                <a:solidFill>
                  <a:srgbClr val="415568"/>
                </a:solidFill>
                <a:latin typeface="Arial"/>
                <a:cs typeface="Arial"/>
              </a:rPr>
              <a:t>Established players need environmentally responsible solutions in their mix</a:t>
            </a:r>
            <a:endParaRPr kumimoji="0" sz="1300" b="0" i="0" u="none" strike="noStrike" kern="1200" cap="none" spc="0" normalizeH="0" baseline="0" noProof="0" dirty="0">
              <a:ln>
                <a:noFill/>
              </a:ln>
              <a:solidFill>
                <a:prstClr val="black"/>
              </a:solidFill>
              <a:effectLst/>
              <a:uLnTx/>
              <a:uFillTx/>
              <a:latin typeface="Arial"/>
              <a:ea typeface="+mn-ea"/>
              <a:cs typeface="Arial"/>
            </a:endParaRPr>
          </a:p>
        </p:txBody>
      </p:sp>
      <p:grpSp>
        <p:nvGrpSpPr>
          <p:cNvPr id="60" name="Group 59">
            <a:extLst>
              <a:ext uri="{FF2B5EF4-FFF2-40B4-BE49-F238E27FC236}">
                <a16:creationId xmlns:a16="http://schemas.microsoft.com/office/drawing/2014/main" id="{8D144F5A-9B9F-40AE-AAF7-5A8BBD9AFD36}"/>
              </a:ext>
            </a:extLst>
          </p:cNvPr>
          <p:cNvGrpSpPr/>
          <p:nvPr/>
        </p:nvGrpSpPr>
        <p:grpSpPr>
          <a:xfrm>
            <a:off x="4600749" y="4517049"/>
            <a:ext cx="330835" cy="336980"/>
            <a:chOff x="7114636" y="3710957"/>
            <a:chExt cx="330835" cy="336980"/>
          </a:xfrm>
        </p:grpSpPr>
        <p:sp>
          <p:nvSpPr>
            <p:cNvPr id="61" name="object 14">
              <a:extLst>
                <a:ext uri="{FF2B5EF4-FFF2-40B4-BE49-F238E27FC236}">
                  <a16:creationId xmlns:a16="http://schemas.microsoft.com/office/drawing/2014/main" id="{518FDA4A-9FD4-49B3-A82F-A76FE7256645}"/>
                </a:ext>
              </a:extLst>
            </p:cNvPr>
            <p:cNvSpPr/>
            <p:nvPr/>
          </p:nvSpPr>
          <p:spPr>
            <a:xfrm>
              <a:off x="7114636" y="3717102"/>
              <a:ext cx="330835" cy="330835"/>
            </a:xfrm>
            <a:custGeom>
              <a:avLst/>
              <a:gdLst/>
              <a:ahLst/>
              <a:cxnLst/>
              <a:rect l="l" t="t" r="r" b="b"/>
              <a:pathLst>
                <a:path w="330834" h="330835">
                  <a:moveTo>
                    <a:pt x="165328" y="330669"/>
                  </a:moveTo>
                  <a:lnTo>
                    <a:pt x="209281" y="324763"/>
                  </a:lnTo>
                  <a:lnTo>
                    <a:pt x="248775" y="308095"/>
                  </a:lnTo>
                  <a:lnTo>
                    <a:pt x="282235" y="282243"/>
                  </a:lnTo>
                  <a:lnTo>
                    <a:pt x="308086" y="248782"/>
                  </a:lnTo>
                  <a:lnTo>
                    <a:pt x="324751" y="209289"/>
                  </a:lnTo>
                  <a:lnTo>
                    <a:pt x="330657" y="165341"/>
                  </a:lnTo>
                  <a:lnTo>
                    <a:pt x="324751" y="121387"/>
                  </a:lnTo>
                  <a:lnTo>
                    <a:pt x="308086" y="81891"/>
                  </a:lnTo>
                  <a:lnTo>
                    <a:pt x="282235" y="48428"/>
                  </a:lnTo>
                  <a:lnTo>
                    <a:pt x="248775" y="22574"/>
                  </a:lnTo>
                  <a:lnTo>
                    <a:pt x="209281" y="5906"/>
                  </a:lnTo>
                  <a:lnTo>
                    <a:pt x="165328" y="0"/>
                  </a:lnTo>
                  <a:lnTo>
                    <a:pt x="121376" y="5906"/>
                  </a:lnTo>
                  <a:lnTo>
                    <a:pt x="81882" y="22574"/>
                  </a:lnTo>
                  <a:lnTo>
                    <a:pt x="48421" y="48428"/>
                  </a:lnTo>
                  <a:lnTo>
                    <a:pt x="22571" y="81891"/>
                  </a:lnTo>
                  <a:lnTo>
                    <a:pt x="5905" y="121387"/>
                  </a:lnTo>
                  <a:lnTo>
                    <a:pt x="0" y="165341"/>
                  </a:lnTo>
                  <a:lnTo>
                    <a:pt x="5905" y="209289"/>
                  </a:lnTo>
                  <a:lnTo>
                    <a:pt x="22571" y="248782"/>
                  </a:lnTo>
                  <a:lnTo>
                    <a:pt x="48421" y="282243"/>
                  </a:lnTo>
                  <a:lnTo>
                    <a:pt x="81882" y="308095"/>
                  </a:lnTo>
                  <a:lnTo>
                    <a:pt x="121376" y="324763"/>
                  </a:lnTo>
                  <a:lnTo>
                    <a:pt x="165328" y="330669"/>
                  </a:lnTo>
                  <a:close/>
                </a:path>
              </a:pathLst>
            </a:custGeom>
            <a:ln w="25755">
              <a:solidFill>
                <a:srgbClr val="3CA26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object 15">
              <a:extLst>
                <a:ext uri="{FF2B5EF4-FFF2-40B4-BE49-F238E27FC236}">
                  <a16:creationId xmlns:a16="http://schemas.microsoft.com/office/drawing/2014/main" id="{2B4DB468-5515-4D67-AF01-C6535844732D}"/>
                </a:ext>
              </a:extLst>
            </p:cNvPr>
            <p:cNvSpPr/>
            <p:nvPr/>
          </p:nvSpPr>
          <p:spPr>
            <a:xfrm>
              <a:off x="7191344" y="3710957"/>
              <a:ext cx="236220" cy="218440"/>
            </a:xfrm>
            <a:custGeom>
              <a:avLst/>
              <a:gdLst/>
              <a:ahLst/>
              <a:cxnLst/>
              <a:rect l="l" t="t" r="r" b="b"/>
              <a:pathLst>
                <a:path w="236220" h="218439">
                  <a:moveTo>
                    <a:pt x="0" y="146215"/>
                  </a:moveTo>
                  <a:lnTo>
                    <a:pt x="85178" y="218262"/>
                  </a:lnTo>
                  <a:lnTo>
                    <a:pt x="235686" y="0"/>
                  </a:lnTo>
                </a:path>
              </a:pathLst>
            </a:custGeom>
            <a:ln w="25755">
              <a:solidFill>
                <a:srgbClr val="FFD24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 name="object 8">
            <a:extLst>
              <a:ext uri="{FF2B5EF4-FFF2-40B4-BE49-F238E27FC236}">
                <a16:creationId xmlns:a16="http://schemas.microsoft.com/office/drawing/2014/main" id="{B469644E-FEC5-04DE-78A2-5AB73C0728E5}"/>
              </a:ext>
            </a:extLst>
          </p:cNvPr>
          <p:cNvSpPr txBox="1"/>
          <p:nvPr/>
        </p:nvSpPr>
        <p:spPr>
          <a:xfrm>
            <a:off x="4321566" y="3227711"/>
            <a:ext cx="4297108" cy="397353"/>
          </a:xfrm>
          <a:prstGeom prst="rect">
            <a:avLst/>
          </a:prstGeom>
        </p:spPr>
        <p:txBody>
          <a:bodyPr vert="horz" wrap="square" lIns="0" tIns="25400" rIns="0" bIns="0" rtlCol="0">
            <a:spAutoFit/>
          </a:bodyPr>
          <a:lstStyle/>
          <a:p>
            <a:pPr marL="0" marR="5080" lvl="0" indent="12700" algn="ctr" defTabSz="914400" rtl="0" eaLnBrk="1" fontAlgn="auto" latinLnBrk="0" hangingPunct="1">
              <a:lnSpc>
                <a:spcPts val="1500"/>
              </a:lnSpc>
              <a:spcBef>
                <a:spcPts val="200"/>
              </a:spcBef>
              <a:spcAft>
                <a:spcPts val="0"/>
              </a:spcAft>
              <a:buClrTx/>
              <a:buSzTx/>
              <a:buFontTx/>
              <a:buNone/>
              <a:tabLst/>
              <a:defRPr/>
            </a:pPr>
            <a:r>
              <a:rPr kumimoji="0" lang="en-US" sz="2000" b="1" i="0" u="none" strike="noStrike" kern="1200" cap="none" spc="-5" normalizeH="0" baseline="0" noProof="0" dirty="0">
                <a:ln>
                  <a:noFill/>
                </a:ln>
                <a:solidFill>
                  <a:srgbClr val="399D57"/>
                </a:solidFill>
                <a:effectLst/>
                <a:uLnTx/>
                <a:uFillTx/>
                <a:latin typeface="Arial"/>
                <a:ea typeface="+mn-ea"/>
                <a:cs typeface="Arial"/>
              </a:rPr>
              <a:t>Possible Exit via Strategic Partner</a:t>
            </a:r>
            <a:br>
              <a:rPr kumimoji="0" lang="en-US" sz="1200" b="1" i="0" u="none" strike="noStrike" kern="1200" cap="none" spc="-5" normalizeH="0" baseline="0" noProof="0" dirty="0">
                <a:ln>
                  <a:noFill/>
                </a:ln>
                <a:solidFill>
                  <a:srgbClr val="399D57"/>
                </a:solidFill>
                <a:effectLst/>
                <a:uLnTx/>
                <a:uFillTx/>
                <a:latin typeface="Arial"/>
                <a:ea typeface="+mn-ea"/>
                <a:cs typeface="Arial"/>
              </a:rPr>
            </a:br>
            <a:r>
              <a:rPr kumimoji="0" lang="en-US" sz="1200" b="1" i="0" u="none" strike="noStrike" kern="1200" cap="none" spc="-5" normalizeH="0" baseline="0" noProof="0" dirty="0">
                <a:ln>
                  <a:noFill/>
                </a:ln>
                <a:solidFill>
                  <a:srgbClr val="399D57"/>
                </a:solidFill>
                <a:effectLst/>
                <a:uLnTx/>
                <a:uFillTx/>
                <a:latin typeface="Arial"/>
                <a:ea typeface="+mn-ea"/>
                <a:cs typeface="Arial"/>
              </a:rPr>
              <a:t>BVT </a:t>
            </a:r>
            <a:r>
              <a:rPr lang="en-US" sz="1200" b="1" spc="-5" dirty="0">
                <a:solidFill>
                  <a:srgbClr val="399D57"/>
                </a:solidFill>
                <a:latin typeface="Arial"/>
                <a:cs typeface="Arial"/>
              </a:rPr>
              <a:t>is becoming attractive and relevant to Big-Ag</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
        <p:nvSpPr>
          <p:cNvPr id="5" name="object 13">
            <a:extLst>
              <a:ext uri="{FF2B5EF4-FFF2-40B4-BE49-F238E27FC236}">
                <a16:creationId xmlns:a16="http://schemas.microsoft.com/office/drawing/2014/main" id="{822F6AAF-36C5-9242-8DB0-45A11B4567B0}"/>
              </a:ext>
            </a:extLst>
          </p:cNvPr>
          <p:cNvSpPr txBox="1"/>
          <p:nvPr/>
        </p:nvSpPr>
        <p:spPr>
          <a:xfrm>
            <a:off x="5135021" y="4495800"/>
            <a:ext cx="4313779" cy="424283"/>
          </a:xfrm>
          <a:prstGeom prst="rect">
            <a:avLst/>
          </a:prstGeom>
        </p:spPr>
        <p:txBody>
          <a:bodyPr vert="horz" wrap="square" lIns="0" tIns="25400" rIns="0" bIns="0" rtlCol="0">
            <a:spAutoFit/>
          </a:bodyPr>
          <a:lstStyle/>
          <a:p>
            <a:pPr marL="24765" marR="838200" lvl="0" indent="0" algn="l" defTabSz="914400" rtl="0" eaLnBrk="1" fontAlgn="auto" latinLnBrk="0" hangingPunct="1">
              <a:lnSpc>
                <a:spcPct val="102600"/>
              </a:lnSpc>
              <a:spcBef>
                <a:spcPts val="5"/>
              </a:spcBef>
              <a:spcAft>
                <a:spcPts val="0"/>
              </a:spcAft>
              <a:buClrTx/>
              <a:buSzTx/>
              <a:buFontTx/>
              <a:buNone/>
              <a:tabLst/>
              <a:defRPr/>
            </a:pPr>
            <a:r>
              <a:rPr lang="en-US" sz="1300" dirty="0">
                <a:solidFill>
                  <a:srgbClr val="415568"/>
                </a:solidFill>
                <a:latin typeface="Arial"/>
                <a:cs typeface="Arial"/>
              </a:rPr>
              <a:t>BVT has 15 ongoing partnership discussions, including with Global Multinationals</a:t>
            </a:r>
            <a:endParaRPr kumimoji="0" sz="1300" b="0" i="0" u="none" strike="noStrike" kern="1200" cap="none" spc="0" normalizeH="0" baseline="0" noProof="0" dirty="0">
              <a:ln>
                <a:noFill/>
              </a:ln>
              <a:solidFill>
                <a:prstClr val="black"/>
              </a:solidFill>
              <a:effectLst/>
              <a:uLnTx/>
              <a:uFillTx/>
              <a:latin typeface="Arial"/>
              <a:ea typeface="+mn-ea"/>
              <a:cs typeface="Arial"/>
            </a:endParaRPr>
          </a:p>
        </p:txBody>
      </p:sp>
      <p:sp>
        <p:nvSpPr>
          <p:cNvPr id="6" name="object 13">
            <a:extLst>
              <a:ext uri="{FF2B5EF4-FFF2-40B4-BE49-F238E27FC236}">
                <a16:creationId xmlns:a16="http://schemas.microsoft.com/office/drawing/2014/main" id="{5ADE33D5-42ED-CADD-2E0D-8B2587D96909}"/>
              </a:ext>
            </a:extLst>
          </p:cNvPr>
          <p:cNvSpPr txBox="1"/>
          <p:nvPr/>
        </p:nvSpPr>
        <p:spPr>
          <a:xfrm>
            <a:off x="5135021" y="5105400"/>
            <a:ext cx="3917160" cy="424283"/>
          </a:xfrm>
          <a:prstGeom prst="rect">
            <a:avLst/>
          </a:prstGeom>
        </p:spPr>
        <p:txBody>
          <a:bodyPr vert="horz" wrap="square" lIns="0" tIns="25400" rIns="0" bIns="0" rtlCol="0">
            <a:spAutoFit/>
          </a:bodyPr>
          <a:lstStyle/>
          <a:p>
            <a:pPr marL="24765" marR="838200" lvl="0" indent="0" algn="l" defTabSz="914400" rtl="0" eaLnBrk="1" fontAlgn="auto" latinLnBrk="0" hangingPunct="1">
              <a:lnSpc>
                <a:spcPct val="102600"/>
              </a:lnSpc>
              <a:spcBef>
                <a:spcPts val="5"/>
              </a:spcBef>
              <a:spcAft>
                <a:spcPts val="0"/>
              </a:spcAft>
              <a:buClrTx/>
              <a:buSzTx/>
              <a:buFontTx/>
              <a:buNone/>
              <a:tabLst/>
              <a:defRPr/>
            </a:pPr>
            <a:r>
              <a:rPr lang="en-US" sz="1300" dirty="0">
                <a:solidFill>
                  <a:srgbClr val="415568"/>
                </a:solidFill>
                <a:latin typeface="Arial"/>
                <a:cs typeface="Arial"/>
              </a:rPr>
              <a:t>BVT has strong and defensible IP (patents, registrations, unique know-how)</a:t>
            </a:r>
            <a:endParaRPr kumimoji="0" sz="1300" b="0" i="0" u="none" strike="noStrike" kern="1200" cap="none" spc="0" normalizeH="0" baseline="0" noProof="0" dirty="0">
              <a:ln>
                <a:noFill/>
              </a:ln>
              <a:solidFill>
                <a:prstClr val="black"/>
              </a:solidFill>
              <a:effectLst/>
              <a:uLnTx/>
              <a:uFillTx/>
              <a:latin typeface="Arial"/>
              <a:ea typeface="+mn-ea"/>
              <a:cs typeface="Arial"/>
            </a:endParaRPr>
          </a:p>
        </p:txBody>
      </p:sp>
      <p:sp>
        <p:nvSpPr>
          <p:cNvPr id="7" name="object 13">
            <a:extLst>
              <a:ext uri="{FF2B5EF4-FFF2-40B4-BE49-F238E27FC236}">
                <a16:creationId xmlns:a16="http://schemas.microsoft.com/office/drawing/2014/main" id="{6BC6907D-50FC-A091-2F74-D1F0B3C06B1D}"/>
              </a:ext>
            </a:extLst>
          </p:cNvPr>
          <p:cNvSpPr txBox="1"/>
          <p:nvPr/>
        </p:nvSpPr>
        <p:spPr>
          <a:xfrm>
            <a:off x="5135021" y="5715000"/>
            <a:ext cx="3917160" cy="218201"/>
          </a:xfrm>
          <a:prstGeom prst="rect">
            <a:avLst/>
          </a:prstGeom>
        </p:spPr>
        <p:txBody>
          <a:bodyPr vert="horz" wrap="square" lIns="0" tIns="25400" rIns="0" bIns="0" rtlCol="0">
            <a:spAutoFit/>
          </a:bodyPr>
          <a:lstStyle/>
          <a:p>
            <a:pPr marL="24765" marR="838200" lvl="0" indent="0" algn="l" defTabSz="914400" rtl="0" eaLnBrk="1" fontAlgn="auto" latinLnBrk="0" hangingPunct="1">
              <a:lnSpc>
                <a:spcPct val="102600"/>
              </a:lnSpc>
              <a:spcBef>
                <a:spcPts val="5"/>
              </a:spcBef>
              <a:spcAft>
                <a:spcPts val="0"/>
              </a:spcAft>
              <a:buClrTx/>
              <a:buSzTx/>
              <a:buFontTx/>
              <a:buNone/>
              <a:tabLst/>
              <a:defRPr/>
            </a:pPr>
            <a:r>
              <a:rPr lang="en-US" sz="1300" dirty="0">
                <a:solidFill>
                  <a:srgbClr val="415568"/>
                </a:solidFill>
                <a:latin typeface="Arial"/>
                <a:cs typeface="Arial"/>
              </a:rPr>
              <a:t>Multi-crop; multi-market validation</a:t>
            </a:r>
            <a:endParaRPr kumimoji="0" sz="1300" b="0" i="0" u="none" strike="noStrike" kern="1200" cap="none" spc="0" normalizeH="0" baseline="0" noProof="0" dirty="0">
              <a:ln>
                <a:noFill/>
              </a:ln>
              <a:solidFill>
                <a:prstClr val="black"/>
              </a:solidFill>
              <a:effectLst/>
              <a:uLnTx/>
              <a:uFillTx/>
              <a:latin typeface="Arial"/>
              <a:ea typeface="+mn-ea"/>
              <a:cs typeface="Arial"/>
            </a:endParaRPr>
          </a:p>
        </p:txBody>
      </p:sp>
      <p:pic>
        <p:nvPicPr>
          <p:cNvPr id="2" name="Picture 1">
            <a:extLst>
              <a:ext uri="{FF2B5EF4-FFF2-40B4-BE49-F238E27FC236}">
                <a16:creationId xmlns:a16="http://schemas.microsoft.com/office/drawing/2014/main" id="{95AB4EB3-658D-20D9-A340-2915BA3BB6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6759" y="1649748"/>
            <a:ext cx="4400052" cy="1689100"/>
          </a:xfrm>
          <a:prstGeom prst="rect">
            <a:avLst/>
          </a:prstGeom>
        </p:spPr>
      </p:pic>
      <p:sp>
        <p:nvSpPr>
          <p:cNvPr id="9" name="bk object 17">
            <a:extLst>
              <a:ext uri="{FF2B5EF4-FFF2-40B4-BE49-F238E27FC236}">
                <a16:creationId xmlns:a16="http://schemas.microsoft.com/office/drawing/2014/main" id="{1E128B0B-679E-8BDB-6770-E000A370E8B2}"/>
              </a:ext>
            </a:extLst>
          </p:cNvPr>
          <p:cNvSpPr/>
          <p:nvPr/>
        </p:nvSpPr>
        <p:spPr>
          <a:xfrm rot="20482435">
            <a:off x="5372958" y="2519739"/>
            <a:ext cx="874971" cy="148331"/>
          </a:xfrm>
          <a:custGeom>
            <a:avLst/>
            <a:gdLst/>
            <a:ahLst/>
            <a:cxnLst/>
            <a:rect l="l" t="t" r="r" b="b"/>
            <a:pathLst>
              <a:path w="4014470" h="1951989">
                <a:moveTo>
                  <a:pt x="0" y="1951583"/>
                </a:moveTo>
                <a:lnTo>
                  <a:pt x="4014216" y="1951583"/>
                </a:lnTo>
                <a:lnTo>
                  <a:pt x="4014216" y="0"/>
                </a:lnTo>
                <a:lnTo>
                  <a:pt x="0" y="0"/>
                </a:lnTo>
                <a:lnTo>
                  <a:pt x="0" y="1951583"/>
                </a:lnTo>
                <a:close/>
              </a:path>
            </a:pathLst>
          </a:custGeom>
          <a:solidFill>
            <a:srgbClr val="E5F3F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9DDF771D-BBB3-D1BF-47E4-F33FA55C40D7}"/>
              </a:ext>
            </a:extLst>
          </p:cNvPr>
          <p:cNvSpPr/>
          <p:nvPr/>
        </p:nvSpPr>
        <p:spPr>
          <a:xfrm>
            <a:off x="5493725" y="2620595"/>
            <a:ext cx="122779" cy="122779"/>
          </a:xfrm>
          <a:prstGeom prst="ellipse">
            <a:avLst/>
          </a:prstGeom>
          <a:solidFill>
            <a:srgbClr val="2D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A435007-54DD-8C35-E611-510DCB2EAC10}"/>
              </a:ext>
            </a:extLst>
          </p:cNvPr>
          <p:cNvSpPr/>
          <p:nvPr/>
        </p:nvSpPr>
        <p:spPr>
          <a:xfrm>
            <a:off x="5654590" y="2560538"/>
            <a:ext cx="122779" cy="122779"/>
          </a:xfrm>
          <a:prstGeom prst="ellipse">
            <a:avLst/>
          </a:prstGeom>
          <a:solidFill>
            <a:srgbClr val="2D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09B7F54-C652-ADE0-4119-B23B9966371D}"/>
              </a:ext>
            </a:extLst>
          </p:cNvPr>
          <p:cNvSpPr/>
          <p:nvPr/>
        </p:nvSpPr>
        <p:spPr>
          <a:xfrm>
            <a:off x="5818684" y="2506240"/>
            <a:ext cx="122779" cy="122779"/>
          </a:xfrm>
          <a:prstGeom prst="ellipse">
            <a:avLst/>
          </a:prstGeom>
          <a:solidFill>
            <a:srgbClr val="2D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F82CF71-7E97-A464-F8D9-2FC1BC122288}"/>
              </a:ext>
            </a:extLst>
          </p:cNvPr>
          <p:cNvSpPr/>
          <p:nvPr/>
        </p:nvSpPr>
        <p:spPr>
          <a:xfrm>
            <a:off x="5992855" y="2440925"/>
            <a:ext cx="122779" cy="122779"/>
          </a:xfrm>
          <a:prstGeom prst="ellipse">
            <a:avLst/>
          </a:prstGeom>
          <a:solidFill>
            <a:srgbClr val="2DB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1255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0281" y="320154"/>
            <a:ext cx="9291436" cy="577081"/>
          </a:xfrm>
          <a:prstGeom prst="rect">
            <a:avLst/>
          </a:prstGeom>
        </p:spPr>
        <p:txBody>
          <a:bodyPr vert="horz" wrap="square" lIns="0" tIns="63500" rIns="0" bIns="0" rtlCol="0">
            <a:spAutoFit/>
          </a:bodyPr>
          <a:lstStyle/>
          <a:p>
            <a:pPr marR="5080" algn="ctr">
              <a:lnSpc>
                <a:spcPts val="4000"/>
              </a:lnSpc>
              <a:spcBef>
                <a:spcPts val="500"/>
              </a:spcBef>
            </a:pPr>
            <a:r>
              <a:rPr lang="en-CA" spc="-5" dirty="0">
                <a:solidFill>
                  <a:srgbClr val="0070C0"/>
                </a:solidFill>
              </a:rPr>
              <a:t>Moving From Right to Play </a:t>
            </a:r>
            <a:r>
              <a:rPr lang="en-CA" spc="-5" dirty="0">
                <a:solidFill>
                  <a:srgbClr val="0070C0"/>
                </a:solidFill>
                <a:sym typeface="Wingdings" panose="05000000000000000000" pitchFamily="2" charset="2"/>
              </a:rPr>
              <a:t></a:t>
            </a:r>
            <a:r>
              <a:rPr lang="en-CA" spc="-5" dirty="0">
                <a:solidFill>
                  <a:srgbClr val="0070C0"/>
                </a:solidFill>
              </a:rPr>
              <a:t> Right to Win</a:t>
            </a:r>
            <a:endParaRPr lang="en-CA" dirty="0">
              <a:solidFill>
                <a:srgbClr val="0070C0"/>
              </a:solidFill>
            </a:endParaRPr>
          </a:p>
        </p:txBody>
      </p:sp>
      <p:sp>
        <p:nvSpPr>
          <p:cNvPr id="3" name="object 3"/>
          <p:cNvSpPr/>
          <p:nvPr/>
        </p:nvSpPr>
        <p:spPr>
          <a:xfrm>
            <a:off x="614933" y="2570356"/>
            <a:ext cx="10959465" cy="0"/>
          </a:xfrm>
          <a:custGeom>
            <a:avLst/>
            <a:gdLst/>
            <a:ahLst/>
            <a:cxnLst/>
            <a:rect l="l" t="t" r="r" b="b"/>
            <a:pathLst>
              <a:path w="10959465">
                <a:moveTo>
                  <a:pt x="0" y="0"/>
                </a:moveTo>
                <a:lnTo>
                  <a:pt x="10959084" y="0"/>
                </a:lnTo>
              </a:path>
            </a:pathLst>
          </a:custGeom>
          <a:ln w="5981">
            <a:solidFill>
              <a:srgbClr val="95A1AB"/>
            </a:solidFill>
          </a:ln>
        </p:spPr>
        <p:txBody>
          <a:bodyPr wrap="square" lIns="0" tIns="0" rIns="0" bIns="0" rtlCol="0"/>
          <a:lstStyle/>
          <a:p>
            <a:endParaRPr dirty="0"/>
          </a:p>
        </p:txBody>
      </p:sp>
      <p:sp>
        <p:nvSpPr>
          <p:cNvPr id="4" name="object 4"/>
          <p:cNvSpPr/>
          <p:nvPr/>
        </p:nvSpPr>
        <p:spPr>
          <a:xfrm>
            <a:off x="614933" y="3388163"/>
            <a:ext cx="10959465" cy="0"/>
          </a:xfrm>
          <a:custGeom>
            <a:avLst/>
            <a:gdLst/>
            <a:ahLst/>
            <a:cxnLst/>
            <a:rect l="l" t="t" r="r" b="b"/>
            <a:pathLst>
              <a:path w="10959465">
                <a:moveTo>
                  <a:pt x="0" y="0"/>
                </a:moveTo>
                <a:lnTo>
                  <a:pt x="10959084" y="0"/>
                </a:lnTo>
              </a:path>
            </a:pathLst>
          </a:custGeom>
          <a:ln w="5981">
            <a:solidFill>
              <a:srgbClr val="95A1AB"/>
            </a:solidFill>
          </a:ln>
        </p:spPr>
        <p:txBody>
          <a:bodyPr wrap="square" lIns="0" tIns="0" rIns="0" bIns="0" rtlCol="0"/>
          <a:lstStyle/>
          <a:p>
            <a:endParaRPr dirty="0"/>
          </a:p>
        </p:txBody>
      </p:sp>
      <p:sp>
        <p:nvSpPr>
          <p:cNvPr id="5" name="object 5"/>
          <p:cNvSpPr/>
          <p:nvPr/>
        </p:nvSpPr>
        <p:spPr>
          <a:xfrm>
            <a:off x="614933" y="4205970"/>
            <a:ext cx="10959465" cy="0"/>
          </a:xfrm>
          <a:custGeom>
            <a:avLst/>
            <a:gdLst/>
            <a:ahLst/>
            <a:cxnLst/>
            <a:rect l="l" t="t" r="r" b="b"/>
            <a:pathLst>
              <a:path w="10959465">
                <a:moveTo>
                  <a:pt x="0" y="0"/>
                </a:moveTo>
                <a:lnTo>
                  <a:pt x="10959084" y="0"/>
                </a:lnTo>
              </a:path>
            </a:pathLst>
          </a:custGeom>
          <a:ln w="5981">
            <a:solidFill>
              <a:srgbClr val="95A1AB"/>
            </a:solidFill>
          </a:ln>
        </p:spPr>
        <p:txBody>
          <a:bodyPr wrap="square" lIns="0" tIns="0" rIns="0" bIns="0" rtlCol="0"/>
          <a:lstStyle/>
          <a:p>
            <a:endParaRPr dirty="0"/>
          </a:p>
        </p:txBody>
      </p:sp>
      <p:sp>
        <p:nvSpPr>
          <p:cNvPr id="6" name="object 6"/>
          <p:cNvSpPr/>
          <p:nvPr/>
        </p:nvSpPr>
        <p:spPr>
          <a:xfrm>
            <a:off x="614933" y="5023776"/>
            <a:ext cx="10959465" cy="0"/>
          </a:xfrm>
          <a:custGeom>
            <a:avLst/>
            <a:gdLst/>
            <a:ahLst/>
            <a:cxnLst/>
            <a:rect l="l" t="t" r="r" b="b"/>
            <a:pathLst>
              <a:path w="10959465">
                <a:moveTo>
                  <a:pt x="0" y="0"/>
                </a:moveTo>
                <a:lnTo>
                  <a:pt x="10959084" y="0"/>
                </a:lnTo>
              </a:path>
            </a:pathLst>
          </a:custGeom>
          <a:ln w="5981">
            <a:solidFill>
              <a:srgbClr val="95A1AB"/>
            </a:solidFill>
          </a:ln>
        </p:spPr>
        <p:txBody>
          <a:bodyPr wrap="square" lIns="0" tIns="0" rIns="0" bIns="0" rtlCol="0"/>
          <a:lstStyle/>
          <a:p>
            <a:endParaRPr dirty="0"/>
          </a:p>
        </p:txBody>
      </p:sp>
      <p:sp>
        <p:nvSpPr>
          <p:cNvPr id="10" name="object 10"/>
          <p:cNvSpPr/>
          <p:nvPr/>
        </p:nvSpPr>
        <p:spPr>
          <a:xfrm>
            <a:off x="5579524" y="2647287"/>
            <a:ext cx="90170" cy="664210"/>
          </a:xfrm>
          <a:custGeom>
            <a:avLst/>
            <a:gdLst/>
            <a:ahLst/>
            <a:cxnLst/>
            <a:rect l="l" t="t" r="r" b="b"/>
            <a:pathLst>
              <a:path w="90170" h="664210">
                <a:moveTo>
                  <a:pt x="0" y="0"/>
                </a:moveTo>
                <a:lnTo>
                  <a:pt x="0" y="171297"/>
                </a:lnTo>
                <a:lnTo>
                  <a:pt x="90004" y="330365"/>
                </a:lnTo>
                <a:lnTo>
                  <a:pt x="0" y="491147"/>
                </a:lnTo>
                <a:lnTo>
                  <a:pt x="0" y="663943"/>
                </a:lnTo>
              </a:path>
            </a:pathLst>
          </a:custGeom>
          <a:ln w="12700">
            <a:solidFill>
              <a:srgbClr val="00AEEF"/>
            </a:solidFill>
          </a:ln>
        </p:spPr>
        <p:txBody>
          <a:bodyPr wrap="square" lIns="0" tIns="0" rIns="0" bIns="0" rtlCol="0"/>
          <a:lstStyle/>
          <a:p>
            <a:endParaRPr dirty="0"/>
          </a:p>
        </p:txBody>
      </p:sp>
      <p:sp>
        <p:nvSpPr>
          <p:cNvPr id="11" name="object 11"/>
          <p:cNvSpPr txBox="1"/>
          <p:nvPr/>
        </p:nvSpPr>
        <p:spPr>
          <a:xfrm>
            <a:off x="1788408" y="1900124"/>
            <a:ext cx="3192780" cy="510396"/>
          </a:xfrm>
          <a:prstGeom prst="rect">
            <a:avLst/>
          </a:prstGeom>
        </p:spPr>
        <p:txBody>
          <a:bodyPr vert="horz" wrap="square" lIns="0" tIns="22860" rIns="0" bIns="0" rtlCol="0">
            <a:spAutoFit/>
          </a:bodyPr>
          <a:lstStyle/>
          <a:p>
            <a:pPr marL="12700" marR="5080">
              <a:lnSpc>
                <a:spcPts val="1900"/>
              </a:lnSpc>
              <a:spcBef>
                <a:spcPts val="180"/>
              </a:spcBef>
            </a:pPr>
            <a:r>
              <a:rPr sz="1600" spc="-10" dirty="0">
                <a:solidFill>
                  <a:srgbClr val="415568"/>
                </a:solidFill>
                <a:latin typeface="Arial"/>
                <a:cs typeface="Arial"/>
              </a:rPr>
              <a:t>Proven </a:t>
            </a:r>
            <a:r>
              <a:rPr sz="1600" spc="5" dirty="0">
                <a:solidFill>
                  <a:srgbClr val="415568"/>
                </a:solidFill>
                <a:latin typeface="Arial"/>
                <a:cs typeface="Arial"/>
              </a:rPr>
              <a:t>low</a:t>
            </a:r>
            <a:r>
              <a:rPr lang="en-US" sz="1600" spc="5" dirty="0">
                <a:solidFill>
                  <a:srgbClr val="415568"/>
                </a:solidFill>
                <a:latin typeface="Arial"/>
                <a:cs typeface="Arial"/>
              </a:rPr>
              <a:t> </a:t>
            </a:r>
            <a:r>
              <a:rPr sz="1600" spc="5" dirty="0">
                <a:solidFill>
                  <a:srgbClr val="415568"/>
                </a:solidFill>
                <a:latin typeface="Arial"/>
                <a:cs typeface="Arial"/>
              </a:rPr>
              <a:t>/</a:t>
            </a:r>
            <a:r>
              <a:rPr lang="en-US" sz="1600" spc="5" dirty="0">
                <a:solidFill>
                  <a:srgbClr val="415568"/>
                </a:solidFill>
                <a:latin typeface="Arial"/>
                <a:cs typeface="Arial"/>
              </a:rPr>
              <a:t> </a:t>
            </a:r>
            <a:r>
              <a:rPr sz="1600" spc="5" dirty="0">
                <a:solidFill>
                  <a:srgbClr val="415568"/>
                </a:solidFill>
                <a:latin typeface="Arial"/>
                <a:cs typeface="Arial"/>
              </a:rPr>
              <a:t>no-impact </a:t>
            </a:r>
            <a:r>
              <a:rPr sz="1600" dirty="0">
                <a:solidFill>
                  <a:srgbClr val="415568"/>
                </a:solidFill>
                <a:latin typeface="Arial"/>
                <a:cs typeface="Arial"/>
              </a:rPr>
              <a:t>solutions  that increase </a:t>
            </a:r>
            <a:r>
              <a:rPr sz="1600" spc="5" dirty="0">
                <a:solidFill>
                  <a:srgbClr val="415568"/>
                </a:solidFill>
                <a:latin typeface="Arial"/>
                <a:cs typeface="Arial"/>
              </a:rPr>
              <a:t>crop</a:t>
            </a:r>
            <a:r>
              <a:rPr sz="1600" spc="80" dirty="0">
                <a:solidFill>
                  <a:srgbClr val="415568"/>
                </a:solidFill>
                <a:latin typeface="Arial"/>
                <a:cs typeface="Arial"/>
              </a:rPr>
              <a:t> </a:t>
            </a:r>
            <a:r>
              <a:rPr sz="1600" dirty="0">
                <a:solidFill>
                  <a:srgbClr val="415568"/>
                </a:solidFill>
                <a:latin typeface="Arial"/>
                <a:cs typeface="Arial"/>
              </a:rPr>
              <a:t>yields</a:t>
            </a:r>
            <a:endParaRPr sz="1600" dirty="0">
              <a:latin typeface="Arial"/>
              <a:cs typeface="Arial"/>
            </a:endParaRPr>
          </a:p>
        </p:txBody>
      </p:sp>
      <p:sp>
        <p:nvSpPr>
          <p:cNvPr id="12" name="object 12"/>
          <p:cNvSpPr txBox="1"/>
          <p:nvPr/>
        </p:nvSpPr>
        <p:spPr>
          <a:xfrm>
            <a:off x="6318142" y="1900124"/>
            <a:ext cx="4349858" cy="510396"/>
          </a:xfrm>
          <a:prstGeom prst="rect">
            <a:avLst/>
          </a:prstGeom>
        </p:spPr>
        <p:txBody>
          <a:bodyPr vert="horz" wrap="square" lIns="0" tIns="22860" rIns="0" bIns="0" rtlCol="0">
            <a:spAutoFit/>
          </a:bodyPr>
          <a:lstStyle/>
          <a:p>
            <a:pPr marL="12700" marR="5080">
              <a:lnSpc>
                <a:spcPts val="1900"/>
              </a:lnSpc>
              <a:spcBef>
                <a:spcPts val="180"/>
              </a:spcBef>
            </a:pPr>
            <a:r>
              <a:rPr sz="1600" spc="5" dirty="0">
                <a:solidFill>
                  <a:srgbClr val="415568"/>
                </a:solidFill>
                <a:latin typeface="Arial"/>
                <a:cs typeface="Arial"/>
              </a:rPr>
              <a:t>30% </a:t>
            </a:r>
            <a:r>
              <a:rPr sz="1600" dirty="0">
                <a:solidFill>
                  <a:srgbClr val="415568"/>
                </a:solidFill>
                <a:latin typeface="Arial"/>
                <a:cs typeface="Arial"/>
              </a:rPr>
              <a:t>higher yields and 98% </a:t>
            </a:r>
            <a:r>
              <a:rPr sz="1600" spc="5" dirty="0">
                <a:solidFill>
                  <a:srgbClr val="415568"/>
                </a:solidFill>
                <a:latin typeface="Arial"/>
                <a:cs typeface="Arial"/>
              </a:rPr>
              <a:t>reduction </a:t>
            </a:r>
            <a:r>
              <a:rPr sz="1600" dirty="0">
                <a:solidFill>
                  <a:srgbClr val="415568"/>
                </a:solidFill>
                <a:latin typeface="Arial"/>
                <a:cs typeface="Arial"/>
              </a:rPr>
              <a:t>in </a:t>
            </a:r>
            <a:r>
              <a:rPr sz="1600" spc="5" dirty="0">
                <a:solidFill>
                  <a:srgbClr val="415568"/>
                </a:solidFill>
                <a:latin typeface="Arial"/>
                <a:cs typeface="Arial"/>
              </a:rPr>
              <a:t>chemical</a:t>
            </a:r>
            <a:r>
              <a:rPr lang="en-US" sz="1600" spc="5" dirty="0">
                <a:solidFill>
                  <a:srgbClr val="415568"/>
                </a:solidFill>
                <a:latin typeface="Arial"/>
                <a:cs typeface="Arial"/>
              </a:rPr>
              <a:t>s; no use of </a:t>
            </a:r>
            <a:r>
              <a:rPr sz="1600" spc="-5" dirty="0">
                <a:solidFill>
                  <a:srgbClr val="415568"/>
                </a:solidFill>
                <a:latin typeface="Arial"/>
                <a:cs typeface="Arial"/>
              </a:rPr>
              <a:t>water</a:t>
            </a:r>
            <a:r>
              <a:rPr lang="en-US" sz="1600" dirty="0">
                <a:solidFill>
                  <a:srgbClr val="415568"/>
                </a:solidFill>
                <a:latin typeface="Arial"/>
                <a:cs typeface="Arial"/>
              </a:rPr>
              <a:t> or fossil fuels</a:t>
            </a:r>
            <a:endParaRPr sz="1600" dirty="0">
              <a:latin typeface="Arial"/>
              <a:cs typeface="Arial"/>
            </a:endParaRPr>
          </a:p>
        </p:txBody>
      </p:sp>
      <p:sp>
        <p:nvSpPr>
          <p:cNvPr id="13" name="object 13"/>
          <p:cNvSpPr/>
          <p:nvPr/>
        </p:nvSpPr>
        <p:spPr>
          <a:xfrm>
            <a:off x="954046" y="1873985"/>
            <a:ext cx="575310" cy="575310"/>
          </a:xfrm>
          <a:custGeom>
            <a:avLst/>
            <a:gdLst/>
            <a:ahLst/>
            <a:cxnLst/>
            <a:rect l="l" t="t" r="r" b="b"/>
            <a:pathLst>
              <a:path w="575310" h="575310">
                <a:moveTo>
                  <a:pt x="287477" y="574941"/>
                </a:moveTo>
                <a:lnTo>
                  <a:pt x="334105" y="571179"/>
                </a:lnTo>
                <a:lnTo>
                  <a:pt x="378339" y="560286"/>
                </a:lnTo>
                <a:lnTo>
                  <a:pt x="419586" y="542855"/>
                </a:lnTo>
                <a:lnTo>
                  <a:pt x="457254" y="519477"/>
                </a:lnTo>
                <a:lnTo>
                  <a:pt x="490751" y="490743"/>
                </a:lnTo>
                <a:lnTo>
                  <a:pt x="519486" y="457247"/>
                </a:lnTo>
                <a:lnTo>
                  <a:pt x="542865" y="419579"/>
                </a:lnTo>
                <a:lnTo>
                  <a:pt x="560297" y="378331"/>
                </a:lnTo>
                <a:lnTo>
                  <a:pt x="571191" y="334096"/>
                </a:lnTo>
                <a:lnTo>
                  <a:pt x="574954" y="287464"/>
                </a:lnTo>
                <a:lnTo>
                  <a:pt x="571191" y="240836"/>
                </a:lnTo>
                <a:lnTo>
                  <a:pt x="560297" y="196603"/>
                </a:lnTo>
                <a:lnTo>
                  <a:pt x="542865" y="155357"/>
                </a:lnTo>
                <a:lnTo>
                  <a:pt x="519486" y="117691"/>
                </a:lnTo>
                <a:lnTo>
                  <a:pt x="490751" y="84196"/>
                </a:lnTo>
                <a:lnTo>
                  <a:pt x="457254" y="55463"/>
                </a:lnTo>
                <a:lnTo>
                  <a:pt x="419586" y="32086"/>
                </a:lnTo>
                <a:lnTo>
                  <a:pt x="378339" y="14655"/>
                </a:lnTo>
                <a:lnTo>
                  <a:pt x="334105" y="3762"/>
                </a:lnTo>
                <a:lnTo>
                  <a:pt x="287477" y="0"/>
                </a:lnTo>
                <a:lnTo>
                  <a:pt x="240848" y="3762"/>
                </a:lnTo>
                <a:lnTo>
                  <a:pt x="196614" y="14655"/>
                </a:lnTo>
                <a:lnTo>
                  <a:pt x="155367" y="32086"/>
                </a:lnTo>
                <a:lnTo>
                  <a:pt x="117699" y="55463"/>
                </a:lnTo>
                <a:lnTo>
                  <a:pt x="84202" y="84196"/>
                </a:lnTo>
                <a:lnTo>
                  <a:pt x="55468" y="117691"/>
                </a:lnTo>
                <a:lnTo>
                  <a:pt x="32088" y="155357"/>
                </a:lnTo>
                <a:lnTo>
                  <a:pt x="14656" y="196603"/>
                </a:lnTo>
                <a:lnTo>
                  <a:pt x="3762" y="240836"/>
                </a:lnTo>
                <a:lnTo>
                  <a:pt x="0" y="287464"/>
                </a:lnTo>
                <a:lnTo>
                  <a:pt x="3762" y="334096"/>
                </a:lnTo>
                <a:lnTo>
                  <a:pt x="14656" y="378331"/>
                </a:lnTo>
                <a:lnTo>
                  <a:pt x="32088" y="419579"/>
                </a:lnTo>
                <a:lnTo>
                  <a:pt x="55468" y="457247"/>
                </a:lnTo>
                <a:lnTo>
                  <a:pt x="84202" y="490743"/>
                </a:lnTo>
                <a:lnTo>
                  <a:pt x="117699" y="519477"/>
                </a:lnTo>
                <a:lnTo>
                  <a:pt x="155367" y="542855"/>
                </a:lnTo>
                <a:lnTo>
                  <a:pt x="196614" y="560286"/>
                </a:lnTo>
                <a:lnTo>
                  <a:pt x="240848" y="571179"/>
                </a:lnTo>
                <a:lnTo>
                  <a:pt x="287477" y="574941"/>
                </a:lnTo>
                <a:close/>
              </a:path>
            </a:pathLst>
          </a:custGeom>
          <a:ln w="12700">
            <a:solidFill>
              <a:srgbClr val="00AEEF"/>
            </a:solidFill>
          </a:ln>
        </p:spPr>
        <p:txBody>
          <a:bodyPr wrap="square" lIns="0" tIns="0" rIns="0" bIns="0" rtlCol="0"/>
          <a:lstStyle/>
          <a:p>
            <a:endParaRPr dirty="0"/>
          </a:p>
        </p:txBody>
      </p:sp>
      <p:sp>
        <p:nvSpPr>
          <p:cNvPr id="14" name="object 14"/>
          <p:cNvSpPr/>
          <p:nvPr/>
        </p:nvSpPr>
        <p:spPr>
          <a:xfrm>
            <a:off x="5579524" y="1829482"/>
            <a:ext cx="90170" cy="664210"/>
          </a:xfrm>
          <a:custGeom>
            <a:avLst/>
            <a:gdLst/>
            <a:ahLst/>
            <a:cxnLst/>
            <a:rect l="l" t="t" r="r" b="b"/>
            <a:pathLst>
              <a:path w="90170" h="664210">
                <a:moveTo>
                  <a:pt x="0" y="0"/>
                </a:moveTo>
                <a:lnTo>
                  <a:pt x="0" y="171297"/>
                </a:lnTo>
                <a:lnTo>
                  <a:pt x="90004" y="330365"/>
                </a:lnTo>
                <a:lnTo>
                  <a:pt x="0" y="491147"/>
                </a:lnTo>
                <a:lnTo>
                  <a:pt x="0" y="663943"/>
                </a:lnTo>
              </a:path>
            </a:pathLst>
          </a:custGeom>
          <a:ln w="12700">
            <a:solidFill>
              <a:srgbClr val="00AEEF"/>
            </a:solidFill>
          </a:ln>
        </p:spPr>
        <p:txBody>
          <a:bodyPr wrap="square" lIns="0" tIns="0" rIns="0" bIns="0" rtlCol="0"/>
          <a:lstStyle/>
          <a:p>
            <a:endParaRPr dirty="0"/>
          </a:p>
        </p:txBody>
      </p:sp>
      <p:sp>
        <p:nvSpPr>
          <p:cNvPr id="15" name="object 15"/>
          <p:cNvSpPr txBox="1"/>
          <p:nvPr/>
        </p:nvSpPr>
        <p:spPr>
          <a:xfrm>
            <a:off x="1788408" y="3524568"/>
            <a:ext cx="3192780" cy="510540"/>
          </a:xfrm>
          <a:prstGeom prst="rect">
            <a:avLst/>
          </a:prstGeom>
        </p:spPr>
        <p:txBody>
          <a:bodyPr vert="horz" wrap="square" lIns="0" tIns="22860" rIns="0" bIns="0" rtlCol="0">
            <a:spAutoFit/>
          </a:bodyPr>
          <a:lstStyle/>
          <a:p>
            <a:pPr marL="12700" marR="5080">
              <a:lnSpc>
                <a:spcPts val="1900"/>
              </a:lnSpc>
              <a:spcBef>
                <a:spcPts val="180"/>
              </a:spcBef>
            </a:pPr>
            <a:r>
              <a:rPr sz="1600" spc="5" dirty="0">
                <a:solidFill>
                  <a:srgbClr val="415568"/>
                </a:solidFill>
                <a:latin typeface="Arial"/>
                <a:cs typeface="Arial"/>
              </a:rPr>
              <a:t>Platform </a:t>
            </a:r>
            <a:r>
              <a:rPr sz="1600" dirty="0">
                <a:solidFill>
                  <a:srgbClr val="415568"/>
                </a:solidFill>
                <a:latin typeface="Arial"/>
                <a:cs typeface="Arial"/>
              </a:rPr>
              <a:t>technologies </a:t>
            </a:r>
            <a:r>
              <a:rPr sz="1600" spc="5" dirty="0">
                <a:solidFill>
                  <a:srgbClr val="415568"/>
                </a:solidFill>
                <a:latin typeface="Arial"/>
                <a:cs typeface="Arial"/>
              </a:rPr>
              <a:t>with </a:t>
            </a:r>
            <a:r>
              <a:rPr sz="1600" dirty="0">
                <a:solidFill>
                  <a:srgbClr val="415568"/>
                </a:solidFill>
                <a:latin typeface="Arial"/>
                <a:cs typeface="Arial"/>
              </a:rPr>
              <a:t>multiple  </a:t>
            </a:r>
            <a:r>
              <a:rPr sz="1600" spc="-10" dirty="0">
                <a:solidFill>
                  <a:srgbClr val="415568"/>
                </a:solidFill>
                <a:latin typeface="Arial"/>
                <a:cs typeface="Arial"/>
              </a:rPr>
              <a:t>revenue</a:t>
            </a:r>
            <a:r>
              <a:rPr sz="1600" spc="25" dirty="0">
                <a:solidFill>
                  <a:srgbClr val="415568"/>
                </a:solidFill>
                <a:latin typeface="Arial"/>
                <a:cs typeface="Arial"/>
              </a:rPr>
              <a:t> </a:t>
            </a:r>
            <a:r>
              <a:rPr sz="1600" dirty="0">
                <a:solidFill>
                  <a:srgbClr val="415568"/>
                </a:solidFill>
                <a:latin typeface="Arial"/>
                <a:cs typeface="Arial"/>
              </a:rPr>
              <a:t>streams</a:t>
            </a:r>
            <a:endParaRPr sz="1600" dirty="0">
              <a:latin typeface="Arial"/>
              <a:cs typeface="Arial"/>
            </a:endParaRPr>
          </a:p>
        </p:txBody>
      </p:sp>
      <p:sp>
        <p:nvSpPr>
          <p:cNvPr id="16" name="object 16"/>
          <p:cNvSpPr txBox="1"/>
          <p:nvPr/>
        </p:nvSpPr>
        <p:spPr>
          <a:xfrm>
            <a:off x="6318143" y="3524568"/>
            <a:ext cx="4931410" cy="510540"/>
          </a:xfrm>
          <a:prstGeom prst="rect">
            <a:avLst/>
          </a:prstGeom>
        </p:spPr>
        <p:txBody>
          <a:bodyPr vert="horz" wrap="square" lIns="0" tIns="22860" rIns="0" bIns="0" rtlCol="0">
            <a:spAutoFit/>
          </a:bodyPr>
          <a:lstStyle/>
          <a:p>
            <a:pPr marL="12700" marR="5080">
              <a:lnSpc>
                <a:spcPts val="1900"/>
              </a:lnSpc>
              <a:spcBef>
                <a:spcPts val="180"/>
              </a:spcBef>
            </a:pPr>
            <a:r>
              <a:rPr sz="1600" dirty="0">
                <a:solidFill>
                  <a:srgbClr val="415568"/>
                </a:solidFill>
                <a:latin typeface="Arial"/>
                <a:cs typeface="Arial"/>
              </a:rPr>
              <a:t>Multiple </a:t>
            </a:r>
            <a:r>
              <a:rPr sz="1600" spc="-10" dirty="0">
                <a:solidFill>
                  <a:srgbClr val="415568"/>
                </a:solidFill>
                <a:latin typeface="Arial"/>
                <a:cs typeface="Arial"/>
              </a:rPr>
              <a:t>revenue </a:t>
            </a:r>
            <a:r>
              <a:rPr sz="1600" dirty="0">
                <a:solidFill>
                  <a:srgbClr val="415568"/>
                </a:solidFill>
                <a:latin typeface="Arial"/>
                <a:cs typeface="Arial"/>
              </a:rPr>
              <a:t>streams through </a:t>
            </a:r>
            <a:r>
              <a:rPr sz="1600" spc="5" dirty="0">
                <a:solidFill>
                  <a:srgbClr val="415568"/>
                </a:solidFill>
                <a:latin typeface="Arial"/>
                <a:cs typeface="Arial"/>
              </a:rPr>
              <a:t>biological products  </a:t>
            </a:r>
            <a:r>
              <a:rPr sz="1600" spc="-10" dirty="0">
                <a:solidFill>
                  <a:srgbClr val="415568"/>
                </a:solidFill>
                <a:latin typeface="Arial"/>
                <a:cs typeface="Arial"/>
              </a:rPr>
              <a:t>with bee </a:t>
            </a:r>
            <a:r>
              <a:rPr sz="1600" spc="-15" dirty="0">
                <a:solidFill>
                  <a:srgbClr val="415568"/>
                </a:solidFill>
                <a:latin typeface="Arial"/>
                <a:cs typeface="Arial"/>
              </a:rPr>
              <a:t>vectoring </a:t>
            </a:r>
            <a:r>
              <a:rPr sz="1600" spc="-10" dirty="0">
                <a:solidFill>
                  <a:srgbClr val="415568"/>
                </a:solidFill>
                <a:latin typeface="Arial"/>
                <a:cs typeface="Arial"/>
              </a:rPr>
              <a:t>and partnerships with </a:t>
            </a:r>
            <a:r>
              <a:rPr sz="1600" spc="-15" dirty="0">
                <a:solidFill>
                  <a:srgbClr val="415568"/>
                </a:solidFill>
                <a:latin typeface="Arial"/>
                <a:cs typeface="Arial"/>
              </a:rPr>
              <a:t>global</a:t>
            </a:r>
            <a:r>
              <a:rPr sz="1600" spc="95" dirty="0">
                <a:solidFill>
                  <a:srgbClr val="415568"/>
                </a:solidFill>
                <a:latin typeface="Arial"/>
                <a:cs typeface="Arial"/>
              </a:rPr>
              <a:t> </a:t>
            </a:r>
            <a:r>
              <a:rPr sz="1600" spc="-10" dirty="0">
                <a:solidFill>
                  <a:srgbClr val="415568"/>
                </a:solidFill>
                <a:latin typeface="Arial"/>
                <a:cs typeface="Arial"/>
              </a:rPr>
              <a:t>leaders</a:t>
            </a:r>
            <a:endParaRPr sz="1600" dirty="0">
              <a:latin typeface="Arial"/>
              <a:cs typeface="Arial"/>
            </a:endParaRPr>
          </a:p>
        </p:txBody>
      </p:sp>
      <p:sp>
        <p:nvSpPr>
          <p:cNvPr id="17" name="object 17"/>
          <p:cNvSpPr/>
          <p:nvPr/>
        </p:nvSpPr>
        <p:spPr>
          <a:xfrm>
            <a:off x="954046" y="3509597"/>
            <a:ext cx="575310" cy="575310"/>
          </a:xfrm>
          <a:custGeom>
            <a:avLst/>
            <a:gdLst/>
            <a:ahLst/>
            <a:cxnLst/>
            <a:rect l="l" t="t" r="r" b="b"/>
            <a:pathLst>
              <a:path w="575310" h="575310">
                <a:moveTo>
                  <a:pt x="287477" y="574941"/>
                </a:moveTo>
                <a:lnTo>
                  <a:pt x="334105" y="571179"/>
                </a:lnTo>
                <a:lnTo>
                  <a:pt x="378339" y="560286"/>
                </a:lnTo>
                <a:lnTo>
                  <a:pt x="419586" y="542855"/>
                </a:lnTo>
                <a:lnTo>
                  <a:pt x="457254" y="519477"/>
                </a:lnTo>
                <a:lnTo>
                  <a:pt x="490751" y="490743"/>
                </a:lnTo>
                <a:lnTo>
                  <a:pt x="519486" y="457247"/>
                </a:lnTo>
                <a:lnTo>
                  <a:pt x="542865" y="419579"/>
                </a:lnTo>
                <a:lnTo>
                  <a:pt x="560297" y="378331"/>
                </a:lnTo>
                <a:lnTo>
                  <a:pt x="571191" y="334096"/>
                </a:lnTo>
                <a:lnTo>
                  <a:pt x="574954" y="287464"/>
                </a:lnTo>
                <a:lnTo>
                  <a:pt x="571191" y="240836"/>
                </a:lnTo>
                <a:lnTo>
                  <a:pt x="560297" y="196603"/>
                </a:lnTo>
                <a:lnTo>
                  <a:pt x="542865" y="155357"/>
                </a:lnTo>
                <a:lnTo>
                  <a:pt x="519486" y="117691"/>
                </a:lnTo>
                <a:lnTo>
                  <a:pt x="490751" y="84196"/>
                </a:lnTo>
                <a:lnTo>
                  <a:pt x="457254" y="55463"/>
                </a:lnTo>
                <a:lnTo>
                  <a:pt x="419586" y="32086"/>
                </a:lnTo>
                <a:lnTo>
                  <a:pt x="378339" y="14655"/>
                </a:lnTo>
                <a:lnTo>
                  <a:pt x="334105" y="3762"/>
                </a:lnTo>
                <a:lnTo>
                  <a:pt x="287477" y="0"/>
                </a:lnTo>
                <a:lnTo>
                  <a:pt x="240848" y="3762"/>
                </a:lnTo>
                <a:lnTo>
                  <a:pt x="196614" y="14655"/>
                </a:lnTo>
                <a:lnTo>
                  <a:pt x="155367" y="32086"/>
                </a:lnTo>
                <a:lnTo>
                  <a:pt x="117699" y="55463"/>
                </a:lnTo>
                <a:lnTo>
                  <a:pt x="84202" y="84196"/>
                </a:lnTo>
                <a:lnTo>
                  <a:pt x="55468" y="117691"/>
                </a:lnTo>
                <a:lnTo>
                  <a:pt x="32088" y="155357"/>
                </a:lnTo>
                <a:lnTo>
                  <a:pt x="14656" y="196603"/>
                </a:lnTo>
                <a:lnTo>
                  <a:pt x="3762" y="240836"/>
                </a:lnTo>
                <a:lnTo>
                  <a:pt x="0" y="287464"/>
                </a:lnTo>
                <a:lnTo>
                  <a:pt x="3762" y="334096"/>
                </a:lnTo>
                <a:lnTo>
                  <a:pt x="14656" y="378331"/>
                </a:lnTo>
                <a:lnTo>
                  <a:pt x="32088" y="419579"/>
                </a:lnTo>
                <a:lnTo>
                  <a:pt x="55468" y="457247"/>
                </a:lnTo>
                <a:lnTo>
                  <a:pt x="84202" y="490743"/>
                </a:lnTo>
                <a:lnTo>
                  <a:pt x="117699" y="519477"/>
                </a:lnTo>
                <a:lnTo>
                  <a:pt x="155367" y="542855"/>
                </a:lnTo>
                <a:lnTo>
                  <a:pt x="196614" y="560286"/>
                </a:lnTo>
                <a:lnTo>
                  <a:pt x="240848" y="571179"/>
                </a:lnTo>
                <a:lnTo>
                  <a:pt x="287477" y="574941"/>
                </a:lnTo>
                <a:close/>
              </a:path>
            </a:pathLst>
          </a:custGeom>
          <a:ln w="12700">
            <a:solidFill>
              <a:srgbClr val="00AEEF"/>
            </a:solidFill>
          </a:ln>
        </p:spPr>
        <p:txBody>
          <a:bodyPr wrap="square" lIns="0" tIns="0" rIns="0" bIns="0" rtlCol="0"/>
          <a:lstStyle/>
          <a:p>
            <a:endParaRPr dirty="0"/>
          </a:p>
        </p:txBody>
      </p:sp>
      <p:sp>
        <p:nvSpPr>
          <p:cNvPr id="18" name="object 18"/>
          <p:cNvSpPr/>
          <p:nvPr/>
        </p:nvSpPr>
        <p:spPr>
          <a:xfrm>
            <a:off x="5579524" y="3465097"/>
            <a:ext cx="90170" cy="664210"/>
          </a:xfrm>
          <a:custGeom>
            <a:avLst/>
            <a:gdLst/>
            <a:ahLst/>
            <a:cxnLst/>
            <a:rect l="l" t="t" r="r" b="b"/>
            <a:pathLst>
              <a:path w="90170" h="664210">
                <a:moveTo>
                  <a:pt x="0" y="0"/>
                </a:moveTo>
                <a:lnTo>
                  <a:pt x="0" y="171297"/>
                </a:lnTo>
                <a:lnTo>
                  <a:pt x="90004" y="330365"/>
                </a:lnTo>
                <a:lnTo>
                  <a:pt x="0" y="491147"/>
                </a:lnTo>
                <a:lnTo>
                  <a:pt x="0" y="663943"/>
                </a:lnTo>
              </a:path>
            </a:pathLst>
          </a:custGeom>
          <a:ln w="12700">
            <a:solidFill>
              <a:srgbClr val="00AEEF"/>
            </a:solidFill>
          </a:ln>
        </p:spPr>
        <p:txBody>
          <a:bodyPr wrap="square" lIns="0" tIns="0" rIns="0" bIns="0" rtlCol="0"/>
          <a:lstStyle/>
          <a:p>
            <a:endParaRPr dirty="0"/>
          </a:p>
        </p:txBody>
      </p:sp>
      <p:sp>
        <p:nvSpPr>
          <p:cNvPr id="19" name="object 19"/>
          <p:cNvSpPr txBox="1"/>
          <p:nvPr/>
        </p:nvSpPr>
        <p:spPr>
          <a:xfrm>
            <a:off x="6318224" y="4471641"/>
            <a:ext cx="3773804" cy="269240"/>
          </a:xfrm>
          <a:prstGeom prst="rect">
            <a:avLst/>
          </a:prstGeom>
        </p:spPr>
        <p:txBody>
          <a:bodyPr vert="horz" wrap="square" lIns="0" tIns="12700" rIns="0" bIns="0" rtlCol="0">
            <a:spAutoFit/>
          </a:bodyPr>
          <a:lstStyle/>
          <a:p>
            <a:pPr marL="12700">
              <a:lnSpc>
                <a:spcPct val="100000"/>
              </a:lnSpc>
              <a:spcBef>
                <a:spcPts val="100"/>
              </a:spcBef>
            </a:pPr>
            <a:r>
              <a:rPr lang="en-US" sz="1600" spc="10" dirty="0">
                <a:solidFill>
                  <a:srgbClr val="415568"/>
                </a:solidFill>
                <a:latin typeface="Arial"/>
                <a:cs typeface="Arial"/>
              </a:rPr>
              <a:t>7</a:t>
            </a:r>
            <a:r>
              <a:rPr sz="1600" spc="10" dirty="0">
                <a:solidFill>
                  <a:srgbClr val="415568"/>
                </a:solidFill>
                <a:latin typeface="Arial"/>
                <a:cs typeface="Arial"/>
              </a:rPr>
              <a:t>0+ </a:t>
            </a:r>
            <a:r>
              <a:rPr sz="1600" spc="5" dirty="0">
                <a:solidFill>
                  <a:srgbClr val="415568"/>
                </a:solidFill>
                <a:latin typeface="Arial"/>
                <a:cs typeface="Arial"/>
              </a:rPr>
              <a:t>trials </a:t>
            </a:r>
            <a:r>
              <a:rPr sz="1600" dirty="0">
                <a:solidFill>
                  <a:srgbClr val="415568"/>
                </a:solidFill>
                <a:latin typeface="Arial"/>
                <a:cs typeface="Arial"/>
              </a:rPr>
              <a:t>in 6 </a:t>
            </a:r>
            <a:r>
              <a:rPr sz="1600" spc="5" dirty="0">
                <a:solidFill>
                  <a:srgbClr val="415568"/>
                </a:solidFill>
                <a:latin typeface="Arial"/>
                <a:cs typeface="Arial"/>
              </a:rPr>
              <a:t>countries </a:t>
            </a:r>
            <a:r>
              <a:rPr sz="1600" dirty="0">
                <a:solidFill>
                  <a:srgbClr val="415568"/>
                </a:solidFill>
                <a:latin typeface="Arial"/>
                <a:cs typeface="Arial"/>
              </a:rPr>
              <a:t>on multiple</a:t>
            </a:r>
            <a:r>
              <a:rPr sz="1600" spc="140" dirty="0">
                <a:solidFill>
                  <a:srgbClr val="415568"/>
                </a:solidFill>
                <a:latin typeface="Arial"/>
                <a:cs typeface="Arial"/>
              </a:rPr>
              <a:t> </a:t>
            </a:r>
            <a:r>
              <a:rPr sz="1600" spc="5" dirty="0">
                <a:solidFill>
                  <a:srgbClr val="415568"/>
                </a:solidFill>
                <a:latin typeface="Arial"/>
                <a:cs typeface="Arial"/>
              </a:rPr>
              <a:t>crops</a:t>
            </a:r>
            <a:endParaRPr sz="1600" dirty="0">
              <a:latin typeface="Arial"/>
              <a:cs typeface="Arial"/>
            </a:endParaRPr>
          </a:p>
        </p:txBody>
      </p:sp>
      <p:sp>
        <p:nvSpPr>
          <p:cNvPr id="20" name="object 20"/>
          <p:cNvSpPr txBox="1"/>
          <p:nvPr/>
        </p:nvSpPr>
        <p:spPr>
          <a:xfrm>
            <a:off x="1788490" y="4468186"/>
            <a:ext cx="2886710"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415568"/>
                </a:solidFill>
                <a:latin typeface="Arial"/>
                <a:cs typeface="Arial"/>
              </a:rPr>
              <a:t>Global, </a:t>
            </a:r>
            <a:r>
              <a:rPr sz="1600" spc="10" dirty="0">
                <a:solidFill>
                  <a:srgbClr val="415568"/>
                </a:solidFill>
                <a:latin typeface="Arial"/>
                <a:cs typeface="Arial"/>
              </a:rPr>
              <a:t>multi-crop</a:t>
            </a:r>
            <a:r>
              <a:rPr sz="1600" spc="35" dirty="0">
                <a:solidFill>
                  <a:srgbClr val="415568"/>
                </a:solidFill>
                <a:latin typeface="Arial"/>
                <a:cs typeface="Arial"/>
              </a:rPr>
              <a:t> </a:t>
            </a:r>
            <a:r>
              <a:rPr sz="1600" spc="5" dirty="0">
                <a:solidFill>
                  <a:srgbClr val="415568"/>
                </a:solidFill>
                <a:latin typeface="Arial"/>
                <a:cs typeface="Arial"/>
              </a:rPr>
              <a:t>opportunities</a:t>
            </a:r>
            <a:endParaRPr sz="1600" dirty="0">
              <a:latin typeface="Arial"/>
              <a:cs typeface="Arial"/>
            </a:endParaRPr>
          </a:p>
        </p:txBody>
      </p:sp>
      <p:sp>
        <p:nvSpPr>
          <p:cNvPr id="21" name="object 21"/>
          <p:cNvSpPr/>
          <p:nvPr/>
        </p:nvSpPr>
        <p:spPr>
          <a:xfrm>
            <a:off x="954046" y="4327405"/>
            <a:ext cx="575310" cy="575310"/>
          </a:xfrm>
          <a:custGeom>
            <a:avLst/>
            <a:gdLst/>
            <a:ahLst/>
            <a:cxnLst/>
            <a:rect l="l" t="t" r="r" b="b"/>
            <a:pathLst>
              <a:path w="575310" h="575310">
                <a:moveTo>
                  <a:pt x="287477" y="574941"/>
                </a:moveTo>
                <a:lnTo>
                  <a:pt x="334105" y="571179"/>
                </a:lnTo>
                <a:lnTo>
                  <a:pt x="378339" y="560286"/>
                </a:lnTo>
                <a:lnTo>
                  <a:pt x="419586" y="542855"/>
                </a:lnTo>
                <a:lnTo>
                  <a:pt x="457254" y="519477"/>
                </a:lnTo>
                <a:lnTo>
                  <a:pt x="490751" y="490743"/>
                </a:lnTo>
                <a:lnTo>
                  <a:pt x="519486" y="457247"/>
                </a:lnTo>
                <a:lnTo>
                  <a:pt x="542865" y="419579"/>
                </a:lnTo>
                <a:lnTo>
                  <a:pt x="560297" y="378331"/>
                </a:lnTo>
                <a:lnTo>
                  <a:pt x="571191" y="334096"/>
                </a:lnTo>
                <a:lnTo>
                  <a:pt x="574954" y="287464"/>
                </a:lnTo>
                <a:lnTo>
                  <a:pt x="571191" y="240836"/>
                </a:lnTo>
                <a:lnTo>
                  <a:pt x="560297" y="196603"/>
                </a:lnTo>
                <a:lnTo>
                  <a:pt x="542865" y="155357"/>
                </a:lnTo>
                <a:lnTo>
                  <a:pt x="519486" y="117691"/>
                </a:lnTo>
                <a:lnTo>
                  <a:pt x="490751" y="84196"/>
                </a:lnTo>
                <a:lnTo>
                  <a:pt x="457254" y="55463"/>
                </a:lnTo>
                <a:lnTo>
                  <a:pt x="419586" y="32086"/>
                </a:lnTo>
                <a:lnTo>
                  <a:pt x="378339" y="14655"/>
                </a:lnTo>
                <a:lnTo>
                  <a:pt x="334105" y="3762"/>
                </a:lnTo>
                <a:lnTo>
                  <a:pt x="287477" y="0"/>
                </a:lnTo>
                <a:lnTo>
                  <a:pt x="240848" y="3762"/>
                </a:lnTo>
                <a:lnTo>
                  <a:pt x="196614" y="14655"/>
                </a:lnTo>
                <a:lnTo>
                  <a:pt x="155367" y="32086"/>
                </a:lnTo>
                <a:lnTo>
                  <a:pt x="117699" y="55463"/>
                </a:lnTo>
                <a:lnTo>
                  <a:pt x="84202" y="84196"/>
                </a:lnTo>
                <a:lnTo>
                  <a:pt x="55468" y="117691"/>
                </a:lnTo>
                <a:lnTo>
                  <a:pt x="32088" y="155357"/>
                </a:lnTo>
                <a:lnTo>
                  <a:pt x="14656" y="196603"/>
                </a:lnTo>
                <a:lnTo>
                  <a:pt x="3762" y="240836"/>
                </a:lnTo>
                <a:lnTo>
                  <a:pt x="0" y="287464"/>
                </a:lnTo>
                <a:lnTo>
                  <a:pt x="3762" y="334096"/>
                </a:lnTo>
                <a:lnTo>
                  <a:pt x="14656" y="378331"/>
                </a:lnTo>
                <a:lnTo>
                  <a:pt x="32088" y="419579"/>
                </a:lnTo>
                <a:lnTo>
                  <a:pt x="55468" y="457247"/>
                </a:lnTo>
                <a:lnTo>
                  <a:pt x="84202" y="490743"/>
                </a:lnTo>
                <a:lnTo>
                  <a:pt x="117699" y="519477"/>
                </a:lnTo>
                <a:lnTo>
                  <a:pt x="155367" y="542855"/>
                </a:lnTo>
                <a:lnTo>
                  <a:pt x="196614" y="560286"/>
                </a:lnTo>
                <a:lnTo>
                  <a:pt x="240848" y="571179"/>
                </a:lnTo>
                <a:lnTo>
                  <a:pt x="287477" y="574941"/>
                </a:lnTo>
                <a:close/>
              </a:path>
            </a:pathLst>
          </a:custGeom>
          <a:ln w="12700">
            <a:solidFill>
              <a:srgbClr val="00AEEF"/>
            </a:solidFill>
          </a:ln>
        </p:spPr>
        <p:txBody>
          <a:bodyPr wrap="square" lIns="0" tIns="0" rIns="0" bIns="0" rtlCol="0"/>
          <a:lstStyle/>
          <a:p>
            <a:endParaRPr dirty="0"/>
          </a:p>
        </p:txBody>
      </p:sp>
      <p:sp>
        <p:nvSpPr>
          <p:cNvPr id="22" name="object 22"/>
          <p:cNvSpPr/>
          <p:nvPr/>
        </p:nvSpPr>
        <p:spPr>
          <a:xfrm>
            <a:off x="5579524" y="4282901"/>
            <a:ext cx="90170" cy="664210"/>
          </a:xfrm>
          <a:custGeom>
            <a:avLst/>
            <a:gdLst/>
            <a:ahLst/>
            <a:cxnLst/>
            <a:rect l="l" t="t" r="r" b="b"/>
            <a:pathLst>
              <a:path w="90170" h="664210">
                <a:moveTo>
                  <a:pt x="0" y="0"/>
                </a:moveTo>
                <a:lnTo>
                  <a:pt x="0" y="171297"/>
                </a:lnTo>
                <a:lnTo>
                  <a:pt x="90004" y="330365"/>
                </a:lnTo>
                <a:lnTo>
                  <a:pt x="0" y="491147"/>
                </a:lnTo>
                <a:lnTo>
                  <a:pt x="0" y="663943"/>
                </a:lnTo>
              </a:path>
            </a:pathLst>
          </a:custGeom>
          <a:ln w="12700">
            <a:solidFill>
              <a:srgbClr val="00AEEF"/>
            </a:solidFill>
          </a:ln>
        </p:spPr>
        <p:txBody>
          <a:bodyPr wrap="square" lIns="0" tIns="0" rIns="0" bIns="0" rtlCol="0"/>
          <a:lstStyle/>
          <a:p>
            <a:endParaRPr dirty="0"/>
          </a:p>
        </p:txBody>
      </p:sp>
      <p:sp>
        <p:nvSpPr>
          <p:cNvPr id="25" name="object 25"/>
          <p:cNvSpPr/>
          <p:nvPr/>
        </p:nvSpPr>
        <p:spPr>
          <a:xfrm>
            <a:off x="5579524" y="5100706"/>
            <a:ext cx="90170" cy="664210"/>
          </a:xfrm>
          <a:custGeom>
            <a:avLst/>
            <a:gdLst/>
            <a:ahLst/>
            <a:cxnLst/>
            <a:rect l="l" t="t" r="r" b="b"/>
            <a:pathLst>
              <a:path w="90170" h="664210">
                <a:moveTo>
                  <a:pt x="0" y="0"/>
                </a:moveTo>
                <a:lnTo>
                  <a:pt x="0" y="171297"/>
                </a:lnTo>
                <a:lnTo>
                  <a:pt x="90004" y="330365"/>
                </a:lnTo>
                <a:lnTo>
                  <a:pt x="0" y="491147"/>
                </a:lnTo>
                <a:lnTo>
                  <a:pt x="0" y="663943"/>
                </a:lnTo>
              </a:path>
            </a:pathLst>
          </a:custGeom>
          <a:ln w="12700">
            <a:solidFill>
              <a:srgbClr val="00AEEF"/>
            </a:solidFill>
          </a:ln>
        </p:spPr>
        <p:txBody>
          <a:bodyPr wrap="square" lIns="0" tIns="0" rIns="0" bIns="0" rtlCol="0"/>
          <a:lstStyle/>
          <a:p>
            <a:endParaRPr dirty="0"/>
          </a:p>
        </p:txBody>
      </p:sp>
      <p:sp>
        <p:nvSpPr>
          <p:cNvPr id="30" name="object 30"/>
          <p:cNvSpPr/>
          <p:nvPr/>
        </p:nvSpPr>
        <p:spPr>
          <a:xfrm>
            <a:off x="1049803" y="2006778"/>
            <a:ext cx="381635" cy="347345"/>
          </a:xfrm>
          <a:custGeom>
            <a:avLst/>
            <a:gdLst/>
            <a:ahLst/>
            <a:cxnLst/>
            <a:rect l="l" t="t" r="r" b="b"/>
            <a:pathLst>
              <a:path w="381634" h="347344">
                <a:moveTo>
                  <a:pt x="187369" y="194132"/>
                </a:moveTo>
                <a:lnTo>
                  <a:pt x="158445" y="194132"/>
                </a:lnTo>
                <a:lnTo>
                  <a:pt x="163060" y="198833"/>
                </a:lnTo>
                <a:lnTo>
                  <a:pt x="167151" y="204398"/>
                </a:lnTo>
                <a:lnTo>
                  <a:pt x="177852" y="241006"/>
                </a:lnTo>
                <a:lnTo>
                  <a:pt x="179895" y="265137"/>
                </a:lnTo>
                <a:lnTo>
                  <a:pt x="179695" y="277725"/>
                </a:lnTo>
                <a:lnTo>
                  <a:pt x="179717" y="337375"/>
                </a:lnTo>
                <a:lnTo>
                  <a:pt x="181775" y="341528"/>
                </a:lnTo>
                <a:lnTo>
                  <a:pt x="194310" y="347205"/>
                </a:lnTo>
                <a:lnTo>
                  <a:pt x="201980" y="341172"/>
                </a:lnTo>
                <a:lnTo>
                  <a:pt x="201993" y="259778"/>
                </a:lnTo>
                <a:lnTo>
                  <a:pt x="202696" y="243824"/>
                </a:lnTo>
                <a:lnTo>
                  <a:pt x="205082" y="228303"/>
                </a:lnTo>
                <a:lnTo>
                  <a:pt x="209255" y="213231"/>
                </a:lnTo>
                <a:lnTo>
                  <a:pt x="215315" y="198627"/>
                </a:lnTo>
                <a:lnTo>
                  <a:pt x="215465" y="198348"/>
                </a:lnTo>
                <a:lnTo>
                  <a:pt x="190538" y="198348"/>
                </a:lnTo>
                <a:lnTo>
                  <a:pt x="187369" y="194132"/>
                </a:lnTo>
                <a:close/>
              </a:path>
              <a:path w="381634" h="347344">
                <a:moveTo>
                  <a:pt x="90208" y="86118"/>
                </a:moveTo>
                <a:lnTo>
                  <a:pt x="49466" y="89515"/>
                </a:lnTo>
                <a:lnTo>
                  <a:pt x="9829" y="100114"/>
                </a:lnTo>
                <a:lnTo>
                  <a:pt x="0" y="110045"/>
                </a:lnTo>
                <a:lnTo>
                  <a:pt x="3327" y="117360"/>
                </a:lnTo>
                <a:lnTo>
                  <a:pt x="21156" y="151649"/>
                </a:lnTo>
                <a:lnTo>
                  <a:pt x="43434" y="182841"/>
                </a:lnTo>
                <a:lnTo>
                  <a:pt x="82642" y="212393"/>
                </a:lnTo>
                <a:lnTo>
                  <a:pt x="113699" y="216892"/>
                </a:lnTo>
                <a:lnTo>
                  <a:pt x="127776" y="214442"/>
                </a:lnTo>
                <a:lnTo>
                  <a:pt x="140959" y="208711"/>
                </a:lnTo>
                <a:lnTo>
                  <a:pt x="153149" y="199389"/>
                </a:lnTo>
                <a:lnTo>
                  <a:pt x="154940" y="197662"/>
                </a:lnTo>
                <a:lnTo>
                  <a:pt x="156679" y="195884"/>
                </a:lnTo>
                <a:lnTo>
                  <a:pt x="158445" y="194132"/>
                </a:lnTo>
                <a:lnTo>
                  <a:pt x="187369" y="194132"/>
                </a:lnTo>
                <a:lnTo>
                  <a:pt x="186673" y="193205"/>
                </a:lnTo>
                <a:lnTo>
                  <a:pt x="112788" y="193205"/>
                </a:lnTo>
                <a:lnTo>
                  <a:pt x="100304" y="192764"/>
                </a:lnTo>
                <a:lnTo>
                  <a:pt x="56843" y="163055"/>
                </a:lnTo>
                <a:lnTo>
                  <a:pt x="29337" y="119633"/>
                </a:lnTo>
                <a:lnTo>
                  <a:pt x="29362" y="118554"/>
                </a:lnTo>
                <a:lnTo>
                  <a:pt x="45860" y="114410"/>
                </a:lnTo>
                <a:lnTo>
                  <a:pt x="62445" y="111404"/>
                </a:lnTo>
                <a:lnTo>
                  <a:pt x="79165" y="109931"/>
                </a:lnTo>
                <a:lnTo>
                  <a:pt x="147911" y="109931"/>
                </a:lnTo>
                <a:lnTo>
                  <a:pt x="146316" y="108140"/>
                </a:lnTo>
                <a:lnTo>
                  <a:pt x="133777" y="98405"/>
                </a:lnTo>
                <a:lnTo>
                  <a:pt x="120157" y="91690"/>
                </a:lnTo>
                <a:lnTo>
                  <a:pt x="105590" y="87695"/>
                </a:lnTo>
                <a:lnTo>
                  <a:pt x="90208" y="86118"/>
                </a:lnTo>
                <a:close/>
              </a:path>
              <a:path w="381634" h="347344">
                <a:moveTo>
                  <a:pt x="374942" y="0"/>
                </a:moveTo>
                <a:lnTo>
                  <a:pt x="321707" y="7338"/>
                </a:lnTo>
                <a:lnTo>
                  <a:pt x="284243" y="18437"/>
                </a:lnTo>
                <a:lnTo>
                  <a:pt x="250009" y="37183"/>
                </a:lnTo>
                <a:lnTo>
                  <a:pt x="216789" y="83794"/>
                </a:lnTo>
                <a:lnTo>
                  <a:pt x="211739" y="116170"/>
                </a:lnTo>
                <a:lnTo>
                  <a:pt x="214236" y="132064"/>
                </a:lnTo>
                <a:lnTo>
                  <a:pt x="220472" y="147688"/>
                </a:lnTo>
                <a:lnTo>
                  <a:pt x="221742" y="150101"/>
                </a:lnTo>
                <a:lnTo>
                  <a:pt x="220776" y="151218"/>
                </a:lnTo>
                <a:lnTo>
                  <a:pt x="197144" y="184538"/>
                </a:lnTo>
                <a:lnTo>
                  <a:pt x="191211" y="197396"/>
                </a:lnTo>
                <a:lnTo>
                  <a:pt x="190639" y="198170"/>
                </a:lnTo>
                <a:lnTo>
                  <a:pt x="190538" y="198348"/>
                </a:lnTo>
                <a:lnTo>
                  <a:pt x="215465" y="198348"/>
                </a:lnTo>
                <a:lnTo>
                  <a:pt x="219815" y="190242"/>
                </a:lnTo>
                <a:lnTo>
                  <a:pt x="224888" y="182291"/>
                </a:lnTo>
                <a:lnTo>
                  <a:pt x="230556" y="174780"/>
                </a:lnTo>
                <a:lnTo>
                  <a:pt x="236842" y="167716"/>
                </a:lnTo>
                <a:lnTo>
                  <a:pt x="318327" y="167716"/>
                </a:lnTo>
                <a:lnTo>
                  <a:pt x="331379" y="158570"/>
                </a:lnTo>
                <a:lnTo>
                  <a:pt x="332569" y="157232"/>
                </a:lnTo>
                <a:lnTo>
                  <a:pt x="274060" y="157232"/>
                </a:lnTo>
                <a:lnTo>
                  <a:pt x="260800" y="154557"/>
                </a:lnTo>
                <a:lnTo>
                  <a:pt x="249379" y="147822"/>
                </a:lnTo>
                <a:lnTo>
                  <a:pt x="240538" y="137274"/>
                </a:lnTo>
                <a:lnTo>
                  <a:pt x="235902" y="126734"/>
                </a:lnTo>
                <a:lnTo>
                  <a:pt x="234038" y="116170"/>
                </a:lnTo>
                <a:lnTo>
                  <a:pt x="234130" y="112801"/>
                </a:lnTo>
                <a:lnTo>
                  <a:pt x="253520" y="65111"/>
                </a:lnTo>
                <a:lnTo>
                  <a:pt x="294895" y="39560"/>
                </a:lnTo>
                <a:lnTo>
                  <a:pt x="343115" y="27457"/>
                </a:lnTo>
                <a:lnTo>
                  <a:pt x="352628" y="26098"/>
                </a:lnTo>
                <a:lnTo>
                  <a:pt x="358457" y="25272"/>
                </a:lnTo>
                <a:lnTo>
                  <a:pt x="380705" y="25272"/>
                </a:lnTo>
                <a:lnTo>
                  <a:pt x="381508" y="18757"/>
                </a:lnTo>
                <a:lnTo>
                  <a:pt x="381508" y="10083"/>
                </a:lnTo>
                <a:lnTo>
                  <a:pt x="377888" y="2006"/>
                </a:lnTo>
                <a:lnTo>
                  <a:pt x="374942" y="0"/>
                </a:lnTo>
                <a:close/>
              </a:path>
              <a:path w="381634" h="347344">
                <a:moveTo>
                  <a:pt x="147911" y="109931"/>
                </a:moveTo>
                <a:lnTo>
                  <a:pt x="79165" y="109931"/>
                </a:lnTo>
                <a:lnTo>
                  <a:pt x="96062" y="110388"/>
                </a:lnTo>
                <a:lnTo>
                  <a:pt x="109070" y="112801"/>
                </a:lnTo>
                <a:lnTo>
                  <a:pt x="139979" y="136029"/>
                </a:lnTo>
                <a:lnTo>
                  <a:pt x="147072" y="154230"/>
                </a:lnTo>
                <a:lnTo>
                  <a:pt x="146880" y="163792"/>
                </a:lnTo>
                <a:lnTo>
                  <a:pt x="112788" y="193205"/>
                </a:lnTo>
                <a:lnTo>
                  <a:pt x="186673" y="193205"/>
                </a:lnTo>
                <a:lnTo>
                  <a:pt x="185444" y="191548"/>
                </a:lnTo>
                <a:lnTo>
                  <a:pt x="181114" y="184353"/>
                </a:lnTo>
                <a:lnTo>
                  <a:pt x="170510" y="173786"/>
                </a:lnTo>
                <a:lnTo>
                  <a:pt x="166928" y="169570"/>
                </a:lnTo>
                <a:lnTo>
                  <a:pt x="169570" y="161632"/>
                </a:lnTo>
                <a:lnTo>
                  <a:pt x="169430" y="160908"/>
                </a:lnTo>
                <a:lnTo>
                  <a:pt x="169443" y="160248"/>
                </a:lnTo>
                <a:lnTo>
                  <a:pt x="167924" y="145073"/>
                </a:lnTo>
                <a:lnTo>
                  <a:pt x="163390" y="131403"/>
                </a:lnTo>
                <a:lnTo>
                  <a:pt x="156100" y="119129"/>
                </a:lnTo>
                <a:lnTo>
                  <a:pt x="147911" y="109931"/>
                </a:lnTo>
                <a:close/>
              </a:path>
              <a:path w="381634" h="347344">
                <a:moveTo>
                  <a:pt x="318327" y="167716"/>
                </a:moveTo>
                <a:lnTo>
                  <a:pt x="236842" y="167716"/>
                </a:lnTo>
                <a:lnTo>
                  <a:pt x="237528" y="168135"/>
                </a:lnTo>
                <a:lnTo>
                  <a:pt x="238074" y="168440"/>
                </a:lnTo>
                <a:lnTo>
                  <a:pt x="238569" y="168795"/>
                </a:lnTo>
                <a:lnTo>
                  <a:pt x="251660" y="176159"/>
                </a:lnTo>
                <a:lnTo>
                  <a:pt x="265296" y="180049"/>
                </a:lnTo>
                <a:lnTo>
                  <a:pt x="279399" y="180713"/>
                </a:lnTo>
                <a:lnTo>
                  <a:pt x="293890" y="178396"/>
                </a:lnTo>
                <a:lnTo>
                  <a:pt x="314228" y="170588"/>
                </a:lnTo>
                <a:lnTo>
                  <a:pt x="318327" y="167716"/>
                </a:lnTo>
                <a:close/>
              </a:path>
              <a:path w="381634" h="347344">
                <a:moveTo>
                  <a:pt x="380705" y="25272"/>
                </a:moveTo>
                <a:lnTo>
                  <a:pt x="358457" y="25272"/>
                </a:lnTo>
                <a:lnTo>
                  <a:pt x="356285" y="40527"/>
                </a:lnTo>
                <a:lnTo>
                  <a:pt x="355196" y="47884"/>
                </a:lnTo>
                <a:lnTo>
                  <a:pt x="346965" y="86118"/>
                </a:lnTo>
                <a:lnTo>
                  <a:pt x="326823" y="129650"/>
                </a:lnTo>
                <a:lnTo>
                  <a:pt x="288417" y="155600"/>
                </a:lnTo>
                <a:lnTo>
                  <a:pt x="274060" y="157232"/>
                </a:lnTo>
                <a:lnTo>
                  <a:pt x="332569" y="157232"/>
                </a:lnTo>
                <a:lnTo>
                  <a:pt x="356857" y="123151"/>
                </a:lnTo>
                <a:lnTo>
                  <a:pt x="370749" y="83962"/>
                </a:lnTo>
                <a:lnTo>
                  <a:pt x="378536" y="42887"/>
                </a:lnTo>
                <a:lnTo>
                  <a:pt x="379676" y="34421"/>
                </a:lnTo>
                <a:lnTo>
                  <a:pt x="380705" y="25272"/>
                </a:lnTo>
                <a:close/>
              </a:path>
            </a:pathLst>
          </a:custGeom>
          <a:solidFill>
            <a:srgbClr val="3BA362"/>
          </a:solidFill>
        </p:spPr>
        <p:txBody>
          <a:bodyPr wrap="square" lIns="0" tIns="0" rIns="0" bIns="0" rtlCol="0"/>
          <a:lstStyle/>
          <a:p>
            <a:endParaRPr dirty="0"/>
          </a:p>
        </p:txBody>
      </p:sp>
      <p:sp>
        <p:nvSpPr>
          <p:cNvPr id="31" name="object 31"/>
          <p:cNvSpPr/>
          <p:nvPr/>
        </p:nvSpPr>
        <p:spPr>
          <a:xfrm>
            <a:off x="1313044" y="2062236"/>
            <a:ext cx="65786" cy="70878"/>
          </a:xfrm>
          <a:prstGeom prst="rect">
            <a:avLst/>
          </a:prstGeom>
          <a:blipFill>
            <a:blip r:embed="rId2" cstate="print"/>
            <a:stretch>
              <a:fillRect/>
            </a:stretch>
          </a:blipFill>
        </p:spPr>
        <p:txBody>
          <a:bodyPr wrap="square" lIns="0" tIns="0" rIns="0" bIns="0" rtlCol="0"/>
          <a:lstStyle/>
          <a:p>
            <a:endParaRPr dirty="0"/>
          </a:p>
        </p:txBody>
      </p:sp>
      <p:sp>
        <p:nvSpPr>
          <p:cNvPr id="32" name="object 32"/>
          <p:cNvSpPr/>
          <p:nvPr/>
        </p:nvSpPr>
        <p:spPr>
          <a:xfrm>
            <a:off x="1106633" y="2130679"/>
            <a:ext cx="69215" cy="48895"/>
          </a:xfrm>
          <a:custGeom>
            <a:avLst/>
            <a:gdLst/>
            <a:ahLst/>
            <a:cxnLst/>
            <a:rect l="l" t="t" r="r" b="b"/>
            <a:pathLst>
              <a:path w="69215" h="48894">
                <a:moveTo>
                  <a:pt x="11036" y="0"/>
                </a:moveTo>
                <a:lnTo>
                  <a:pt x="4838" y="2857"/>
                </a:lnTo>
                <a:lnTo>
                  <a:pt x="0" y="14770"/>
                </a:lnTo>
                <a:lnTo>
                  <a:pt x="2336" y="21234"/>
                </a:lnTo>
                <a:lnTo>
                  <a:pt x="11188" y="25844"/>
                </a:lnTo>
                <a:lnTo>
                  <a:pt x="14287" y="27152"/>
                </a:lnTo>
                <a:lnTo>
                  <a:pt x="43831" y="40762"/>
                </a:lnTo>
                <a:lnTo>
                  <a:pt x="60756" y="48336"/>
                </a:lnTo>
                <a:lnTo>
                  <a:pt x="68821" y="42989"/>
                </a:lnTo>
                <a:lnTo>
                  <a:pt x="68884" y="33223"/>
                </a:lnTo>
                <a:lnTo>
                  <a:pt x="68656" y="29248"/>
                </a:lnTo>
                <a:lnTo>
                  <a:pt x="66560" y="25425"/>
                </a:lnTo>
                <a:lnTo>
                  <a:pt x="28321" y="7762"/>
                </a:lnTo>
                <a:lnTo>
                  <a:pt x="11036" y="0"/>
                </a:lnTo>
                <a:close/>
              </a:path>
            </a:pathLst>
          </a:custGeom>
          <a:solidFill>
            <a:srgbClr val="3BA362"/>
          </a:solidFill>
        </p:spPr>
        <p:txBody>
          <a:bodyPr wrap="square" lIns="0" tIns="0" rIns="0" bIns="0" rtlCol="0"/>
          <a:lstStyle/>
          <a:p>
            <a:endParaRPr dirty="0"/>
          </a:p>
        </p:txBody>
      </p:sp>
      <p:grpSp>
        <p:nvGrpSpPr>
          <p:cNvPr id="50" name="Group 49">
            <a:extLst>
              <a:ext uri="{FF2B5EF4-FFF2-40B4-BE49-F238E27FC236}">
                <a16:creationId xmlns:a16="http://schemas.microsoft.com/office/drawing/2014/main" id="{3E445E7A-E3EB-440F-BA15-DBD2FF0C5A3C}"/>
              </a:ext>
            </a:extLst>
          </p:cNvPr>
          <p:cNvGrpSpPr/>
          <p:nvPr/>
        </p:nvGrpSpPr>
        <p:grpSpPr>
          <a:xfrm>
            <a:off x="958779" y="5215890"/>
            <a:ext cx="3030274" cy="575310"/>
            <a:chOff x="954046" y="2539389"/>
            <a:chExt cx="3030274" cy="575310"/>
          </a:xfrm>
        </p:grpSpPr>
        <p:sp>
          <p:nvSpPr>
            <p:cNvPr id="33" name="object 33"/>
            <p:cNvSpPr/>
            <p:nvPr/>
          </p:nvSpPr>
          <p:spPr>
            <a:xfrm>
              <a:off x="1112836" y="2674376"/>
              <a:ext cx="257810" cy="305435"/>
            </a:xfrm>
            <a:custGeom>
              <a:avLst/>
              <a:gdLst/>
              <a:ahLst/>
              <a:cxnLst/>
              <a:rect l="l" t="t" r="r" b="b"/>
              <a:pathLst>
                <a:path w="257809" h="305435">
                  <a:moveTo>
                    <a:pt x="131038" y="0"/>
                  </a:moveTo>
                  <a:lnTo>
                    <a:pt x="126276" y="0"/>
                  </a:lnTo>
                  <a:lnTo>
                    <a:pt x="2184" y="51498"/>
                  </a:lnTo>
                  <a:lnTo>
                    <a:pt x="0" y="54622"/>
                  </a:lnTo>
                  <a:lnTo>
                    <a:pt x="25" y="118313"/>
                  </a:lnTo>
                  <a:lnTo>
                    <a:pt x="4507" y="161261"/>
                  </a:lnTo>
                  <a:lnTo>
                    <a:pt x="17138" y="200593"/>
                  </a:lnTo>
                  <a:lnTo>
                    <a:pt x="37922" y="236281"/>
                  </a:lnTo>
                  <a:lnTo>
                    <a:pt x="66865" y="268300"/>
                  </a:lnTo>
                  <a:lnTo>
                    <a:pt x="110203" y="297755"/>
                  </a:lnTo>
                  <a:lnTo>
                    <a:pt x="126276" y="304965"/>
                  </a:lnTo>
                  <a:lnTo>
                    <a:pt x="131038" y="304965"/>
                  </a:lnTo>
                  <a:lnTo>
                    <a:pt x="149850" y="296346"/>
                  </a:lnTo>
                  <a:lnTo>
                    <a:pt x="167528" y="286000"/>
                  </a:lnTo>
                  <a:lnTo>
                    <a:pt x="176151" y="279666"/>
                  </a:lnTo>
                  <a:lnTo>
                    <a:pt x="127812" y="279666"/>
                  </a:lnTo>
                  <a:lnTo>
                    <a:pt x="126612" y="279069"/>
                  </a:lnTo>
                  <a:lnTo>
                    <a:pt x="90564" y="256992"/>
                  </a:lnTo>
                  <a:lnTo>
                    <a:pt x="61956" y="228854"/>
                  </a:lnTo>
                  <a:lnTo>
                    <a:pt x="40902" y="194695"/>
                  </a:lnTo>
                  <a:lnTo>
                    <a:pt x="27431" y="154508"/>
                  </a:lnTo>
                  <a:lnTo>
                    <a:pt x="23794" y="75446"/>
                  </a:lnTo>
                  <a:lnTo>
                    <a:pt x="23826" y="68884"/>
                  </a:lnTo>
                  <a:lnTo>
                    <a:pt x="24434" y="68046"/>
                  </a:lnTo>
                  <a:lnTo>
                    <a:pt x="101357" y="36167"/>
                  </a:lnTo>
                  <a:lnTo>
                    <a:pt x="127723" y="25273"/>
                  </a:lnTo>
                  <a:lnTo>
                    <a:pt x="191952" y="25272"/>
                  </a:lnTo>
                  <a:lnTo>
                    <a:pt x="131038" y="0"/>
                  </a:lnTo>
                  <a:close/>
                </a:path>
                <a:path w="257809" h="305435">
                  <a:moveTo>
                    <a:pt x="191952" y="25272"/>
                  </a:moveTo>
                  <a:lnTo>
                    <a:pt x="127723" y="25273"/>
                  </a:lnTo>
                  <a:lnTo>
                    <a:pt x="129717" y="25285"/>
                  </a:lnTo>
                  <a:lnTo>
                    <a:pt x="156073" y="36185"/>
                  </a:lnTo>
                  <a:lnTo>
                    <a:pt x="232879" y="68021"/>
                  </a:lnTo>
                  <a:lnTo>
                    <a:pt x="233565" y="68884"/>
                  </a:lnTo>
                  <a:lnTo>
                    <a:pt x="233489" y="102501"/>
                  </a:lnTo>
                  <a:lnTo>
                    <a:pt x="234175" y="102539"/>
                  </a:lnTo>
                  <a:lnTo>
                    <a:pt x="233684" y="112641"/>
                  </a:lnTo>
                  <a:lnTo>
                    <a:pt x="233249" y="122751"/>
                  </a:lnTo>
                  <a:lnTo>
                    <a:pt x="232655" y="132843"/>
                  </a:lnTo>
                  <a:lnTo>
                    <a:pt x="219695" y="187845"/>
                  </a:lnTo>
                  <a:lnTo>
                    <a:pt x="195884" y="227888"/>
                  </a:lnTo>
                  <a:lnTo>
                    <a:pt x="166458" y="257446"/>
                  </a:lnTo>
                  <a:lnTo>
                    <a:pt x="130674" y="279120"/>
                  </a:lnTo>
                  <a:lnTo>
                    <a:pt x="127812" y="279666"/>
                  </a:lnTo>
                  <a:lnTo>
                    <a:pt x="176151" y="279666"/>
                  </a:lnTo>
                  <a:lnTo>
                    <a:pt x="219360" y="236418"/>
                  </a:lnTo>
                  <a:lnTo>
                    <a:pt x="246917" y="182931"/>
                  </a:lnTo>
                  <a:lnTo>
                    <a:pt x="255487" y="143902"/>
                  </a:lnTo>
                  <a:lnTo>
                    <a:pt x="257378" y="104473"/>
                  </a:lnTo>
                  <a:lnTo>
                    <a:pt x="257365" y="55435"/>
                  </a:lnTo>
                  <a:lnTo>
                    <a:pt x="254596" y="51269"/>
                  </a:lnTo>
                  <a:lnTo>
                    <a:pt x="191952" y="25272"/>
                  </a:lnTo>
                  <a:close/>
                </a:path>
              </a:pathLst>
            </a:custGeom>
            <a:solidFill>
              <a:srgbClr val="3BA362"/>
            </a:solidFill>
          </p:spPr>
          <p:txBody>
            <a:bodyPr wrap="square" lIns="0" tIns="0" rIns="0" bIns="0" rtlCol="0"/>
            <a:lstStyle/>
            <a:p>
              <a:endParaRPr dirty="0"/>
            </a:p>
          </p:txBody>
        </p:sp>
        <p:grpSp>
          <p:nvGrpSpPr>
            <p:cNvPr id="29" name="Group 28">
              <a:extLst>
                <a:ext uri="{FF2B5EF4-FFF2-40B4-BE49-F238E27FC236}">
                  <a16:creationId xmlns:a16="http://schemas.microsoft.com/office/drawing/2014/main" id="{A3942B31-890A-47B8-B7F5-DDC5741F6F9B}"/>
                </a:ext>
              </a:extLst>
            </p:cNvPr>
            <p:cNvGrpSpPr/>
            <p:nvPr/>
          </p:nvGrpSpPr>
          <p:grpSpPr>
            <a:xfrm>
              <a:off x="954046" y="2539389"/>
              <a:ext cx="3030274" cy="575310"/>
              <a:chOff x="954046" y="2539389"/>
              <a:chExt cx="3030274" cy="575310"/>
            </a:xfrm>
          </p:grpSpPr>
          <p:grpSp>
            <p:nvGrpSpPr>
              <p:cNvPr id="26" name="Group 25">
                <a:extLst>
                  <a:ext uri="{FF2B5EF4-FFF2-40B4-BE49-F238E27FC236}">
                    <a16:creationId xmlns:a16="http://schemas.microsoft.com/office/drawing/2014/main" id="{6400A5E5-8896-4CFE-937A-F7F051FB4698}"/>
                  </a:ext>
                </a:extLst>
              </p:cNvPr>
              <p:cNvGrpSpPr/>
              <p:nvPr/>
            </p:nvGrpSpPr>
            <p:grpSpPr>
              <a:xfrm>
                <a:off x="954046" y="2539389"/>
                <a:ext cx="3030274" cy="575310"/>
                <a:chOff x="954046" y="2539389"/>
                <a:chExt cx="3030274" cy="575310"/>
              </a:xfrm>
            </p:grpSpPr>
            <p:sp>
              <p:nvSpPr>
                <p:cNvPr id="8" name="object 8"/>
                <p:cNvSpPr txBox="1"/>
                <p:nvPr/>
              </p:nvSpPr>
              <p:spPr>
                <a:xfrm>
                  <a:off x="1788490" y="2664625"/>
                  <a:ext cx="2195830" cy="26924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415568"/>
                      </a:solidFill>
                      <a:latin typeface="Arial"/>
                      <a:cs typeface="Arial"/>
                    </a:rPr>
                    <a:t>Strong and protected</a:t>
                  </a:r>
                  <a:r>
                    <a:rPr sz="1600" spc="35" dirty="0">
                      <a:solidFill>
                        <a:srgbClr val="415568"/>
                      </a:solidFill>
                      <a:latin typeface="Arial"/>
                      <a:cs typeface="Arial"/>
                    </a:rPr>
                    <a:t> </a:t>
                  </a:r>
                  <a:r>
                    <a:rPr sz="1600" spc="5" dirty="0">
                      <a:solidFill>
                        <a:srgbClr val="415568"/>
                      </a:solidFill>
                      <a:latin typeface="Arial"/>
                      <a:cs typeface="Arial"/>
                    </a:rPr>
                    <a:t>IP</a:t>
                  </a:r>
                  <a:endParaRPr sz="1600" dirty="0">
                    <a:latin typeface="Arial"/>
                    <a:cs typeface="Arial"/>
                  </a:endParaRPr>
                </a:p>
              </p:txBody>
            </p:sp>
            <p:sp>
              <p:nvSpPr>
                <p:cNvPr id="9" name="object 9"/>
                <p:cNvSpPr/>
                <p:nvPr/>
              </p:nvSpPr>
              <p:spPr>
                <a:xfrm>
                  <a:off x="954046" y="2539389"/>
                  <a:ext cx="575310" cy="575310"/>
                </a:xfrm>
                <a:custGeom>
                  <a:avLst/>
                  <a:gdLst/>
                  <a:ahLst/>
                  <a:cxnLst/>
                  <a:rect l="l" t="t" r="r" b="b"/>
                  <a:pathLst>
                    <a:path w="575310" h="575310">
                      <a:moveTo>
                        <a:pt x="287477" y="574941"/>
                      </a:moveTo>
                      <a:lnTo>
                        <a:pt x="334105" y="571179"/>
                      </a:lnTo>
                      <a:lnTo>
                        <a:pt x="378339" y="560286"/>
                      </a:lnTo>
                      <a:lnTo>
                        <a:pt x="419586" y="542855"/>
                      </a:lnTo>
                      <a:lnTo>
                        <a:pt x="457254" y="519477"/>
                      </a:lnTo>
                      <a:lnTo>
                        <a:pt x="490751" y="490743"/>
                      </a:lnTo>
                      <a:lnTo>
                        <a:pt x="519486" y="457247"/>
                      </a:lnTo>
                      <a:lnTo>
                        <a:pt x="542865" y="419579"/>
                      </a:lnTo>
                      <a:lnTo>
                        <a:pt x="560297" y="378331"/>
                      </a:lnTo>
                      <a:lnTo>
                        <a:pt x="571191" y="334096"/>
                      </a:lnTo>
                      <a:lnTo>
                        <a:pt x="574954" y="287464"/>
                      </a:lnTo>
                      <a:lnTo>
                        <a:pt x="571191" y="240836"/>
                      </a:lnTo>
                      <a:lnTo>
                        <a:pt x="560297" y="196603"/>
                      </a:lnTo>
                      <a:lnTo>
                        <a:pt x="542865" y="155357"/>
                      </a:lnTo>
                      <a:lnTo>
                        <a:pt x="519486" y="117691"/>
                      </a:lnTo>
                      <a:lnTo>
                        <a:pt x="490751" y="84196"/>
                      </a:lnTo>
                      <a:lnTo>
                        <a:pt x="457254" y="55463"/>
                      </a:lnTo>
                      <a:lnTo>
                        <a:pt x="419586" y="32086"/>
                      </a:lnTo>
                      <a:lnTo>
                        <a:pt x="378339" y="14655"/>
                      </a:lnTo>
                      <a:lnTo>
                        <a:pt x="334105" y="3762"/>
                      </a:lnTo>
                      <a:lnTo>
                        <a:pt x="287477" y="0"/>
                      </a:lnTo>
                      <a:lnTo>
                        <a:pt x="240848" y="3762"/>
                      </a:lnTo>
                      <a:lnTo>
                        <a:pt x="196614" y="14655"/>
                      </a:lnTo>
                      <a:lnTo>
                        <a:pt x="155367" y="32086"/>
                      </a:lnTo>
                      <a:lnTo>
                        <a:pt x="117699" y="55463"/>
                      </a:lnTo>
                      <a:lnTo>
                        <a:pt x="84202" y="84196"/>
                      </a:lnTo>
                      <a:lnTo>
                        <a:pt x="55468" y="117691"/>
                      </a:lnTo>
                      <a:lnTo>
                        <a:pt x="32088" y="155357"/>
                      </a:lnTo>
                      <a:lnTo>
                        <a:pt x="14656" y="196603"/>
                      </a:lnTo>
                      <a:lnTo>
                        <a:pt x="3762" y="240836"/>
                      </a:lnTo>
                      <a:lnTo>
                        <a:pt x="0" y="287464"/>
                      </a:lnTo>
                      <a:lnTo>
                        <a:pt x="3762" y="334096"/>
                      </a:lnTo>
                      <a:lnTo>
                        <a:pt x="14656" y="378331"/>
                      </a:lnTo>
                      <a:lnTo>
                        <a:pt x="32088" y="419579"/>
                      </a:lnTo>
                      <a:lnTo>
                        <a:pt x="55468" y="457247"/>
                      </a:lnTo>
                      <a:lnTo>
                        <a:pt x="84202" y="490743"/>
                      </a:lnTo>
                      <a:lnTo>
                        <a:pt x="117699" y="519477"/>
                      </a:lnTo>
                      <a:lnTo>
                        <a:pt x="155367" y="542855"/>
                      </a:lnTo>
                      <a:lnTo>
                        <a:pt x="196614" y="560286"/>
                      </a:lnTo>
                      <a:lnTo>
                        <a:pt x="240848" y="571179"/>
                      </a:lnTo>
                      <a:lnTo>
                        <a:pt x="287477" y="574941"/>
                      </a:lnTo>
                      <a:close/>
                    </a:path>
                  </a:pathLst>
                </a:custGeom>
                <a:ln w="12700">
                  <a:solidFill>
                    <a:srgbClr val="00AEEF"/>
                  </a:solidFill>
                </a:ln>
              </p:spPr>
              <p:txBody>
                <a:bodyPr wrap="square" lIns="0" tIns="0" rIns="0" bIns="0" rtlCol="0"/>
                <a:lstStyle/>
                <a:p>
                  <a:endParaRPr dirty="0"/>
                </a:p>
              </p:txBody>
            </p:sp>
          </p:grpSp>
          <p:sp>
            <p:nvSpPr>
              <p:cNvPr id="34" name="object 34"/>
              <p:cNvSpPr/>
              <p:nvPr/>
            </p:nvSpPr>
            <p:spPr>
              <a:xfrm>
                <a:off x="1182211" y="2778253"/>
                <a:ext cx="120294" cy="86017"/>
              </a:xfrm>
              <a:prstGeom prst="rect">
                <a:avLst/>
              </a:prstGeom>
              <a:blipFill>
                <a:blip r:embed="rId3" cstate="print"/>
                <a:stretch>
                  <a:fillRect/>
                </a:stretch>
              </a:blipFill>
            </p:spPr>
            <p:txBody>
              <a:bodyPr wrap="square" lIns="0" tIns="0" rIns="0" bIns="0" rtlCol="0"/>
              <a:lstStyle/>
              <a:p>
                <a:endParaRPr dirty="0"/>
              </a:p>
            </p:txBody>
          </p:sp>
        </p:grpSp>
      </p:grpSp>
      <p:sp>
        <p:nvSpPr>
          <p:cNvPr id="35" name="object 35"/>
          <p:cNvSpPr/>
          <p:nvPr/>
        </p:nvSpPr>
        <p:spPr>
          <a:xfrm>
            <a:off x="1058401" y="3615237"/>
            <a:ext cx="366395" cy="363855"/>
          </a:xfrm>
          <a:custGeom>
            <a:avLst/>
            <a:gdLst/>
            <a:ahLst/>
            <a:cxnLst/>
            <a:rect l="l" t="t" r="r" b="b"/>
            <a:pathLst>
              <a:path w="366394" h="363854">
                <a:moveTo>
                  <a:pt x="185978" y="0"/>
                </a:moveTo>
                <a:lnTo>
                  <a:pt x="180263" y="0"/>
                </a:lnTo>
                <a:lnTo>
                  <a:pt x="143928" y="23850"/>
                </a:lnTo>
                <a:lnTo>
                  <a:pt x="4965" y="115455"/>
                </a:lnTo>
                <a:lnTo>
                  <a:pt x="2667" y="118732"/>
                </a:lnTo>
                <a:lnTo>
                  <a:pt x="0" y="121450"/>
                </a:lnTo>
                <a:lnTo>
                  <a:pt x="0" y="127139"/>
                </a:lnTo>
                <a:lnTo>
                  <a:pt x="2689" y="129870"/>
                </a:lnTo>
                <a:lnTo>
                  <a:pt x="5016" y="133045"/>
                </a:lnTo>
                <a:lnTo>
                  <a:pt x="8089" y="135216"/>
                </a:lnTo>
                <a:lnTo>
                  <a:pt x="14629" y="139702"/>
                </a:lnTo>
                <a:lnTo>
                  <a:pt x="21275" y="144108"/>
                </a:lnTo>
                <a:lnTo>
                  <a:pt x="34899" y="153009"/>
                </a:lnTo>
                <a:lnTo>
                  <a:pt x="33477" y="153987"/>
                </a:lnTo>
                <a:lnTo>
                  <a:pt x="32372" y="154787"/>
                </a:lnTo>
                <a:lnTo>
                  <a:pt x="19448" y="163220"/>
                </a:lnTo>
                <a:lnTo>
                  <a:pt x="13584" y="167111"/>
                </a:lnTo>
                <a:lnTo>
                  <a:pt x="7797" y="171107"/>
                </a:lnTo>
                <a:lnTo>
                  <a:pt x="4826" y="173215"/>
                </a:lnTo>
                <a:lnTo>
                  <a:pt x="2578" y="176326"/>
                </a:lnTo>
                <a:lnTo>
                  <a:pt x="0" y="178993"/>
                </a:lnTo>
                <a:lnTo>
                  <a:pt x="0" y="184670"/>
                </a:lnTo>
                <a:lnTo>
                  <a:pt x="2689" y="187401"/>
                </a:lnTo>
                <a:lnTo>
                  <a:pt x="5016" y="190576"/>
                </a:lnTo>
                <a:lnTo>
                  <a:pt x="8089" y="192747"/>
                </a:lnTo>
                <a:lnTo>
                  <a:pt x="14628" y="197233"/>
                </a:lnTo>
                <a:lnTo>
                  <a:pt x="21272" y="201637"/>
                </a:lnTo>
                <a:lnTo>
                  <a:pt x="34874" y="210527"/>
                </a:lnTo>
                <a:lnTo>
                  <a:pt x="33274" y="211632"/>
                </a:lnTo>
                <a:lnTo>
                  <a:pt x="31978" y="212572"/>
                </a:lnTo>
                <a:lnTo>
                  <a:pt x="30657" y="213461"/>
                </a:lnTo>
                <a:lnTo>
                  <a:pt x="19151" y="220949"/>
                </a:lnTo>
                <a:lnTo>
                  <a:pt x="13434" y="224739"/>
                </a:lnTo>
                <a:lnTo>
                  <a:pt x="7678" y="228723"/>
                </a:lnTo>
                <a:lnTo>
                  <a:pt x="4826" y="230759"/>
                </a:lnTo>
                <a:lnTo>
                  <a:pt x="2578" y="233857"/>
                </a:lnTo>
                <a:lnTo>
                  <a:pt x="0" y="236524"/>
                </a:lnTo>
                <a:lnTo>
                  <a:pt x="0" y="242201"/>
                </a:lnTo>
                <a:lnTo>
                  <a:pt x="2667" y="244919"/>
                </a:lnTo>
                <a:lnTo>
                  <a:pt x="4984" y="248221"/>
                </a:lnTo>
                <a:lnTo>
                  <a:pt x="94276" y="307213"/>
                </a:lnTo>
                <a:lnTo>
                  <a:pt x="177228" y="361886"/>
                </a:lnTo>
                <a:lnTo>
                  <a:pt x="178765" y="362737"/>
                </a:lnTo>
                <a:lnTo>
                  <a:pt x="180263" y="363651"/>
                </a:lnTo>
                <a:lnTo>
                  <a:pt x="185978" y="363651"/>
                </a:lnTo>
                <a:lnTo>
                  <a:pt x="221982" y="340029"/>
                </a:lnTo>
                <a:lnTo>
                  <a:pt x="182689" y="340029"/>
                </a:lnTo>
                <a:lnTo>
                  <a:pt x="132973" y="307187"/>
                </a:lnTo>
                <a:lnTo>
                  <a:pt x="32410" y="240855"/>
                </a:lnTo>
                <a:lnTo>
                  <a:pt x="31584" y="240220"/>
                </a:lnTo>
                <a:lnTo>
                  <a:pt x="30276" y="239268"/>
                </a:lnTo>
                <a:lnTo>
                  <a:pt x="54368" y="223418"/>
                </a:lnTo>
                <a:lnTo>
                  <a:pt x="93170" y="223393"/>
                </a:lnTo>
                <a:lnTo>
                  <a:pt x="32118" y="183121"/>
                </a:lnTo>
                <a:lnTo>
                  <a:pt x="31457" y="182626"/>
                </a:lnTo>
                <a:lnTo>
                  <a:pt x="30238" y="181775"/>
                </a:lnTo>
                <a:lnTo>
                  <a:pt x="38572" y="176263"/>
                </a:lnTo>
                <a:lnTo>
                  <a:pt x="47381" y="170489"/>
                </a:lnTo>
                <a:lnTo>
                  <a:pt x="53873" y="166382"/>
                </a:lnTo>
                <a:lnTo>
                  <a:pt x="93968" y="166382"/>
                </a:lnTo>
                <a:lnTo>
                  <a:pt x="31648" y="125298"/>
                </a:lnTo>
                <a:lnTo>
                  <a:pt x="31216" y="124917"/>
                </a:lnTo>
                <a:lnTo>
                  <a:pt x="30289" y="124193"/>
                </a:lnTo>
                <a:lnTo>
                  <a:pt x="182410" y="23825"/>
                </a:lnTo>
                <a:lnTo>
                  <a:pt x="222509" y="23825"/>
                </a:lnTo>
                <a:lnTo>
                  <a:pt x="189611" y="2146"/>
                </a:lnTo>
                <a:lnTo>
                  <a:pt x="187782" y="1104"/>
                </a:lnTo>
                <a:lnTo>
                  <a:pt x="185978" y="0"/>
                </a:lnTo>
                <a:close/>
              </a:path>
              <a:path w="366394" h="363854">
                <a:moveTo>
                  <a:pt x="351205" y="223659"/>
                </a:moveTo>
                <a:lnTo>
                  <a:pt x="312572" y="223659"/>
                </a:lnTo>
                <a:lnTo>
                  <a:pt x="314807" y="225209"/>
                </a:lnTo>
                <a:lnTo>
                  <a:pt x="319960" y="228723"/>
                </a:lnTo>
                <a:lnTo>
                  <a:pt x="327720" y="233857"/>
                </a:lnTo>
                <a:lnTo>
                  <a:pt x="336092" y="239356"/>
                </a:lnTo>
                <a:lnTo>
                  <a:pt x="322703" y="248221"/>
                </a:lnTo>
                <a:lnTo>
                  <a:pt x="183997" y="339712"/>
                </a:lnTo>
                <a:lnTo>
                  <a:pt x="182689" y="340029"/>
                </a:lnTo>
                <a:lnTo>
                  <a:pt x="221982" y="340029"/>
                </a:lnTo>
                <a:lnTo>
                  <a:pt x="272013" y="307187"/>
                </a:lnTo>
                <a:lnTo>
                  <a:pt x="348516" y="256699"/>
                </a:lnTo>
                <a:lnTo>
                  <a:pt x="361298" y="248208"/>
                </a:lnTo>
                <a:lnTo>
                  <a:pt x="363575" y="244919"/>
                </a:lnTo>
                <a:lnTo>
                  <a:pt x="366255" y="242201"/>
                </a:lnTo>
                <a:lnTo>
                  <a:pt x="366255" y="236524"/>
                </a:lnTo>
                <a:lnTo>
                  <a:pt x="363575" y="233794"/>
                </a:lnTo>
                <a:lnTo>
                  <a:pt x="361238" y="230593"/>
                </a:lnTo>
                <a:lnTo>
                  <a:pt x="358165" y="228434"/>
                </a:lnTo>
                <a:lnTo>
                  <a:pt x="351205" y="223659"/>
                </a:lnTo>
                <a:close/>
              </a:path>
              <a:path w="366394" h="363854">
                <a:moveTo>
                  <a:pt x="93170" y="223393"/>
                </a:moveTo>
                <a:lnTo>
                  <a:pt x="54368" y="223393"/>
                </a:lnTo>
                <a:lnTo>
                  <a:pt x="181521" y="307187"/>
                </a:lnTo>
                <a:lnTo>
                  <a:pt x="184734" y="307213"/>
                </a:lnTo>
                <a:lnTo>
                  <a:pt x="222326" y="282422"/>
                </a:lnTo>
                <a:lnTo>
                  <a:pt x="182600" y="282422"/>
                </a:lnTo>
                <a:lnTo>
                  <a:pt x="93170" y="223393"/>
                </a:lnTo>
                <a:close/>
              </a:path>
              <a:path w="366394" h="363854">
                <a:moveTo>
                  <a:pt x="351205" y="166128"/>
                </a:moveTo>
                <a:lnTo>
                  <a:pt x="312648" y="166128"/>
                </a:lnTo>
                <a:lnTo>
                  <a:pt x="321716" y="172491"/>
                </a:lnTo>
                <a:lnTo>
                  <a:pt x="328637" y="176885"/>
                </a:lnTo>
                <a:lnTo>
                  <a:pt x="335876" y="181686"/>
                </a:lnTo>
                <a:lnTo>
                  <a:pt x="334886" y="182460"/>
                </a:lnTo>
                <a:lnTo>
                  <a:pt x="334149" y="183121"/>
                </a:lnTo>
                <a:lnTo>
                  <a:pt x="222534" y="256751"/>
                </a:lnTo>
                <a:lnTo>
                  <a:pt x="183870" y="282295"/>
                </a:lnTo>
                <a:lnTo>
                  <a:pt x="182600" y="282422"/>
                </a:lnTo>
                <a:lnTo>
                  <a:pt x="222326" y="282422"/>
                </a:lnTo>
                <a:lnTo>
                  <a:pt x="274207" y="248208"/>
                </a:lnTo>
                <a:lnTo>
                  <a:pt x="311061" y="223850"/>
                </a:lnTo>
                <a:lnTo>
                  <a:pt x="312572" y="223659"/>
                </a:lnTo>
                <a:lnTo>
                  <a:pt x="351205" y="223659"/>
                </a:lnTo>
                <a:lnTo>
                  <a:pt x="344995" y="219536"/>
                </a:lnTo>
                <a:lnTo>
                  <a:pt x="331368" y="210629"/>
                </a:lnTo>
                <a:lnTo>
                  <a:pt x="336092" y="207454"/>
                </a:lnTo>
                <a:lnTo>
                  <a:pt x="344944" y="201612"/>
                </a:lnTo>
                <a:lnTo>
                  <a:pt x="351739" y="197434"/>
                </a:lnTo>
                <a:lnTo>
                  <a:pt x="361226" y="190550"/>
                </a:lnTo>
                <a:lnTo>
                  <a:pt x="363575" y="187401"/>
                </a:lnTo>
                <a:lnTo>
                  <a:pt x="366255" y="184670"/>
                </a:lnTo>
                <a:lnTo>
                  <a:pt x="366255" y="178993"/>
                </a:lnTo>
                <a:lnTo>
                  <a:pt x="363575" y="176263"/>
                </a:lnTo>
                <a:lnTo>
                  <a:pt x="361238" y="173062"/>
                </a:lnTo>
                <a:lnTo>
                  <a:pt x="358165" y="170903"/>
                </a:lnTo>
                <a:lnTo>
                  <a:pt x="351205" y="166128"/>
                </a:lnTo>
                <a:close/>
              </a:path>
              <a:path w="366394" h="363854">
                <a:moveTo>
                  <a:pt x="93968" y="166382"/>
                </a:moveTo>
                <a:lnTo>
                  <a:pt x="53873" y="166382"/>
                </a:lnTo>
                <a:lnTo>
                  <a:pt x="55905" y="166954"/>
                </a:lnTo>
                <a:lnTo>
                  <a:pt x="70216" y="176326"/>
                </a:lnTo>
                <a:lnTo>
                  <a:pt x="144476" y="225209"/>
                </a:lnTo>
                <a:lnTo>
                  <a:pt x="157582" y="233857"/>
                </a:lnTo>
                <a:lnTo>
                  <a:pt x="180835" y="249339"/>
                </a:lnTo>
                <a:lnTo>
                  <a:pt x="185585" y="249186"/>
                </a:lnTo>
                <a:lnTo>
                  <a:pt x="221933" y="225158"/>
                </a:lnTo>
                <a:lnTo>
                  <a:pt x="182994" y="225158"/>
                </a:lnTo>
                <a:lnTo>
                  <a:pt x="93968" y="166382"/>
                </a:lnTo>
                <a:close/>
              </a:path>
              <a:path w="366394" h="363854">
                <a:moveTo>
                  <a:pt x="222509" y="23825"/>
                </a:moveTo>
                <a:lnTo>
                  <a:pt x="182410" y="23825"/>
                </a:lnTo>
                <a:lnTo>
                  <a:pt x="183908" y="23850"/>
                </a:lnTo>
                <a:lnTo>
                  <a:pt x="335915" y="124180"/>
                </a:lnTo>
                <a:lnTo>
                  <a:pt x="334721" y="125069"/>
                </a:lnTo>
                <a:lnTo>
                  <a:pt x="333844" y="125793"/>
                </a:lnTo>
                <a:lnTo>
                  <a:pt x="184213" y="224472"/>
                </a:lnTo>
                <a:lnTo>
                  <a:pt x="182994" y="225158"/>
                </a:lnTo>
                <a:lnTo>
                  <a:pt x="221933" y="225158"/>
                </a:lnTo>
                <a:lnTo>
                  <a:pt x="311073" y="166319"/>
                </a:lnTo>
                <a:lnTo>
                  <a:pt x="312648" y="166128"/>
                </a:lnTo>
                <a:lnTo>
                  <a:pt x="351205" y="166128"/>
                </a:lnTo>
                <a:lnTo>
                  <a:pt x="344995" y="162005"/>
                </a:lnTo>
                <a:lnTo>
                  <a:pt x="331368" y="153098"/>
                </a:lnTo>
                <a:lnTo>
                  <a:pt x="336092" y="149923"/>
                </a:lnTo>
                <a:lnTo>
                  <a:pt x="344944" y="144068"/>
                </a:lnTo>
                <a:lnTo>
                  <a:pt x="351739" y="139903"/>
                </a:lnTo>
                <a:lnTo>
                  <a:pt x="361226" y="133019"/>
                </a:lnTo>
                <a:lnTo>
                  <a:pt x="363588" y="129857"/>
                </a:lnTo>
                <a:lnTo>
                  <a:pt x="366255" y="127139"/>
                </a:lnTo>
                <a:lnTo>
                  <a:pt x="366255" y="121450"/>
                </a:lnTo>
                <a:lnTo>
                  <a:pt x="363575" y="118732"/>
                </a:lnTo>
                <a:lnTo>
                  <a:pt x="361289" y="115430"/>
                </a:lnTo>
                <a:lnTo>
                  <a:pt x="222509" y="23825"/>
                </a:lnTo>
                <a:close/>
              </a:path>
            </a:pathLst>
          </a:custGeom>
          <a:solidFill>
            <a:srgbClr val="3BA362"/>
          </a:solidFill>
        </p:spPr>
        <p:txBody>
          <a:bodyPr wrap="square" lIns="0" tIns="0" rIns="0" bIns="0" rtlCol="0"/>
          <a:lstStyle/>
          <a:p>
            <a:endParaRPr dirty="0"/>
          </a:p>
        </p:txBody>
      </p:sp>
      <p:sp>
        <p:nvSpPr>
          <p:cNvPr id="36" name="object 36"/>
          <p:cNvSpPr/>
          <p:nvPr/>
        </p:nvSpPr>
        <p:spPr>
          <a:xfrm>
            <a:off x="1140907" y="3671530"/>
            <a:ext cx="202882" cy="113082"/>
          </a:xfrm>
          <a:prstGeom prst="rect">
            <a:avLst/>
          </a:prstGeom>
          <a:blipFill>
            <a:blip r:embed="rId4" cstate="print"/>
            <a:stretch>
              <a:fillRect/>
            </a:stretch>
          </a:blipFill>
        </p:spPr>
        <p:txBody>
          <a:bodyPr wrap="square" lIns="0" tIns="0" rIns="0" bIns="0" rtlCol="0"/>
          <a:lstStyle/>
          <a:p>
            <a:endParaRPr dirty="0"/>
          </a:p>
        </p:txBody>
      </p:sp>
      <p:sp>
        <p:nvSpPr>
          <p:cNvPr id="37" name="object 37"/>
          <p:cNvSpPr/>
          <p:nvPr/>
        </p:nvSpPr>
        <p:spPr>
          <a:xfrm>
            <a:off x="1065522" y="4557344"/>
            <a:ext cx="330835" cy="229870"/>
          </a:xfrm>
          <a:custGeom>
            <a:avLst/>
            <a:gdLst/>
            <a:ahLst/>
            <a:cxnLst/>
            <a:rect l="l" t="t" r="r" b="b"/>
            <a:pathLst>
              <a:path w="330834" h="229870">
                <a:moveTo>
                  <a:pt x="10198" y="0"/>
                </a:moveTo>
                <a:lnTo>
                  <a:pt x="901" y="41935"/>
                </a:lnTo>
                <a:lnTo>
                  <a:pt x="0" y="48120"/>
                </a:lnTo>
                <a:lnTo>
                  <a:pt x="0" y="68275"/>
                </a:lnTo>
                <a:lnTo>
                  <a:pt x="889" y="74574"/>
                </a:lnTo>
                <a:lnTo>
                  <a:pt x="1536" y="80924"/>
                </a:lnTo>
                <a:lnTo>
                  <a:pt x="11921" y="119528"/>
                </a:lnTo>
                <a:lnTo>
                  <a:pt x="46942" y="174138"/>
                </a:lnTo>
                <a:lnTo>
                  <a:pt x="92298" y="208782"/>
                </a:lnTo>
                <a:lnTo>
                  <a:pt x="135167" y="224876"/>
                </a:lnTo>
                <a:lnTo>
                  <a:pt x="160515" y="228980"/>
                </a:lnTo>
                <a:lnTo>
                  <a:pt x="162750" y="229298"/>
                </a:lnTo>
                <a:lnTo>
                  <a:pt x="164998" y="229577"/>
                </a:lnTo>
                <a:lnTo>
                  <a:pt x="186309" y="229577"/>
                </a:lnTo>
                <a:lnTo>
                  <a:pt x="190500" y="229082"/>
                </a:lnTo>
                <a:lnTo>
                  <a:pt x="194691" y="228663"/>
                </a:lnTo>
                <a:lnTo>
                  <a:pt x="198856" y="228079"/>
                </a:lnTo>
                <a:lnTo>
                  <a:pt x="221882" y="223374"/>
                </a:lnTo>
                <a:lnTo>
                  <a:pt x="243695" y="215890"/>
                </a:lnTo>
                <a:lnTo>
                  <a:pt x="259708" y="207913"/>
                </a:lnTo>
                <a:lnTo>
                  <a:pt x="197084" y="207913"/>
                </a:lnTo>
                <a:lnTo>
                  <a:pt x="153905" y="207890"/>
                </a:lnTo>
                <a:lnTo>
                  <a:pt x="109918" y="194906"/>
                </a:lnTo>
                <a:lnTo>
                  <a:pt x="71993" y="170516"/>
                </a:lnTo>
                <a:lnTo>
                  <a:pt x="43268" y="136220"/>
                </a:lnTo>
                <a:lnTo>
                  <a:pt x="21291" y="73145"/>
                </a:lnTo>
                <a:lnTo>
                  <a:pt x="21866" y="40404"/>
                </a:lnTo>
                <a:lnTo>
                  <a:pt x="30137" y="6908"/>
                </a:lnTo>
                <a:lnTo>
                  <a:pt x="10198" y="0"/>
                </a:lnTo>
                <a:close/>
              </a:path>
              <a:path w="330834" h="229870">
                <a:moveTo>
                  <a:pt x="296159" y="133359"/>
                </a:moveTo>
                <a:lnTo>
                  <a:pt x="284632" y="137044"/>
                </a:lnTo>
                <a:lnTo>
                  <a:pt x="275419" y="144764"/>
                </a:lnTo>
                <a:lnTo>
                  <a:pt x="269824" y="155803"/>
                </a:lnTo>
                <a:lnTo>
                  <a:pt x="267944" y="162775"/>
                </a:lnTo>
                <a:lnTo>
                  <a:pt x="268795" y="169532"/>
                </a:lnTo>
                <a:lnTo>
                  <a:pt x="271602" y="176009"/>
                </a:lnTo>
                <a:lnTo>
                  <a:pt x="237102" y="196708"/>
                </a:lnTo>
                <a:lnTo>
                  <a:pt x="197084" y="207913"/>
                </a:lnTo>
                <a:lnTo>
                  <a:pt x="259708" y="207913"/>
                </a:lnTo>
                <a:lnTo>
                  <a:pt x="264291" y="205630"/>
                </a:lnTo>
                <a:lnTo>
                  <a:pt x="283667" y="192595"/>
                </a:lnTo>
                <a:lnTo>
                  <a:pt x="285432" y="191236"/>
                </a:lnTo>
                <a:lnTo>
                  <a:pt x="286804" y="190830"/>
                </a:lnTo>
                <a:lnTo>
                  <a:pt x="312199" y="190830"/>
                </a:lnTo>
                <a:lnTo>
                  <a:pt x="313162" y="190587"/>
                </a:lnTo>
                <a:lnTo>
                  <a:pt x="322810" y="183506"/>
                </a:lnTo>
                <a:lnTo>
                  <a:pt x="328788" y="173443"/>
                </a:lnTo>
                <a:lnTo>
                  <a:pt x="294195" y="173443"/>
                </a:lnTo>
                <a:lnTo>
                  <a:pt x="289496" y="168960"/>
                </a:lnTo>
                <a:lnTo>
                  <a:pt x="289394" y="157975"/>
                </a:lnTo>
                <a:lnTo>
                  <a:pt x="293992" y="153415"/>
                </a:lnTo>
                <a:lnTo>
                  <a:pt x="305308" y="153301"/>
                </a:lnTo>
                <a:lnTo>
                  <a:pt x="328309" y="153301"/>
                </a:lnTo>
                <a:lnTo>
                  <a:pt x="327172" y="149483"/>
                </a:lnTo>
                <a:lnTo>
                  <a:pt x="319650" y="140235"/>
                </a:lnTo>
                <a:lnTo>
                  <a:pt x="308698" y="134429"/>
                </a:lnTo>
                <a:lnTo>
                  <a:pt x="296159" y="133359"/>
                </a:lnTo>
                <a:close/>
              </a:path>
              <a:path w="330834" h="229870">
                <a:moveTo>
                  <a:pt x="312199" y="190830"/>
                </a:moveTo>
                <a:lnTo>
                  <a:pt x="286804" y="190830"/>
                </a:lnTo>
                <a:lnTo>
                  <a:pt x="289128" y="191681"/>
                </a:lnTo>
                <a:lnTo>
                  <a:pt x="301486" y="193531"/>
                </a:lnTo>
                <a:lnTo>
                  <a:pt x="312199" y="190830"/>
                </a:lnTo>
                <a:close/>
              </a:path>
              <a:path w="330834" h="229870">
                <a:moveTo>
                  <a:pt x="328309" y="153301"/>
                </a:moveTo>
                <a:lnTo>
                  <a:pt x="305308" y="153301"/>
                </a:lnTo>
                <a:lnTo>
                  <a:pt x="309994" y="157784"/>
                </a:lnTo>
                <a:lnTo>
                  <a:pt x="310095" y="168770"/>
                </a:lnTo>
                <a:lnTo>
                  <a:pt x="305485" y="173342"/>
                </a:lnTo>
                <a:lnTo>
                  <a:pt x="294195" y="173443"/>
                </a:lnTo>
                <a:lnTo>
                  <a:pt x="328788" y="173443"/>
                </a:lnTo>
                <a:lnTo>
                  <a:pt x="329082" y="172948"/>
                </a:lnTo>
                <a:lnTo>
                  <a:pt x="330553" y="160834"/>
                </a:lnTo>
                <a:lnTo>
                  <a:pt x="328309" y="153301"/>
                </a:lnTo>
                <a:close/>
              </a:path>
            </a:pathLst>
          </a:custGeom>
          <a:solidFill>
            <a:srgbClr val="3BA362"/>
          </a:solidFill>
        </p:spPr>
        <p:txBody>
          <a:bodyPr wrap="square" lIns="0" tIns="0" rIns="0" bIns="0" rtlCol="0"/>
          <a:lstStyle/>
          <a:p>
            <a:endParaRPr dirty="0"/>
          </a:p>
        </p:txBody>
      </p:sp>
      <p:sp>
        <p:nvSpPr>
          <p:cNvPr id="38" name="object 38"/>
          <p:cNvSpPr/>
          <p:nvPr/>
        </p:nvSpPr>
        <p:spPr>
          <a:xfrm>
            <a:off x="1086938" y="4442825"/>
            <a:ext cx="330835" cy="229870"/>
          </a:xfrm>
          <a:custGeom>
            <a:avLst/>
            <a:gdLst/>
            <a:ahLst/>
            <a:cxnLst/>
            <a:rect l="l" t="t" r="r" b="b"/>
            <a:pathLst>
              <a:path w="330834" h="229870">
                <a:moveTo>
                  <a:pt x="239241" y="21645"/>
                </a:moveTo>
                <a:lnTo>
                  <a:pt x="133618" y="21645"/>
                </a:lnTo>
                <a:lnTo>
                  <a:pt x="176663" y="21676"/>
                </a:lnTo>
                <a:lnTo>
                  <a:pt x="220357" y="34505"/>
                </a:lnTo>
                <a:lnTo>
                  <a:pt x="258579" y="59047"/>
                </a:lnTo>
                <a:lnTo>
                  <a:pt x="287477" y="93637"/>
                </a:lnTo>
                <a:lnTo>
                  <a:pt x="309305" y="156586"/>
                </a:lnTo>
                <a:lnTo>
                  <a:pt x="308704" y="189243"/>
                </a:lnTo>
                <a:lnTo>
                  <a:pt x="300443" y="222631"/>
                </a:lnTo>
                <a:lnTo>
                  <a:pt x="320382" y="229539"/>
                </a:lnTo>
                <a:lnTo>
                  <a:pt x="329679" y="187642"/>
                </a:lnTo>
                <a:lnTo>
                  <a:pt x="330581" y="181457"/>
                </a:lnTo>
                <a:lnTo>
                  <a:pt x="330581" y="161290"/>
                </a:lnTo>
                <a:lnTo>
                  <a:pt x="329692" y="155003"/>
                </a:lnTo>
                <a:lnTo>
                  <a:pt x="329069" y="148653"/>
                </a:lnTo>
                <a:lnTo>
                  <a:pt x="316873" y="105856"/>
                </a:lnTo>
                <a:lnTo>
                  <a:pt x="274556" y="46547"/>
                </a:lnTo>
                <a:lnTo>
                  <a:pt x="243370" y="23774"/>
                </a:lnTo>
                <a:lnTo>
                  <a:pt x="239241" y="21645"/>
                </a:lnTo>
                <a:close/>
              </a:path>
              <a:path w="330834" h="229870">
                <a:moveTo>
                  <a:pt x="32080" y="36131"/>
                </a:moveTo>
                <a:lnTo>
                  <a:pt x="20398" y="37762"/>
                </a:lnTo>
                <a:lnTo>
                  <a:pt x="10487" y="43457"/>
                </a:lnTo>
                <a:lnTo>
                  <a:pt x="3351" y="52331"/>
                </a:lnTo>
                <a:lnTo>
                  <a:pt x="0" y="63500"/>
                </a:lnTo>
                <a:lnTo>
                  <a:pt x="1226" y="74861"/>
                </a:lnTo>
                <a:lnTo>
                  <a:pt x="6532" y="84802"/>
                </a:lnTo>
                <a:lnTo>
                  <a:pt x="15046" y="92226"/>
                </a:lnTo>
                <a:lnTo>
                  <a:pt x="25895" y="96037"/>
                </a:lnTo>
                <a:lnTo>
                  <a:pt x="38089" y="95494"/>
                </a:lnTo>
                <a:lnTo>
                  <a:pt x="48725" y="90789"/>
                </a:lnTo>
                <a:lnTo>
                  <a:pt x="56772" y="82650"/>
                </a:lnTo>
                <a:lnTo>
                  <a:pt x="59375" y="76276"/>
                </a:lnTo>
                <a:lnTo>
                  <a:pt x="25298" y="76276"/>
                </a:lnTo>
                <a:lnTo>
                  <a:pt x="20599" y="71805"/>
                </a:lnTo>
                <a:lnTo>
                  <a:pt x="20459" y="60807"/>
                </a:lnTo>
                <a:lnTo>
                  <a:pt x="25057" y="56248"/>
                </a:lnTo>
                <a:lnTo>
                  <a:pt x="36360" y="56108"/>
                </a:lnTo>
                <a:lnTo>
                  <a:pt x="60052" y="56108"/>
                </a:lnTo>
                <a:lnTo>
                  <a:pt x="59004" y="53543"/>
                </a:lnTo>
                <a:lnTo>
                  <a:pt x="83666" y="38760"/>
                </a:lnTo>
                <a:lnTo>
                  <a:pt x="43840" y="38760"/>
                </a:lnTo>
                <a:lnTo>
                  <a:pt x="38671" y="37007"/>
                </a:lnTo>
                <a:lnTo>
                  <a:pt x="35344" y="36322"/>
                </a:lnTo>
                <a:lnTo>
                  <a:pt x="32080" y="36131"/>
                </a:lnTo>
                <a:close/>
              </a:path>
              <a:path w="330834" h="229870">
                <a:moveTo>
                  <a:pt x="60052" y="56108"/>
                </a:moveTo>
                <a:lnTo>
                  <a:pt x="36360" y="56108"/>
                </a:lnTo>
                <a:lnTo>
                  <a:pt x="41071" y="60579"/>
                </a:lnTo>
                <a:lnTo>
                  <a:pt x="41198" y="71564"/>
                </a:lnTo>
                <a:lnTo>
                  <a:pt x="36601" y="76149"/>
                </a:lnTo>
                <a:lnTo>
                  <a:pt x="25298" y="76276"/>
                </a:lnTo>
                <a:lnTo>
                  <a:pt x="59375" y="76276"/>
                </a:lnTo>
                <a:lnTo>
                  <a:pt x="61201" y="71805"/>
                </a:lnTo>
                <a:lnTo>
                  <a:pt x="62420" y="65430"/>
                </a:lnTo>
                <a:lnTo>
                  <a:pt x="61391" y="59385"/>
                </a:lnTo>
                <a:lnTo>
                  <a:pt x="60052" y="56108"/>
                </a:lnTo>
                <a:close/>
              </a:path>
              <a:path w="330834" h="229870">
                <a:moveTo>
                  <a:pt x="165582" y="0"/>
                </a:moveTo>
                <a:lnTo>
                  <a:pt x="144272" y="0"/>
                </a:lnTo>
                <a:lnTo>
                  <a:pt x="138277" y="774"/>
                </a:lnTo>
                <a:lnTo>
                  <a:pt x="132257" y="1371"/>
                </a:lnTo>
                <a:lnTo>
                  <a:pt x="84210" y="14825"/>
                </a:lnTo>
                <a:lnTo>
                  <a:pt x="46634" y="37172"/>
                </a:lnTo>
                <a:lnTo>
                  <a:pt x="45072" y="38379"/>
                </a:lnTo>
                <a:lnTo>
                  <a:pt x="43840" y="38760"/>
                </a:lnTo>
                <a:lnTo>
                  <a:pt x="83666" y="38760"/>
                </a:lnTo>
                <a:lnTo>
                  <a:pt x="93604" y="32803"/>
                </a:lnTo>
                <a:lnTo>
                  <a:pt x="133618" y="21645"/>
                </a:lnTo>
                <a:lnTo>
                  <a:pt x="239241" y="21645"/>
                </a:lnTo>
                <a:lnTo>
                  <a:pt x="225613" y="14619"/>
                </a:lnTo>
                <a:lnTo>
                  <a:pt x="207081" y="7729"/>
                </a:lnTo>
                <a:lnTo>
                  <a:pt x="187818" y="3052"/>
                </a:lnTo>
                <a:lnTo>
                  <a:pt x="167868" y="533"/>
                </a:lnTo>
                <a:lnTo>
                  <a:pt x="167106" y="469"/>
                </a:lnTo>
                <a:lnTo>
                  <a:pt x="166344" y="177"/>
                </a:lnTo>
                <a:lnTo>
                  <a:pt x="165582" y="0"/>
                </a:lnTo>
                <a:close/>
              </a:path>
            </a:pathLst>
          </a:custGeom>
          <a:solidFill>
            <a:srgbClr val="3BA362"/>
          </a:solidFill>
        </p:spPr>
        <p:txBody>
          <a:bodyPr wrap="square" lIns="0" tIns="0" rIns="0" bIns="0" rtlCol="0"/>
          <a:lstStyle/>
          <a:p>
            <a:endParaRPr dirty="0"/>
          </a:p>
        </p:txBody>
      </p:sp>
      <p:sp>
        <p:nvSpPr>
          <p:cNvPr id="39" name="object 39"/>
          <p:cNvSpPr/>
          <p:nvPr/>
        </p:nvSpPr>
        <p:spPr>
          <a:xfrm>
            <a:off x="1128080" y="4503981"/>
            <a:ext cx="226872" cy="221780"/>
          </a:xfrm>
          <a:prstGeom prst="rect">
            <a:avLst/>
          </a:prstGeom>
          <a:blipFill>
            <a:blip r:embed="rId5" cstate="print"/>
            <a:stretch>
              <a:fillRect/>
            </a:stretch>
          </a:blipFill>
        </p:spPr>
        <p:txBody>
          <a:bodyPr wrap="square" lIns="0" tIns="0" rIns="0" bIns="0" rtlCol="0"/>
          <a:lstStyle/>
          <a:p>
            <a:endParaRPr dirty="0"/>
          </a:p>
        </p:txBody>
      </p:sp>
      <p:sp>
        <p:nvSpPr>
          <p:cNvPr id="45" name="object 45"/>
          <p:cNvSpPr txBox="1">
            <a:spLocks noGrp="1"/>
          </p:cNvSpPr>
          <p:nvPr>
            <p:ph type="ftr" sz="quarter" idx="5"/>
          </p:nvPr>
        </p:nvSpPr>
        <p:spPr>
          <a:xfrm>
            <a:off x="1217167" y="6307097"/>
            <a:ext cx="1373633"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47" name="object 47"/>
          <p:cNvSpPr txBox="1">
            <a:spLocks noGrp="1"/>
          </p:cNvSpPr>
          <p:nvPr>
            <p:ph type="sldNum" sz="quarter" idx="7"/>
          </p:nvPr>
        </p:nvSpPr>
        <p:spPr>
          <a:prstGeom prst="rect">
            <a:avLst/>
          </a:prstGeom>
        </p:spPr>
        <p:txBody>
          <a:bodyPr vert="horz" wrap="square" lIns="0" tIns="0" rIns="0" bIns="0" rtlCol="0">
            <a:spAutoFit/>
          </a:bodyPr>
          <a:lstStyle/>
          <a:p>
            <a:pPr marL="38100">
              <a:lnSpc>
                <a:spcPts val="1475"/>
              </a:lnSpc>
            </a:pPr>
            <a:fld id="{81D60167-4931-47E6-BA6A-407CBD079E47}" type="slidenum">
              <a:rPr spc="-5" dirty="0"/>
              <a:t>36</a:t>
            </a:fld>
            <a:endParaRPr spc="-5" dirty="0"/>
          </a:p>
        </p:txBody>
      </p:sp>
      <p:grpSp>
        <p:nvGrpSpPr>
          <p:cNvPr id="27" name="Group 26">
            <a:extLst>
              <a:ext uri="{FF2B5EF4-FFF2-40B4-BE49-F238E27FC236}">
                <a16:creationId xmlns:a16="http://schemas.microsoft.com/office/drawing/2014/main" id="{038D1583-8AC3-4E7F-8435-0FE4E03A4368}"/>
              </a:ext>
            </a:extLst>
          </p:cNvPr>
          <p:cNvGrpSpPr/>
          <p:nvPr/>
        </p:nvGrpSpPr>
        <p:grpSpPr>
          <a:xfrm>
            <a:off x="954046" y="2669678"/>
            <a:ext cx="3375385" cy="575310"/>
            <a:chOff x="954046" y="4992812"/>
            <a:chExt cx="3375385" cy="575310"/>
          </a:xfrm>
        </p:grpSpPr>
        <p:sp>
          <p:nvSpPr>
            <p:cNvPr id="23" name="object 23"/>
            <p:cNvSpPr txBox="1"/>
            <p:nvPr/>
          </p:nvSpPr>
          <p:spPr>
            <a:xfrm>
              <a:off x="1788408" y="5057333"/>
              <a:ext cx="2541023" cy="505267"/>
            </a:xfrm>
            <a:prstGeom prst="rect">
              <a:avLst/>
            </a:prstGeom>
          </p:spPr>
          <p:txBody>
            <a:bodyPr vert="horz" wrap="square" lIns="0" tIns="12700" rIns="0" bIns="0" rtlCol="0">
              <a:spAutoFit/>
            </a:bodyPr>
            <a:lstStyle/>
            <a:p>
              <a:pPr marL="12700">
                <a:lnSpc>
                  <a:spcPct val="100000"/>
                </a:lnSpc>
                <a:spcBef>
                  <a:spcPts val="100"/>
                </a:spcBef>
                <a:tabLst>
                  <a:tab pos="4542155" algn="l"/>
                </a:tabLst>
              </a:pPr>
              <a:r>
                <a:rPr sz="1600" dirty="0">
                  <a:solidFill>
                    <a:srgbClr val="415568"/>
                  </a:solidFill>
                  <a:latin typeface="Arial"/>
                  <a:cs typeface="Arial"/>
                </a:rPr>
                <a:t>High quality</a:t>
              </a:r>
              <a:r>
                <a:rPr lang="en-US" sz="1600" dirty="0">
                  <a:solidFill>
                    <a:srgbClr val="415568"/>
                  </a:solidFill>
                  <a:latin typeface="Arial"/>
                  <a:cs typeface="Arial"/>
                </a:rPr>
                <a:t>, validated, </a:t>
              </a:r>
              <a:r>
                <a:rPr sz="1600" spc="85" dirty="0">
                  <a:solidFill>
                    <a:srgbClr val="415568"/>
                  </a:solidFill>
                  <a:latin typeface="Arial"/>
                  <a:cs typeface="Arial"/>
                </a:rPr>
                <a:t> </a:t>
              </a:r>
              <a:r>
                <a:rPr sz="1600" spc="-10" dirty="0">
                  <a:solidFill>
                    <a:srgbClr val="415568"/>
                  </a:solidFill>
                  <a:latin typeface="Arial"/>
                  <a:cs typeface="Arial"/>
                </a:rPr>
                <a:t>revenue</a:t>
              </a:r>
              <a:r>
                <a:rPr sz="1600" spc="45" dirty="0">
                  <a:solidFill>
                    <a:srgbClr val="415568"/>
                  </a:solidFill>
                  <a:latin typeface="Arial"/>
                  <a:cs typeface="Arial"/>
                </a:rPr>
                <a:t> </a:t>
              </a:r>
              <a:r>
                <a:rPr sz="1600" dirty="0">
                  <a:solidFill>
                    <a:srgbClr val="415568"/>
                  </a:solidFill>
                  <a:latin typeface="Arial"/>
                  <a:cs typeface="Arial"/>
                </a:rPr>
                <a:t>mix</a:t>
              </a:r>
              <a:endParaRPr sz="1600" dirty="0">
                <a:latin typeface="Arial"/>
                <a:cs typeface="Arial"/>
              </a:endParaRPr>
            </a:p>
          </p:txBody>
        </p:sp>
        <p:sp>
          <p:nvSpPr>
            <p:cNvPr id="24" name="object 24"/>
            <p:cNvSpPr/>
            <p:nvPr/>
          </p:nvSpPr>
          <p:spPr>
            <a:xfrm>
              <a:off x="954046" y="4992812"/>
              <a:ext cx="575310" cy="575310"/>
            </a:xfrm>
            <a:custGeom>
              <a:avLst/>
              <a:gdLst/>
              <a:ahLst/>
              <a:cxnLst/>
              <a:rect l="l" t="t" r="r" b="b"/>
              <a:pathLst>
                <a:path w="575310" h="575310">
                  <a:moveTo>
                    <a:pt x="287477" y="574941"/>
                  </a:moveTo>
                  <a:lnTo>
                    <a:pt x="334105" y="571179"/>
                  </a:lnTo>
                  <a:lnTo>
                    <a:pt x="378339" y="560286"/>
                  </a:lnTo>
                  <a:lnTo>
                    <a:pt x="419586" y="542855"/>
                  </a:lnTo>
                  <a:lnTo>
                    <a:pt x="457254" y="519477"/>
                  </a:lnTo>
                  <a:lnTo>
                    <a:pt x="490751" y="490743"/>
                  </a:lnTo>
                  <a:lnTo>
                    <a:pt x="519486" y="457247"/>
                  </a:lnTo>
                  <a:lnTo>
                    <a:pt x="542865" y="419579"/>
                  </a:lnTo>
                  <a:lnTo>
                    <a:pt x="560297" y="378331"/>
                  </a:lnTo>
                  <a:lnTo>
                    <a:pt x="571191" y="334096"/>
                  </a:lnTo>
                  <a:lnTo>
                    <a:pt x="574954" y="287464"/>
                  </a:lnTo>
                  <a:lnTo>
                    <a:pt x="571191" y="240836"/>
                  </a:lnTo>
                  <a:lnTo>
                    <a:pt x="560297" y="196603"/>
                  </a:lnTo>
                  <a:lnTo>
                    <a:pt x="542865" y="155357"/>
                  </a:lnTo>
                  <a:lnTo>
                    <a:pt x="519486" y="117691"/>
                  </a:lnTo>
                  <a:lnTo>
                    <a:pt x="490751" y="84196"/>
                  </a:lnTo>
                  <a:lnTo>
                    <a:pt x="457254" y="55463"/>
                  </a:lnTo>
                  <a:lnTo>
                    <a:pt x="419586" y="32086"/>
                  </a:lnTo>
                  <a:lnTo>
                    <a:pt x="378339" y="14655"/>
                  </a:lnTo>
                  <a:lnTo>
                    <a:pt x="334105" y="3762"/>
                  </a:lnTo>
                  <a:lnTo>
                    <a:pt x="287477" y="0"/>
                  </a:lnTo>
                  <a:lnTo>
                    <a:pt x="240848" y="3762"/>
                  </a:lnTo>
                  <a:lnTo>
                    <a:pt x="196614" y="14655"/>
                  </a:lnTo>
                  <a:lnTo>
                    <a:pt x="155367" y="32086"/>
                  </a:lnTo>
                  <a:lnTo>
                    <a:pt x="117699" y="55463"/>
                  </a:lnTo>
                  <a:lnTo>
                    <a:pt x="84202" y="84196"/>
                  </a:lnTo>
                  <a:lnTo>
                    <a:pt x="55468" y="117691"/>
                  </a:lnTo>
                  <a:lnTo>
                    <a:pt x="32088" y="155357"/>
                  </a:lnTo>
                  <a:lnTo>
                    <a:pt x="14656" y="196603"/>
                  </a:lnTo>
                  <a:lnTo>
                    <a:pt x="3762" y="240836"/>
                  </a:lnTo>
                  <a:lnTo>
                    <a:pt x="0" y="287464"/>
                  </a:lnTo>
                  <a:lnTo>
                    <a:pt x="3762" y="334096"/>
                  </a:lnTo>
                  <a:lnTo>
                    <a:pt x="14656" y="378331"/>
                  </a:lnTo>
                  <a:lnTo>
                    <a:pt x="32088" y="419579"/>
                  </a:lnTo>
                  <a:lnTo>
                    <a:pt x="55468" y="457247"/>
                  </a:lnTo>
                  <a:lnTo>
                    <a:pt x="84202" y="490743"/>
                  </a:lnTo>
                  <a:lnTo>
                    <a:pt x="117699" y="519477"/>
                  </a:lnTo>
                  <a:lnTo>
                    <a:pt x="155367" y="542855"/>
                  </a:lnTo>
                  <a:lnTo>
                    <a:pt x="196614" y="560286"/>
                  </a:lnTo>
                  <a:lnTo>
                    <a:pt x="240848" y="571179"/>
                  </a:lnTo>
                  <a:lnTo>
                    <a:pt x="287477" y="574941"/>
                  </a:lnTo>
                  <a:close/>
                </a:path>
              </a:pathLst>
            </a:custGeom>
            <a:ln w="12700">
              <a:solidFill>
                <a:srgbClr val="00AEEF"/>
              </a:solidFill>
            </a:ln>
          </p:spPr>
          <p:txBody>
            <a:bodyPr wrap="square" lIns="0" tIns="0" rIns="0" bIns="0" rtlCol="0"/>
            <a:lstStyle/>
            <a:p>
              <a:endParaRPr dirty="0"/>
            </a:p>
          </p:txBody>
        </p:sp>
        <p:sp>
          <p:nvSpPr>
            <p:cNvPr id="40" name="object 40"/>
            <p:cNvSpPr/>
            <p:nvPr/>
          </p:nvSpPr>
          <p:spPr>
            <a:xfrm>
              <a:off x="1132519" y="5231500"/>
              <a:ext cx="217804" cy="220345"/>
            </a:xfrm>
            <a:custGeom>
              <a:avLst/>
              <a:gdLst/>
              <a:ahLst/>
              <a:cxnLst/>
              <a:rect l="l" t="t" r="r" b="b"/>
              <a:pathLst>
                <a:path w="217805" h="220345">
                  <a:moveTo>
                    <a:pt x="126932" y="0"/>
                  </a:moveTo>
                  <a:lnTo>
                    <a:pt x="81160" y="2129"/>
                  </a:lnTo>
                  <a:lnTo>
                    <a:pt x="42376" y="20986"/>
                  </a:lnTo>
                  <a:lnTo>
                    <a:pt x="14456" y="51883"/>
                  </a:lnTo>
                  <a:lnTo>
                    <a:pt x="0" y="90803"/>
                  </a:lnTo>
                  <a:lnTo>
                    <a:pt x="1607" y="133727"/>
                  </a:lnTo>
                  <a:lnTo>
                    <a:pt x="30276" y="187359"/>
                  </a:lnTo>
                  <a:lnTo>
                    <a:pt x="83700" y="217064"/>
                  </a:lnTo>
                  <a:lnTo>
                    <a:pt x="95269" y="219172"/>
                  </a:lnTo>
                  <a:lnTo>
                    <a:pt x="101073" y="220188"/>
                  </a:lnTo>
                  <a:lnTo>
                    <a:pt x="117139" y="220188"/>
                  </a:lnTo>
                  <a:lnTo>
                    <a:pt x="122066" y="219375"/>
                  </a:lnTo>
                  <a:lnTo>
                    <a:pt x="127057" y="218804"/>
                  </a:lnTo>
                  <a:lnTo>
                    <a:pt x="131922" y="217712"/>
                  </a:lnTo>
                  <a:lnTo>
                    <a:pt x="171718" y="200423"/>
                  </a:lnTo>
                  <a:lnTo>
                    <a:pt x="172039" y="200097"/>
                  </a:lnTo>
                  <a:lnTo>
                    <a:pt x="108833" y="200097"/>
                  </a:lnTo>
                  <a:lnTo>
                    <a:pt x="73730" y="192817"/>
                  </a:lnTo>
                  <a:lnTo>
                    <a:pt x="45054" y="173190"/>
                  </a:lnTo>
                  <a:lnTo>
                    <a:pt x="25740" y="144188"/>
                  </a:lnTo>
                  <a:lnTo>
                    <a:pt x="18726" y="108784"/>
                  </a:lnTo>
                  <a:lnTo>
                    <a:pt x="25925" y="73710"/>
                  </a:lnTo>
                  <a:lnTo>
                    <a:pt x="45368" y="45044"/>
                  </a:lnTo>
                  <a:lnTo>
                    <a:pt x="74112" y="25714"/>
                  </a:lnTo>
                  <a:lnTo>
                    <a:pt x="109214" y="18652"/>
                  </a:lnTo>
                  <a:lnTo>
                    <a:pt x="171198" y="18652"/>
                  </a:lnTo>
                  <a:lnTo>
                    <a:pt x="168382" y="15944"/>
                  </a:lnTo>
                  <a:lnTo>
                    <a:pt x="126932" y="0"/>
                  </a:lnTo>
                  <a:close/>
                </a:path>
                <a:path w="217805" h="220345">
                  <a:moveTo>
                    <a:pt x="171198" y="18652"/>
                  </a:moveTo>
                  <a:lnTo>
                    <a:pt x="109214" y="18652"/>
                  </a:lnTo>
                  <a:lnTo>
                    <a:pt x="144377" y="25828"/>
                  </a:lnTo>
                  <a:lnTo>
                    <a:pt x="173111" y="45306"/>
                  </a:lnTo>
                  <a:lnTo>
                    <a:pt x="192467" y="74123"/>
                  </a:lnTo>
                  <a:lnTo>
                    <a:pt x="199498" y="109317"/>
                  </a:lnTo>
                  <a:lnTo>
                    <a:pt x="192267" y="144692"/>
                  </a:lnTo>
                  <a:lnTo>
                    <a:pt x="172782" y="173581"/>
                  </a:lnTo>
                  <a:lnTo>
                    <a:pt x="143990" y="193033"/>
                  </a:lnTo>
                  <a:lnTo>
                    <a:pt x="108833" y="200097"/>
                  </a:lnTo>
                  <a:lnTo>
                    <a:pt x="172039" y="200097"/>
                  </a:lnTo>
                  <a:lnTo>
                    <a:pt x="200902" y="170755"/>
                  </a:lnTo>
                  <a:lnTo>
                    <a:pt x="217036" y="132374"/>
                  </a:lnTo>
                  <a:lnTo>
                    <a:pt x="217685" y="88946"/>
                  </a:lnTo>
                  <a:lnTo>
                    <a:pt x="200351" y="46685"/>
                  </a:lnTo>
                  <a:lnTo>
                    <a:pt x="171198" y="18652"/>
                  </a:lnTo>
                  <a:close/>
                </a:path>
              </a:pathLst>
            </a:custGeom>
            <a:solidFill>
              <a:srgbClr val="3BA362"/>
            </a:solidFill>
          </p:spPr>
          <p:txBody>
            <a:bodyPr wrap="square" lIns="0" tIns="0" rIns="0" bIns="0" rtlCol="0"/>
            <a:lstStyle/>
            <a:p>
              <a:endParaRPr dirty="0"/>
            </a:p>
          </p:txBody>
        </p:sp>
        <p:sp>
          <p:nvSpPr>
            <p:cNvPr id="41" name="object 41"/>
            <p:cNvSpPr/>
            <p:nvPr/>
          </p:nvSpPr>
          <p:spPr>
            <a:xfrm>
              <a:off x="1204338" y="5108870"/>
              <a:ext cx="73939" cy="100914"/>
            </a:xfrm>
            <a:prstGeom prst="rect">
              <a:avLst/>
            </a:prstGeom>
            <a:blipFill>
              <a:blip r:embed="rId6" cstate="print"/>
              <a:stretch>
                <a:fillRect/>
              </a:stretch>
            </a:blipFill>
          </p:spPr>
          <p:txBody>
            <a:bodyPr wrap="square" lIns="0" tIns="0" rIns="0" bIns="0" rtlCol="0"/>
            <a:lstStyle/>
            <a:p>
              <a:endParaRPr dirty="0"/>
            </a:p>
          </p:txBody>
        </p:sp>
        <p:sp>
          <p:nvSpPr>
            <p:cNvPr id="42" name="object 42"/>
            <p:cNvSpPr/>
            <p:nvPr/>
          </p:nvSpPr>
          <p:spPr>
            <a:xfrm>
              <a:off x="1104760" y="5145663"/>
              <a:ext cx="73025" cy="104775"/>
            </a:xfrm>
            <a:custGeom>
              <a:avLst/>
              <a:gdLst/>
              <a:ahLst/>
              <a:cxnLst/>
              <a:rect l="l" t="t" r="r" b="b"/>
              <a:pathLst>
                <a:path w="73025" h="104775">
                  <a:moveTo>
                    <a:pt x="46583" y="38188"/>
                  </a:moveTo>
                  <a:lnTo>
                    <a:pt x="25641" y="38188"/>
                  </a:lnTo>
                  <a:lnTo>
                    <a:pt x="26428" y="38595"/>
                  </a:lnTo>
                  <a:lnTo>
                    <a:pt x="26428" y="104241"/>
                  </a:lnTo>
                  <a:lnTo>
                    <a:pt x="46583" y="104241"/>
                  </a:lnTo>
                  <a:lnTo>
                    <a:pt x="46583" y="38188"/>
                  </a:lnTo>
                  <a:close/>
                </a:path>
                <a:path w="73025" h="104775">
                  <a:moveTo>
                    <a:pt x="36449" y="0"/>
                  </a:moveTo>
                  <a:lnTo>
                    <a:pt x="0" y="36449"/>
                  </a:lnTo>
                  <a:lnTo>
                    <a:pt x="14249" y="50711"/>
                  </a:lnTo>
                  <a:lnTo>
                    <a:pt x="25641" y="38188"/>
                  </a:lnTo>
                  <a:lnTo>
                    <a:pt x="46583" y="38188"/>
                  </a:lnTo>
                  <a:lnTo>
                    <a:pt x="46583" y="37769"/>
                  </a:lnTo>
                  <a:lnTo>
                    <a:pt x="71562" y="37769"/>
                  </a:lnTo>
                  <a:lnTo>
                    <a:pt x="72885" y="36449"/>
                  </a:lnTo>
                  <a:lnTo>
                    <a:pt x="36449" y="0"/>
                  </a:lnTo>
                  <a:close/>
                </a:path>
                <a:path w="73025" h="104775">
                  <a:moveTo>
                    <a:pt x="71562" y="37769"/>
                  </a:moveTo>
                  <a:lnTo>
                    <a:pt x="46583" y="37769"/>
                  </a:lnTo>
                  <a:lnTo>
                    <a:pt x="58699" y="50609"/>
                  </a:lnTo>
                  <a:lnTo>
                    <a:pt x="71562" y="37769"/>
                  </a:lnTo>
                  <a:close/>
                </a:path>
              </a:pathLst>
            </a:custGeom>
            <a:solidFill>
              <a:srgbClr val="3BA362"/>
            </a:solidFill>
          </p:spPr>
          <p:txBody>
            <a:bodyPr wrap="square" lIns="0" tIns="0" rIns="0" bIns="0" rtlCol="0"/>
            <a:lstStyle/>
            <a:p>
              <a:endParaRPr dirty="0"/>
            </a:p>
          </p:txBody>
        </p:sp>
        <p:sp>
          <p:nvSpPr>
            <p:cNvPr id="43" name="object 43"/>
            <p:cNvSpPr/>
            <p:nvPr/>
          </p:nvSpPr>
          <p:spPr>
            <a:xfrm>
              <a:off x="1305789" y="5145798"/>
              <a:ext cx="73025" cy="104775"/>
            </a:xfrm>
            <a:custGeom>
              <a:avLst/>
              <a:gdLst/>
              <a:ahLst/>
              <a:cxnLst/>
              <a:rect l="l" t="t" r="r" b="b"/>
              <a:pathLst>
                <a:path w="73025" h="104775">
                  <a:moveTo>
                    <a:pt x="47119" y="37972"/>
                  </a:moveTo>
                  <a:lnTo>
                    <a:pt x="25298" y="37972"/>
                  </a:lnTo>
                  <a:lnTo>
                    <a:pt x="26339" y="38506"/>
                  </a:lnTo>
                  <a:lnTo>
                    <a:pt x="26339" y="104190"/>
                  </a:lnTo>
                  <a:lnTo>
                    <a:pt x="46380" y="104190"/>
                  </a:lnTo>
                  <a:lnTo>
                    <a:pt x="46380" y="38392"/>
                  </a:lnTo>
                  <a:lnTo>
                    <a:pt x="47119" y="37972"/>
                  </a:lnTo>
                  <a:close/>
                </a:path>
                <a:path w="73025" h="104775">
                  <a:moveTo>
                    <a:pt x="70861" y="37909"/>
                  </a:moveTo>
                  <a:lnTo>
                    <a:pt x="47231" y="37909"/>
                  </a:lnTo>
                  <a:lnTo>
                    <a:pt x="58534" y="50203"/>
                  </a:lnTo>
                  <a:lnTo>
                    <a:pt x="70861" y="37909"/>
                  </a:lnTo>
                  <a:close/>
                </a:path>
                <a:path w="73025" h="104775">
                  <a:moveTo>
                    <a:pt x="36220" y="0"/>
                  </a:moveTo>
                  <a:lnTo>
                    <a:pt x="0" y="36220"/>
                  </a:lnTo>
                  <a:lnTo>
                    <a:pt x="13906" y="50101"/>
                  </a:lnTo>
                  <a:lnTo>
                    <a:pt x="25298" y="37972"/>
                  </a:lnTo>
                  <a:lnTo>
                    <a:pt x="47119" y="37972"/>
                  </a:lnTo>
                  <a:lnTo>
                    <a:pt x="70861" y="37909"/>
                  </a:lnTo>
                  <a:lnTo>
                    <a:pt x="72491" y="36283"/>
                  </a:lnTo>
                  <a:lnTo>
                    <a:pt x="36220" y="0"/>
                  </a:lnTo>
                  <a:close/>
                </a:path>
              </a:pathLst>
            </a:custGeom>
            <a:solidFill>
              <a:srgbClr val="3BA362"/>
            </a:solidFill>
          </p:spPr>
          <p:txBody>
            <a:bodyPr wrap="square" lIns="0" tIns="0" rIns="0" bIns="0" rtlCol="0"/>
            <a:lstStyle/>
            <a:p>
              <a:endParaRPr dirty="0"/>
            </a:p>
          </p:txBody>
        </p:sp>
        <p:sp>
          <p:nvSpPr>
            <p:cNvPr id="44" name="object 44"/>
            <p:cNvSpPr/>
            <p:nvPr/>
          </p:nvSpPr>
          <p:spPr>
            <a:xfrm>
              <a:off x="1211539" y="5270429"/>
              <a:ext cx="60325" cy="140970"/>
            </a:xfrm>
            <a:custGeom>
              <a:avLst/>
              <a:gdLst/>
              <a:ahLst/>
              <a:cxnLst/>
              <a:rect l="l" t="t" r="r" b="b"/>
              <a:pathLst>
                <a:path w="60325" h="140970">
                  <a:moveTo>
                    <a:pt x="19727" y="90195"/>
                  </a:moveTo>
                  <a:lnTo>
                    <a:pt x="80" y="90195"/>
                  </a:lnTo>
                  <a:lnTo>
                    <a:pt x="942" y="97818"/>
                  </a:lnTo>
                  <a:lnTo>
                    <a:pt x="3642" y="104908"/>
                  </a:lnTo>
                  <a:lnTo>
                    <a:pt x="8066" y="110940"/>
                  </a:lnTo>
                  <a:lnTo>
                    <a:pt x="14100" y="115392"/>
                  </a:lnTo>
                  <a:lnTo>
                    <a:pt x="19498" y="118160"/>
                  </a:lnTo>
                  <a:lnTo>
                    <a:pt x="20590" y="121462"/>
                  </a:lnTo>
                  <a:lnTo>
                    <a:pt x="19727" y="131483"/>
                  </a:lnTo>
                  <a:lnTo>
                    <a:pt x="19926" y="134467"/>
                  </a:lnTo>
                  <a:lnTo>
                    <a:pt x="20044" y="140893"/>
                  </a:lnTo>
                  <a:lnTo>
                    <a:pt x="40135" y="140893"/>
                  </a:lnTo>
                  <a:lnTo>
                    <a:pt x="40250" y="128244"/>
                  </a:lnTo>
                  <a:lnTo>
                    <a:pt x="40008" y="119595"/>
                  </a:lnTo>
                  <a:lnTo>
                    <a:pt x="40656" y="118402"/>
                  </a:lnTo>
                  <a:lnTo>
                    <a:pt x="42993" y="117309"/>
                  </a:lnTo>
                  <a:lnTo>
                    <a:pt x="52764" y="110000"/>
                  </a:lnTo>
                  <a:lnTo>
                    <a:pt x="57974" y="101003"/>
                  </a:lnTo>
                  <a:lnTo>
                    <a:pt x="26826" y="101003"/>
                  </a:lnTo>
                  <a:lnTo>
                    <a:pt x="22038" y="97891"/>
                  </a:lnTo>
                  <a:lnTo>
                    <a:pt x="20196" y="91960"/>
                  </a:lnTo>
                  <a:lnTo>
                    <a:pt x="19993" y="91135"/>
                  </a:lnTo>
                  <a:lnTo>
                    <a:pt x="19727" y="90195"/>
                  </a:lnTo>
                  <a:close/>
                </a:path>
                <a:path w="60325" h="140970">
                  <a:moveTo>
                    <a:pt x="40135" y="0"/>
                  </a:moveTo>
                  <a:lnTo>
                    <a:pt x="20044" y="0"/>
                  </a:lnTo>
                  <a:lnTo>
                    <a:pt x="19971" y="9182"/>
                  </a:lnTo>
                  <a:lnTo>
                    <a:pt x="19904" y="11988"/>
                  </a:lnTo>
                  <a:lnTo>
                    <a:pt x="20209" y="20535"/>
                  </a:lnTo>
                  <a:lnTo>
                    <a:pt x="19396" y="21894"/>
                  </a:lnTo>
                  <a:lnTo>
                    <a:pt x="16894" y="23101"/>
                  </a:lnTo>
                  <a:lnTo>
                    <a:pt x="7178" y="30496"/>
                  </a:lnTo>
                  <a:lnTo>
                    <a:pt x="1391" y="40706"/>
                  </a:lnTo>
                  <a:lnTo>
                    <a:pt x="0" y="52340"/>
                  </a:lnTo>
                  <a:lnTo>
                    <a:pt x="3471" y="64007"/>
                  </a:lnTo>
                  <a:lnTo>
                    <a:pt x="35678" y="80390"/>
                  </a:lnTo>
                  <a:lnTo>
                    <a:pt x="39767" y="84366"/>
                  </a:lnTo>
                  <a:lnTo>
                    <a:pt x="40428" y="94602"/>
                  </a:lnTo>
                  <a:lnTo>
                    <a:pt x="36757" y="99199"/>
                  </a:lnTo>
                  <a:lnTo>
                    <a:pt x="26826" y="101003"/>
                  </a:lnTo>
                  <a:lnTo>
                    <a:pt x="57974" y="101003"/>
                  </a:lnTo>
                  <a:lnTo>
                    <a:pt x="58649" y="99837"/>
                  </a:lnTo>
                  <a:lnTo>
                    <a:pt x="60167" y="88213"/>
                  </a:lnTo>
                  <a:lnTo>
                    <a:pt x="56836" y="76517"/>
                  </a:lnTo>
                  <a:lnTo>
                    <a:pt x="24553" y="59842"/>
                  </a:lnTo>
                  <a:lnTo>
                    <a:pt x="20387" y="55803"/>
                  </a:lnTo>
                  <a:lnTo>
                    <a:pt x="19752" y="45631"/>
                  </a:lnTo>
                  <a:lnTo>
                    <a:pt x="23435" y="41008"/>
                  </a:lnTo>
                  <a:lnTo>
                    <a:pt x="33366" y="39217"/>
                  </a:lnTo>
                  <a:lnTo>
                    <a:pt x="58033" y="39217"/>
                  </a:lnTo>
                  <a:lnTo>
                    <a:pt x="56374" y="34966"/>
                  </a:lnTo>
                  <a:lnTo>
                    <a:pt x="51982" y="29148"/>
                  </a:lnTo>
                  <a:lnTo>
                    <a:pt x="45774" y="24650"/>
                  </a:lnTo>
                  <a:lnTo>
                    <a:pt x="40580" y="21920"/>
                  </a:lnTo>
                  <a:lnTo>
                    <a:pt x="39691" y="18770"/>
                  </a:lnTo>
                  <a:lnTo>
                    <a:pt x="40402" y="9182"/>
                  </a:lnTo>
                  <a:lnTo>
                    <a:pt x="40224" y="6083"/>
                  </a:lnTo>
                  <a:lnTo>
                    <a:pt x="40135" y="0"/>
                  </a:lnTo>
                  <a:close/>
                </a:path>
                <a:path w="60325" h="140970">
                  <a:moveTo>
                    <a:pt x="58033" y="39217"/>
                  </a:moveTo>
                  <a:lnTo>
                    <a:pt x="33366" y="39217"/>
                  </a:lnTo>
                  <a:lnTo>
                    <a:pt x="38129" y="42329"/>
                  </a:lnTo>
                  <a:lnTo>
                    <a:pt x="39983" y="48259"/>
                  </a:lnTo>
                  <a:lnTo>
                    <a:pt x="40402" y="49872"/>
                  </a:lnTo>
                  <a:lnTo>
                    <a:pt x="60278" y="49872"/>
                  </a:lnTo>
                  <a:lnTo>
                    <a:pt x="59092" y="41931"/>
                  </a:lnTo>
                  <a:lnTo>
                    <a:pt x="58033" y="39217"/>
                  </a:lnTo>
                  <a:close/>
                </a:path>
              </a:pathLst>
            </a:custGeom>
            <a:solidFill>
              <a:srgbClr val="3BA362"/>
            </a:solidFill>
          </p:spPr>
          <p:txBody>
            <a:bodyPr wrap="square" lIns="0" tIns="0" rIns="0" bIns="0" rtlCol="0"/>
            <a:lstStyle/>
            <a:p>
              <a:endParaRPr dirty="0"/>
            </a:p>
          </p:txBody>
        </p:sp>
      </p:grpSp>
      <p:sp>
        <p:nvSpPr>
          <p:cNvPr id="51" name="object 23">
            <a:extLst>
              <a:ext uri="{FF2B5EF4-FFF2-40B4-BE49-F238E27FC236}">
                <a16:creationId xmlns:a16="http://schemas.microsoft.com/office/drawing/2014/main" id="{3274961A-9C42-42A2-98F8-7735A0E12B74}"/>
              </a:ext>
            </a:extLst>
          </p:cNvPr>
          <p:cNvSpPr txBox="1"/>
          <p:nvPr/>
        </p:nvSpPr>
        <p:spPr>
          <a:xfrm>
            <a:off x="6307145" y="2743200"/>
            <a:ext cx="5580055" cy="505267"/>
          </a:xfrm>
          <a:prstGeom prst="rect">
            <a:avLst/>
          </a:prstGeom>
        </p:spPr>
        <p:txBody>
          <a:bodyPr vert="horz" wrap="square" lIns="0" tIns="12700" rIns="0" bIns="0" rtlCol="0">
            <a:spAutoFit/>
          </a:bodyPr>
          <a:lstStyle/>
          <a:p>
            <a:pPr marL="12700">
              <a:lnSpc>
                <a:spcPct val="100000"/>
              </a:lnSpc>
              <a:spcBef>
                <a:spcPts val="100"/>
              </a:spcBef>
              <a:tabLst>
                <a:tab pos="4542155" algn="l"/>
              </a:tabLst>
            </a:pPr>
            <a:r>
              <a:rPr lang="en-CA" sz="1600" spc="5" dirty="0">
                <a:solidFill>
                  <a:srgbClr val="415568"/>
                </a:solidFill>
                <a:latin typeface="Arial"/>
                <a:cs typeface="Arial"/>
              </a:rPr>
              <a:t>US EPA registered; 47% revenue growth in 2021; doubled sales in new markets (outside Georgia) in 2022</a:t>
            </a:r>
          </a:p>
        </p:txBody>
      </p:sp>
      <p:sp>
        <p:nvSpPr>
          <p:cNvPr id="52" name="object 7">
            <a:extLst>
              <a:ext uri="{FF2B5EF4-FFF2-40B4-BE49-F238E27FC236}">
                <a16:creationId xmlns:a16="http://schemas.microsoft.com/office/drawing/2014/main" id="{C8F6E206-0B40-4799-9C9B-796EF5FBA1A2}"/>
              </a:ext>
            </a:extLst>
          </p:cNvPr>
          <p:cNvSpPr txBox="1"/>
          <p:nvPr/>
        </p:nvSpPr>
        <p:spPr>
          <a:xfrm>
            <a:off x="6343281" y="5214863"/>
            <a:ext cx="4197376" cy="500137"/>
          </a:xfrm>
          <a:prstGeom prst="rect">
            <a:avLst/>
          </a:prstGeom>
        </p:spPr>
        <p:txBody>
          <a:bodyPr vert="horz" wrap="square" lIns="0" tIns="12700" rIns="0" bIns="0" rtlCol="0">
            <a:spAutoFit/>
          </a:bodyPr>
          <a:lstStyle/>
          <a:p>
            <a:pPr marL="12700">
              <a:lnSpc>
                <a:spcPts val="1910"/>
              </a:lnSpc>
              <a:spcBef>
                <a:spcPts val="100"/>
              </a:spcBef>
            </a:pPr>
            <a:r>
              <a:rPr sz="1600" spc="5" dirty="0">
                <a:solidFill>
                  <a:srgbClr val="415568"/>
                </a:solidFill>
                <a:latin typeface="Arial"/>
                <a:cs typeface="Arial"/>
              </a:rPr>
              <a:t>65+ </a:t>
            </a:r>
            <a:r>
              <a:rPr lang="en-US" sz="1600" spc="5" dirty="0">
                <a:solidFill>
                  <a:srgbClr val="415568"/>
                </a:solidFill>
                <a:latin typeface="Arial"/>
                <a:cs typeface="Arial"/>
              </a:rPr>
              <a:t>granted </a:t>
            </a:r>
            <a:r>
              <a:rPr sz="1600" spc="5" dirty="0">
                <a:solidFill>
                  <a:srgbClr val="415568"/>
                </a:solidFill>
                <a:latin typeface="Arial"/>
                <a:cs typeface="Arial"/>
              </a:rPr>
              <a:t>worldwide </a:t>
            </a:r>
            <a:r>
              <a:rPr sz="1600" spc="-5" dirty="0">
                <a:solidFill>
                  <a:srgbClr val="415568"/>
                </a:solidFill>
                <a:latin typeface="Arial"/>
                <a:cs typeface="Arial"/>
              </a:rPr>
              <a:t>patents</a:t>
            </a:r>
            <a:r>
              <a:rPr lang="en-US" sz="1600" spc="-5" dirty="0">
                <a:solidFill>
                  <a:srgbClr val="415568"/>
                </a:solidFill>
                <a:latin typeface="Arial"/>
                <a:cs typeface="Arial"/>
              </a:rPr>
              <a:t> across</a:t>
            </a:r>
            <a:r>
              <a:rPr sz="1600" spc="-5" dirty="0">
                <a:solidFill>
                  <a:srgbClr val="415568"/>
                </a:solidFill>
                <a:latin typeface="Arial"/>
                <a:cs typeface="Arial"/>
              </a:rPr>
              <a:t> </a:t>
            </a:r>
            <a:r>
              <a:rPr sz="1600" dirty="0">
                <a:solidFill>
                  <a:srgbClr val="415568"/>
                </a:solidFill>
                <a:latin typeface="Arial"/>
                <a:cs typeface="Arial"/>
              </a:rPr>
              <a:t>5 families</a:t>
            </a:r>
            <a:r>
              <a:rPr lang="en-US" sz="1600" dirty="0">
                <a:solidFill>
                  <a:srgbClr val="415568"/>
                </a:solidFill>
                <a:latin typeface="Arial"/>
                <a:cs typeface="Arial"/>
              </a:rPr>
              <a:t> of technology; </a:t>
            </a:r>
            <a:r>
              <a:rPr sz="1600" spc="5" dirty="0">
                <a:solidFill>
                  <a:srgbClr val="415568"/>
                </a:solidFill>
                <a:latin typeface="Arial"/>
                <a:cs typeface="Arial"/>
              </a:rPr>
              <a:t>3</a:t>
            </a:r>
            <a:r>
              <a:rPr lang="en-US" sz="1600" spc="5" dirty="0">
                <a:solidFill>
                  <a:srgbClr val="415568"/>
                </a:solidFill>
                <a:latin typeface="Arial"/>
                <a:cs typeface="Arial"/>
              </a:rPr>
              <a:t>5</a:t>
            </a:r>
            <a:r>
              <a:rPr sz="1600" spc="5" dirty="0">
                <a:solidFill>
                  <a:srgbClr val="415568"/>
                </a:solidFill>
                <a:latin typeface="Arial"/>
                <a:cs typeface="Arial"/>
              </a:rPr>
              <a:t>+ </a:t>
            </a:r>
            <a:r>
              <a:rPr sz="1600" dirty="0">
                <a:solidFill>
                  <a:srgbClr val="415568"/>
                </a:solidFill>
                <a:latin typeface="Arial"/>
                <a:cs typeface="Arial"/>
              </a:rPr>
              <a:t>pending</a:t>
            </a:r>
            <a:r>
              <a:rPr sz="1600" spc="50" dirty="0">
                <a:solidFill>
                  <a:srgbClr val="415568"/>
                </a:solidFill>
                <a:latin typeface="Arial"/>
                <a:cs typeface="Arial"/>
              </a:rPr>
              <a:t> </a:t>
            </a:r>
            <a:r>
              <a:rPr sz="1600" spc="-5" dirty="0">
                <a:solidFill>
                  <a:srgbClr val="415568"/>
                </a:solidFill>
                <a:latin typeface="Arial"/>
                <a:cs typeface="Arial"/>
              </a:rPr>
              <a:t>patents</a:t>
            </a:r>
            <a:endParaRPr sz="1600" dirty="0">
              <a:latin typeface="Arial"/>
              <a:cs typeface="Arial"/>
            </a:endParaRPr>
          </a:p>
        </p:txBody>
      </p:sp>
      <p:sp>
        <p:nvSpPr>
          <p:cNvPr id="46" name="TextBox 45">
            <a:extLst>
              <a:ext uri="{FF2B5EF4-FFF2-40B4-BE49-F238E27FC236}">
                <a16:creationId xmlns:a16="http://schemas.microsoft.com/office/drawing/2014/main" id="{D2ED1CC4-C53B-4F04-A1EC-C91A3FD03FA9}"/>
              </a:ext>
            </a:extLst>
          </p:cNvPr>
          <p:cNvSpPr txBox="1"/>
          <p:nvPr/>
        </p:nvSpPr>
        <p:spPr>
          <a:xfrm>
            <a:off x="6248400" y="1307068"/>
            <a:ext cx="1492716" cy="369332"/>
          </a:xfrm>
          <a:prstGeom prst="rect">
            <a:avLst/>
          </a:prstGeom>
          <a:noFill/>
        </p:spPr>
        <p:txBody>
          <a:bodyPr wrap="none" rtlCol="0">
            <a:spAutoFit/>
          </a:bodyPr>
          <a:lstStyle/>
          <a:p>
            <a:r>
              <a:rPr lang="en-US" b="1" dirty="0">
                <a:solidFill>
                  <a:srgbClr val="3CA262"/>
                </a:solidFill>
                <a:latin typeface="Arial" panose="020B0604020202020204" pitchFamily="34" charset="0"/>
                <a:cs typeface="Arial" panose="020B0604020202020204" pitchFamily="34" charset="0"/>
              </a:rPr>
              <a:t>BVT in 2023</a:t>
            </a:r>
          </a:p>
        </p:txBody>
      </p:sp>
    </p:spTree>
    <p:extLst>
      <p:ext uri="{BB962C8B-B14F-4D97-AF65-F5344CB8AC3E}">
        <p14:creationId xmlns:p14="http://schemas.microsoft.com/office/powerpoint/2010/main" val="350253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4" grpId="0" animBg="1"/>
      <p:bldP spid="16" grpId="0"/>
      <p:bldP spid="18" grpId="0" animBg="1"/>
      <p:bldP spid="19" grpId="0"/>
      <p:bldP spid="22" grpId="0" animBg="1"/>
      <p:bldP spid="25" grpId="0" animBg="1"/>
      <p:bldP spid="51" grpId="0"/>
      <p:bldP spid="5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35707" y="0"/>
            <a:ext cx="9953244" cy="6858000"/>
          </a:xfrm>
          <a:prstGeom prst="rect">
            <a:avLst/>
          </a:prstGeom>
          <a:blipFill>
            <a:blip r:embed="rId2" cstate="print"/>
            <a:stretch>
              <a:fillRect/>
            </a:stretch>
          </a:blipFill>
        </p:spPr>
        <p:txBody>
          <a:bodyPr wrap="square" lIns="0" tIns="0" rIns="0" bIns="0" rtlCol="0"/>
          <a:lstStyle/>
          <a:p>
            <a:endParaRPr dirty="0"/>
          </a:p>
        </p:txBody>
      </p:sp>
      <p:sp>
        <p:nvSpPr>
          <p:cNvPr id="3" name="object 3"/>
          <p:cNvSpPr/>
          <p:nvPr/>
        </p:nvSpPr>
        <p:spPr>
          <a:xfrm>
            <a:off x="0" y="0"/>
            <a:ext cx="7086600" cy="6858000"/>
          </a:xfrm>
          <a:custGeom>
            <a:avLst/>
            <a:gdLst/>
            <a:ahLst/>
            <a:cxnLst/>
            <a:rect l="l" t="t" r="r" b="b"/>
            <a:pathLst>
              <a:path w="7086600" h="6858000">
                <a:moveTo>
                  <a:pt x="0" y="6858000"/>
                </a:moveTo>
                <a:lnTo>
                  <a:pt x="7086600" y="6858000"/>
                </a:lnTo>
                <a:lnTo>
                  <a:pt x="7086600" y="0"/>
                </a:lnTo>
                <a:lnTo>
                  <a:pt x="0" y="0"/>
                </a:lnTo>
                <a:lnTo>
                  <a:pt x="0" y="6858000"/>
                </a:lnTo>
                <a:close/>
              </a:path>
            </a:pathLst>
          </a:custGeom>
          <a:solidFill>
            <a:srgbClr val="3BA362"/>
          </a:solidFill>
        </p:spPr>
        <p:txBody>
          <a:bodyPr wrap="square" lIns="0" tIns="0" rIns="0" bIns="0" rtlCol="0"/>
          <a:lstStyle/>
          <a:p>
            <a:endParaRPr dirty="0"/>
          </a:p>
        </p:txBody>
      </p:sp>
      <p:sp>
        <p:nvSpPr>
          <p:cNvPr id="4" name="object 4"/>
          <p:cNvSpPr txBox="1">
            <a:spLocks noGrp="1"/>
          </p:cNvSpPr>
          <p:nvPr>
            <p:ph type="title"/>
          </p:nvPr>
        </p:nvSpPr>
        <p:spPr>
          <a:xfrm>
            <a:off x="469487" y="1848375"/>
            <a:ext cx="5927725" cy="454025"/>
          </a:xfrm>
          <a:prstGeom prst="rect">
            <a:avLst/>
          </a:prstGeom>
        </p:spPr>
        <p:txBody>
          <a:bodyPr vert="horz" wrap="square" lIns="0" tIns="13970" rIns="0" bIns="0" rtlCol="0">
            <a:spAutoFit/>
          </a:bodyPr>
          <a:lstStyle/>
          <a:p>
            <a:pPr marL="12700">
              <a:lnSpc>
                <a:spcPct val="100000"/>
              </a:lnSpc>
              <a:spcBef>
                <a:spcPts val="110"/>
              </a:spcBef>
            </a:pPr>
            <a:r>
              <a:rPr sz="2800" dirty="0">
                <a:solidFill>
                  <a:srgbClr val="FFFFFF"/>
                </a:solidFill>
              </a:rPr>
              <a:t>BEE VECTORING</a:t>
            </a:r>
            <a:r>
              <a:rPr sz="2800" spc="-70" dirty="0">
                <a:solidFill>
                  <a:srgbClr val="FFFFFF"/>
                </a:solidFill>
              </a:rPr>
              <a:t> </a:t>
            </a:r>
            <a:r>
              <a:rPr sz="2800" spc="5" dirty="0">
                <a:solidFill>
                  <a:srgbClr val="FFFFFF"/>
                </a:solidFill>
              </a:rPr>
              <a:t>TECHNOLOGIES</a:t>
            </a:r>
            <a:endParaRPr sz="2800" dirty="0"/>
          </a:p>
        </p:txBody>
      </p:sp>
      <p:sp>
        <p:nvSpPr>
          <p:cNvPr id="11" name="object 11"/>
          <p:cNvSpPr/>
          <p:nvPr/>
        </p:nvSpPr>
        <p:spPr>
          <a:xfrm>
            <a:off x="482187" y="389976"/>
            <a:ext cx="1480355" cy="1123044"/>
          </a:xfrm>
          <a:prstGeom prst="rect">
            <a:avLst/>
          </a:prstGeom>
          <a:blipFill>
            <a:blip r:embed="rId3" cstate="print"/>
            <a:stretch>
              <a:fillRect/>
            </a:stretch>
          </a:blipFill>
        </p:spPr>
        <p:txBody>
          <a:bodyPr wrap="square" lIns="0" tIns="0" rIns="0" bIns="0" rtlCol="0"/>
          <a:lstStyle/>
          <a:p>
            <a:endParaRPr dirty="0"/>
          </a:p>
        </p:txBody>
      </p:sp>
      <p:sp>
        <p:nvSpPr>
          <p:cNvPr id="12" name="object 12"/>
          <p:cNvSpPr/>
          <p:nvPr/>
        </p:nvSpPr>
        <p:spPr>
          <a:xfrm>
            <a:off x="482187" y="4800600"/>
            <a:ext cx="6075680" cy="0"/>
          </a:xfrm>
          <a:custGeom>
            <a:avLst/>
            <a:gdLst/>
            <a:ahLst/>
            <a:cxnLst/>
            <a:rect l="l" t="t" r="r" b="b"/>
            <a:pathLst>
              <a:path w="6075680">
                <a:moveTo>
                  <a:pt x="0" y="0"/>
                </a:moveTo>
                <a:lnTo>
                  <a:pt x="6075210" y="0"/>
                </a:lnTo>
              </a:path>
            </a:pathLst>
          </a:custGeom>
          <a:ln w="17767">
            <a:solidFill>
              <a:srgbClr val="FFFFFF"/>
            </a:solidFill>
          </a:ln>
        </p:spPr>
        <p:txBody>
          <a:bodyPr wrap="square" lIns="0" tIns="0" rIns="0" bIns="0" rtlCol="0"/>
          <a:lstStyle/>
          <a:p>
            <a:endParaRPr dirty="0"/>
          </a:p>
        </p:txBody>
      </p:sp>
      <p:sp>
        <p:nvSpPr>
          <p:cNvPr id="13" name="object 13"/>
          <p:cNvSpPr/>
          <p:nvPr/>
        </p:nvSpPr>
        <p:spPr>
          <a:xfrm>
            <a:off x="482187" y="6283684"/>
            <a:ext cx="6075680" cy="0"/>
          </a:xfrm>
          <a:custGeom>
            <a:avLst/>
            <a:gdLst/>
            <a:ahLst/>
            <a:cxnLst/>
            <a:rect l="l" t="t" r="r" b="b"/>
            <a:pathLst>
              <a:path w="6075680">
                <a:moveTo>
                  <a:pt x="0" y="0"/>
                </a:moveTo>
                <a:lnTo>
                  <a:pt x="6075210" y="0"/>
                </a:lnTo>
              </a:path>
            </a:pathLst>
          </a:custGeom>
          <a:ln w="17767">
            <a:solidFill>
              <a:srgbClr val="FFFFFF"/>
            </a:solidFill>
          </a:ln>
        </p:spPr>
        <p:txBody>
          <a:bodyPr wrap="square" lIns="0" tIns="0" rIns="0" bIns="0" rtlCol="0"/>
          <a:lstStyle/>
          <a:p>
            <a:endParaRPr dirty="0"/>
          </a:p>
        </p:txBody>
      </p:sp>
      <p:sp>
        <p:nvSpPr>
          <p:cNvPr id="14" name="object 14"/>
          <p:cNvSpPr txBox="1"/>
          <p:nvPr/>
        </p:nvSpPr>
        <p:spPr>
          <a:xfrm>
            <a:off x="469487" y="4950855"/>
            <a:ext cx="1833880" cy="687945"/>
          </a:xfrm>
          <a:prstGeom prst="rect">
            <a:avLst/>
          </a:prstGeom>
        </p:spPr>
        <p:txBody>
          <a:bodyPr vert="horz" wrap="square" lIns="0" tIns="27940" rIns="0" bIns="0" rtlCol="0">
            <a:spAutoFit/>
          </a:bodyPr>
          <a:lstStyle/>
          <a:p>
            <a:pPr marL="12700">
              <a:lnSpc>
                <a:spcPct val="100000"/>
              </a:lnSpc>
              <a:spcBef>
                <a:spcPts val="220"/>
              </a:spcBef>
            </a:pPr>
            <a:r>
              <a:rPr sz="1400" b="1" spc="-5" dirty="0">
                <a:solidFill>
                  <a:srgbClr val="FFFFFF"/>
                </a:solidFill>
                <a:latin typeface="Arial"/>
                <a:cs typeface="Arial"/>
              </a:rPr>
              <a:t>Ashish</a:t>
            </a:r>
            <a:r>
              <a:rPr sz="1400" b="1" spc="-15" dirty="0">
                <a:solidFill>
                  <a:srgbClr val="FFFFFF"/>
                </a:solidFill>
                <a:latin typeface="Arial"/>
                <a:cs typeface="Arial"/>
              </a:rPr>
              <a:t> </a:t>
            </a:r>
            <a:r>
              <a:rPr sz="1400" b="1" dirty="0">
                <a:solidFill>
                  <a:srgbClr val="FFFFFF"/>
                </a:solidFill>
                <a:latin typeface="Arial"/>
                <a:cs typeface="Arial"/>
              </a:rPr>
              <a:t>Malik</a:t>
            </a:r>
            <a:r>
              <a:rPr lang="en-US" sz="1400" b="1" dirty="0">
                <a:solidFill>
                  <a:srgbClr val="FFFFFF"/>
                </a:solidFill>
                <a:latin typeface="Arial"/>
                <a:cs typeface="Arial"/>
              </a:rPr>
              <a:t>, CEO</a:t>
            </a:r>
            <a:endParaRPr sz="1400" dirty="0">
              <a:latin typeface="Arial"/>
              <a:cs typeface="Arial"/>
            </a:endParaRPr>
          </a:p>
          <a:p>
            <a:pPr marL="12700" marR="5080">
              <a:lnSpc>
                <a:spcPct val="107200"/>
              </a:lnSpc>
            </a:pPr>
            <a:r>
              <a:rPr lang="en-US" sz="1400" spc="-5" dirty="0">
                <a:solidFill>
                  <a:srgbClr val="FFFFFF"/>
                </a:solidFill>
                <a:latin typeface="Arial"/>
                <a:cs typeface="Arial"/>
              </a:rPr>
              <a:t>BVT</a:t>
            </a:r>
          </a:p>
          <a:p>
            <a:pPr marL="12700" marR="5080">
              <a:lnSpc>
                <a:spcPct val="107200"/>
              </a:lnSpc>
            </a:pPr>
            <a:r>
              <a:rPr sz="1400" spc="-5" dirty="0">
                <a:solidFill>
                  <a:srgbClr val="FFFFFF"/>
                </a:solidFill>
                <a:latin typeface="Arial"/>
                <a:cs typeface="Arial"/>
                <a:hlinkClick r:id="rId4"/>
              </a:rPr>
              <a:t>amalik@beevt.com</a:t>
            </a:r>
            <a:endParaRPr sz="1400" dirty="0">
              <a:latin typeface="Arial"/>
              <a:cs typeface="Arial"/>
            </a:endParaRPr>
          </a:p>
        </p:txBody>
      </p:sp>
      <p:sp>
        <p:nvSpPr>
          <p:cNvPr id="15" name="object 15"/>
          <p:cNvSpPr txBox="1"/>
          <p:nvPr/>
        </p:nvSpPr>
        <p:spPr>
          <a:xfrm>
            <a:off x="3246545" y="4876800"/>
            <a:ext cx="3977418" cy="607859"/>
          </a:xfrm>
          <a:prstGeom prst="rect">
            <a:avLst/>
          </a:prstGeom>
        </p:spPr>
        <p:txBody>
          <a:bodyPr vert="horz" wrap="square" lIns="0" tIns="27940" rIns="0" bIns="0" rtlCol="0">
            <a:spAutoFit/>
          </a:bodyPr>
          <a:lstStyle/>
          <a:p>
            <a:pPr marL="12700">
              <a:lnSpc>
                <a:spcPct val="100000"/>
              </a:lnSpc>
              <a:spcBef>
                <a:spcPts val="220"/>
              </a:spcBef>
            </a:pPr>
            <a:r>
              <a:rPr lang="en-US" sz="1200" b="1" spc="-5" dirty="0">
                <a:solidFill>
                  <a:srgbClr val="FFFFFF"/>
                </a:solidFill>
                <a:latin typeface="Arial"/>
                <a:cs typeface="Arial"/>
              </a:rPr>
              <a:t>Virtus Advisory</a:t>
            </a:r>
            <a:r>
              <a:rPr lang="en-US" sz="1200" b="1" spc="-60" dirty="0">
                <a:solidFill>
                  <a:srgbClr val="FFFFFF"/>
                </a:solidFill>
                <a:latin typeface="Arial"/>
                <a:cs typeface="Arial"/>
              </a:rPr>
              <a:t> </a:t>
            </a:r>
            <a:r>
              <a:rPr lang="en-US" sz="1200" b="1" dirty="0">
                <a:solidFill>
                  <a:srgbClr val="FFFFFF"/>
                </a:solidFill>
                <a:latin typeface="Arial"/>
                <a:cs typeface="Arial"/>
              </a:rPr>
              <a:t>Group  </a:t>
            </a:r>
            <a:r>
              <a:rPr lang="en-US" sz="1200" dirty="0">
                <a:solidFill>
                  <a:srgbClr val="FFFFFF"/>
                </a:solidFill>
                <a:latin typeface="Arial"/>
                <a:cs typeface="Arial"/>
              </a:rPr>
              <a:t>(Canada &amp; International) </a:t>
            </a:r>
            <a:br>
              <a:rPr lang="en-US" sz="1200" dirty="0">
                <a:solidFill>
                  <a:srgbClr val="FFFFFF"/>
                </a:solidFill>
                <a:latin typeface="Arial"/>
                <a:cs typeface="Arial"/>
              </a:rPr>
            </a:br>
            <a:r>
              <a:rPr lang="en-US" sz="1200" spc="-5" dirty="0">
                <a:solidFill>
                  <a:srgbClr val="FFFFFF"/>
                </a:solidFill>
                <a:latin typeface="Arial"/>
                <a:cs typeface="Arial"/>
              </a:rPr>
              <a:t>Babak Pedram, Investor Relations</a:t>
            </a:r>
          </a:p>
          <a:p>
            <a:pPr marL="12700">
              <a:lnSpc>
                <a:spcPct val="100000"/>
              </a:lnSpc>
              <a:spcBef>
                <a:spcPts val="120"/>
              </a:spcBef>
            </a:pPr>
            <a:r>
              <a:rPr sz="1200" dirty="0">
                <a:solidFill>
                  <a:srgbClr val="FFFFFF"/>
                </a:solidFill>
                <a:latin typeface="Arial"/>
                <a:cs typeface="Arial"/>
              </a:rPr>
              <a:t>(416) </a:t>
            </a:r>
            <a:r>
              <a:rPr sz="1200" spc="-5" dirty="0">
                <a:solidFill>
                  <a:srgbClr val="FFFFFF"/>
                </a:solidFill>
                <a:latin typeface="Arial"/>
                <a:cs typeface="Arial"/>
              </a:rPr>
              <a:t>644-5081 </a:t>
            </a:r>
            <a:r>
              <a:rPr sz="1200" dirty="0">
                <a:solidFill>
                  <a:srgbClr val="FFFFFF"/>
                </a:solidFill>
                <a:latin typeface="Arial"/>
                <a:cs typeface="Arial"/>
              </a:rPr>
              <a:t>|</a:t>
            </a:r>
            <a:r>
              <a:rPr sz="1200" spc="-90" dirty="0">
                <a:solidFill>
                  <a:srgbClr val="FFFFFF"/>
                </a:solidFill>
                <a:latin typeface="Arial"/>
                <a:cs typeface="Arial"/>
              </a:rPr>
              <a:t> </a:t>
            </a:r>
            <a:r>
              <a:rPr sz="1200" spc="-10" dirty="0">
                <a:solidFill>
                  <a:srgbClr val="FFFFFF"/>
                </a:solidFill>
                <a:latin typeface="Arial"/>
                <a:cs typeface="Arial"/>
                <a:hlinkClick r:id="rId5"/>
              </a:rPr>
              <a:t>info@virtusadvisory.com</a:t>
            </a:r>
            <a:endParaRPr sz="1200" dirty="0">
              <a:latin typeface="Arial"/>
              <a:cs typeface="Arial"/>
            </a:endParaRPr>
          </a:p>
        </p:txBody>
      </p:sp>
      <p:pic>
        <p:nvPicPr>
          <p:cNvPr id="17" name="Picture 16">
            <a:extLst>
              <a:ext uri="{FF2B5EF4-FFF2-40B4-BE49-F238E27FC236}">
                <a16:creationId xmlns:a16="http://schemas.microsoft.com/office/drawing/2014/main" id="{21F54EF3-8A21-4459-B482-A2704AA393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6280" y="0"/>
            <a:ext cx="5125720" cy="6858000"/>
          </a:xfrm>
          <a:prstGeom prst="rect">
            <a:avLst/>
          </a:prstGeom>
        </p:spPr>
      </p:pic>
      <p:sp>
        <p:nvSpPr>
          <p:cNvPr id="18" name="object 9">
            <a:extLst>
              <a:ext uri="{FF2B5EF4-FFF2-40B4-BE49-F238E27FC236}">
                <a16:creationId xmlns:a16="http://schemas.microsoft.com/office/drawing/2014/main" id="{E5E191B8-8874-4DCA-96D2-A2601CAC1A5A}"/>
              </a:ext>
            </a:extLst>
          </p:cNvPr>
          <p:cNvSpPr txBox="1"/>
          <p:nvPr/>
        </p:nvSpPr>
        <p:spPr>
          <a:xfrm>
            <a:off x="469487" y="2367651"/>
            <a:ext cx="5125720" cy="259045"/>
          </a:xfrm>
          <a:prstGeom prst="rect">
            <a:avLst/>
          </a:prstGeom>
        </p:spPr>
        <p:txBody>
          <a:bodyPr vert="horz" wrap="square" lIns="0" tIns="12700" rIns="0" bIns="0" rtlCol="0">
            <a:spAutoFit/>
          </a:bodyPr>
          <a:lstStyle/>
          <a:p>
            <a:pPr marL="12700">
              <a:lnSpc>
                <a:spcPct val="100000"/>
              </a:lnSpc>
              <a:spcBef>
                <a:spcPts val="100"/>
              </a:spcBef>
              <a:tabLst>
                <a:tab pos="1299845" algn="l"/>
              </a:tabLst>
            </a:pPr>
            <a:r>
              <a:rPr sz="1600" b="1" spc="-5" dirty="0">
                <a:solidFill>
                  <a:srgbClr val="FFFFFF"/>
                </a:solidFill>
                <a:latin typeface="Arial"/>
                <a:cs typeface="Arial"/>
              </a:rPr>
              <a:t>CSE:</a:t>
            </a:r>
            <a:r>
              <a:rPr sz="1600" spc="-5" dirty="0">
                <a:solidFill>
                  <a:srgbClr val="FFFFFF"/>
                </a:solidFill>
                <a:latin typeface="Arial"/>
                <a:cs typeface="Arial"/>
              </a:rPr>
              <a:t>BEE	</a:t>
            </a:r>
            <a:r>
              <a:rPr sz="1600" b="1" dirty="0">
                <a:solidFill>
                  <a:srgbClr val="FFFFFF"/>
                </a:solidFill>
                <a:latin typeface="Arial"/>
                <a:cs typeface="Arial"/>
              </a:rPr>
              <a:t>OTCQB:</a:t>
            </a:r>
            <a:r>
              <a:rPr sz="1600" dirty="0">
                <a:solidFill>
                  <a:srgbClr val="FFFFFF"/>
                </a:solidFill>
                <a:latin typeface="Arial"/>
                <a:cs typeface="Arial"/>
              </a:rPr>
              <a:t>BEVVF</a:t>
            </a:r>
            <a:endParaRPr sz="1600" dirty="0">
              <a:latin typeface="Arial"/>
              <a:cs typeface="Arial"/>
            </a:endParaRPr>
          </a:p>
        </p:txBody>
      </p:sp>
      <p:sp>
        <p:nvSpPr>
          <p:cNvPr id="19" name="object 9">
            <a:extLst>
              <a:ext uri="{FF2B5EF4-FFF2-40B4-BE49-F238E27FC236}">
                <a16:creationId xmlns:a16="http://schemas.microsoft.com/office/drawing/2014/main" id="{968D1E9A-9C6D-477F-88D3-AE7CE2F077F3}"/>
              </a:ext>
            </a:extLst>
          </p:cNvPr>
          <p:cNvSpPr txBox="1"/>
          <p:nvPr/>
        </p:nvSpPr>
        <p:spPr>
          <a:xfrm>
            <a:off x="482187" y="3645585"/>
            <a:ext cx="5125720" cy="518091"/>
          </a:xfrm>
          <a:prstGeom prst="rect">
            <a:avLst/>
          </a:prstGeom>
        </p:spPr>
        <p:txBody>
          <a:bodyPr vert="horz" wrap="square" lIns="0" tIns="12700" rIns="0" bIns="0" rtlCol="0">
            <a:spAutoFit/>
          </a:bodyPr>
          <a:lstStyle/>
          <a:p>
            <a:pPr marL="12700">
              <a:lnSpc>
                <a:spcPct val="100000"/>
              </a:lnSpc>
              <a:spcBef>
                <a:spcPts val="100"/>
              </a:spcBef>
              <a:tabLst>
                <a:tab pos="1299845" algn="l"/>
              </a:tabLst>
            </a:pPr>
            <a:r>
              <a:rPr lang="en-US" sz="1600" b="1" spc="-5" dirty="0">
                <a:solidFill>
                  <a:srgbClr val="FFFFFF"/>
                </a:solidFill>
                <a:latin typeface="Arial"/>
                <a:cs typeface="Arial"/>
              </a:rPr>
              <a:t>Thank you. </a:t>
            </a:r>
          </a:p>
          <a:p>
            <a:pPr marL="12700">
              <a:lnSpc>
                <a:spcPct val="100000"/>
              </a:lnSpc>
              <a:spcBef>
                <a:spcPts val="100"/>
              </a:spcBef>
              <a:tabLst>
                <a:tab pos="1299845" algn="l"/>
              </a:tabLst>
            </a:pPr>
            <a:r>
              <a:rPr lang="en-US" sz="1600" b="1" spc="-5" dirty="0">
                <a:solidFill>
                  <a:srgbClr val="FFFFFF"/>
                </a:solidFill>
                <a:latin typeface="Arial"/>
                <a:cs typeface="Arial"/>
              </a:rPr>
              <a:t>For additional information, contact: </a:t>
            </a:r>
            <a:endParaRPr sz="1600" dirty="0">
              <a:latin typeface="Arial"/>
              <a:cs typeface="Arial"/>
            </a:endParaRPr>
          </a:p>
        </p:txBody>
      </p:sp>
      <p:sp>
        <p:nvSpPr>
          <p:cNvPr id="16" name="object 15">
            <a:extLst>
              <a:ext uri="{FF2B5EF4-FFF2-40B4-BE49-F238E27FC236}">
                <a16:creationId xmlns:a16="http://schemas.microsoft.com/office/drawing/2014/main" id="{F985F8E8-8B04-1FA9-C4BA-EA6CB55610DE}"/>
              </a:ext>
            </a:extLst>
          </p:cNvPr>
          <p:cNvSpPr txBox="1"/>
          <p:nvPr/>
        </p:nvSpPr>
        <p:spPr>
          <a:xfrm>
            <a:off x="3246545" y="5627717"/>
            <a:ext cx="3308350" cy="620683"/>
          </a:xfrm>
          <a:prstGeom prst="rect">
            <a:avLst/>
          </a:prstGeom>
        </p:spPr>
        <p:txBody>
          <a:bodyPr vert="horz" wrap="square" lIns="0" tIns="27940" rIns="0" bIns="0" rtlCol="0">
            <a:spAutoFit/>
          </a:bodyPr>
          <a:lstStyle/>
          <a:p>
            <a:pPr marL="12700">
              <a:lnSpc>
                <a:spcPct val="100000"/>
              </a:lnSpc>
              <a:spcBef>
                <a:spcPts val="220"/>
              </a:spcBef>
            </a:pPr>
            <a:r>
              <a:rPr lang="en-US" sz="1200" b="1" spc="-5" dirty="0">
                <a:solidFill>
                  <a:srgbClr val="FFFFFF"/>
                </a:solidFill>
                <a:latin typeface="Arial"/>
                <a:cs typeface="Arial"/>
              </a:rPr>
              <a:t>RB Milestone Group </a:t>
            </a:r>
            <a:r>
              <a:rPr lang="en-US" sz="1200" spc="-5" dirty="0">
                <a:solidFill>
                  <a:srgbClr val="FFFFFF"/>
                </a:solidFill>
                <a:latin typeface="Arial"/>
                <a:cs typeface="Arial"/>
              </a:rPr>
              <a:t>(USA)</a:t>
            </a:r>
          </a:p>
          <a:p>
            <a:pPr marL="12700">
              <a:spcBef>
                <a:spcPts val="220"/>
              </a:spcBef>
            </a:pPr>
            <a:r>
              <a:rPr lang="en-US" sz="1200" spc="-5" dirty="0">
                <a:solidFill>
                  <a:srgbClr val="FFFFFF"/>
                </a:solidFill>
                <a:latin typeface="Arial"/>
                <a:cs typeface="Arial"/>
              </a:rPr>
              <a:t>Will Maze, </a:t>
            </a:r>
            <a:r>
              <a:rPr lang="en-US" sz="1200" dirty="0">
                <a:solidFill>
                  <a:srgbClr val="FFFFFF"/>
                </a:solidFill>
                <a:latin typeface="Arial"/>
                <a:cs typeface="Arial"/>
              </a:rPr>
              <a:t>Investor</a:t>
            </a:r>
            <a:r>
              <a:rPr lang="en-US" sz="1200" spc="-5" dirty="0">
                <a:solidFill>
                  <a:srgbClr val="FFFFFF"/>
                </a:solidFill>
                <a:latin typeface="Arial"/>
                <a:cs typeface="Arial"/>
              </a:rPr>
              <a:t> Relations </a:t>
            </a:r>
          </a:p>
          <a:p>
            <a:pPr marL="12700">
              <a:lnSpc>
                <a:spcPct val="100000"/>
              </a:lnSpc>
              <a:spcBef>
                <a:spcPts val="120"/>
              </a:spcBef>
            </a:pPr>
            <a:r>
              <a:rPr lang="en-US" sz="1200" spc="-5" dirty="0">
                <a:solidFill>
                  <a:srgbClr val="FFFFFF"/>
                </a:solidFill>
                <a:latin typeface="Arial"/>
                <a:cs typeface="Arial"/>
              </a:rPr>
              <a:t>(203) 487-2759</a:t>
            </a:r>
            <a:r>
              <a:rPr sz="1200" spc="-5" dirty="0">
                <a:solidFill>
                  <a:srgbClr val="FFFFFF"/>
                </a:solidFill>
                <a:latin typeface="Arial"/>
                <a:cs typeface="Arial"/>
              </a:rPr>
              <a:t> </a:t>
            </a:r>
            <a:r>
              <a:rPr sz="1200" dirty="0">
                <a:solidFill>
                  <a:srgbClr val="FFFFFF"/>
                </a:solidFill>
                <a:latin typeface="Arial"/>
                <a:cs typeface="Arial"/>
              </a:rPr>
              <a:t>|</a:t>
            </a:r>
            <a:r>
              <a:rPr sz="1200" spc="-90" dirty="0">
                <a:solidFill>
                  <a:srgbClr val="FFFFFF"/>
                </a:solidFill>
                <a:latin typeface="Arial"/>
                <a:cs typeface="Arial"/>
              </a:rPr>
              <a:t> </a:t>
            </a:r>
            <a:r>
              <a:rPr lang="en-US" sz="1200" spc="-90" dirty="0">
                <a:solidFill>
                  <a:srgbClr val="FFFFFF"/>
                </a:solidFill>
                <a:latin typeface="Arial"/>
                <a:cs typeface="Arial"/>
                <a:hlinkClick r:id="rId7"/>
              </a:rPr>
              <a:t>bee@rbmilestone.com</a:t>
            </a:r>
            <a:r>
              <a:rPr lang="en-CA" sz="1200" spc="-10" dirty="0">
                <a:solidFill>
                  <a:srgbClr val="FFFFFF"/>
                </a:solidFill>
                <a:latin typeface="Arial"/>
                <a:cs typeface="Arial"/>
              </a:rPr>
              <a:t> </a:t>
            </a:r>
            <a:endParaRPr sz="12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0281" y="320154"/>
            <a:ext cx="9291436" cy="566822"/>
          </a:xfrm>
          <a:prstGeom prst="rect">
            <a:avLst/>
          </a:prstGeom>
        </p:spPr>
        <p:txBody>
          <a:bodyPr vert="horz" wrap="square" lIns="0" tIns="12700" rIns="0" bIns="0" rtlCol="0">
            <a:spAutoFit/>
          </a:bodyPr>
          <a:lstStyle/>
          <a:p>
            <a:pPr algn="ctr">
              <a:lnSpc>
                <a:spcPct val="100000"/>
              </a:lnSpc>
              <a:spcBef>
                <a:spcPts val="100"/>
              </a:spcBef>
            </a:pPr>
            <a:r>
              <a:rPr lang="en-US" sz="3600" dirty="0">
                <a:solidFill>
                  <a:srgbClr val="0070C0"/>
                </a:solidFill>
              </a:rPr>
              <a:t>Bee</a:t>
            </a:r>
            <a:r>
              <a:rPr lang="en-US" sz="3600" spc="-35" dirty="0">
                <a:solidFill>
                  <a:srgbClr val="0070C0"/>
                </a:solidFill>
              </a:rPr>
              <a:t> </a:t>
            </a:r>
            <a:r>
              <a:rPr lang="en-US" sz="3600" dirty="0">
                <a:solidFill>
                  <a:srgbClr val="0070C0"/>
                </a:solidFill>
              </a:rPr>
              <a:t>Vectoring</a:t>
            </a:r>
            <a:r>
              <a:rPr lang="en-US" sz="3600" spc="-25" dirty="0">
                <a:solidFill>
                  <a:srgbClr val="0070C0"/>
                </a:solidFill>
              </a:rPr>
              <a:t> </a:t>
            </a:r>
            <a:r>
              <a:rPr lang="en-US" sz="3600" dirty="0">
                <a:solidFill>
                  <a:srgbClr val="0070C0"/>
                </a:solidFill>
              </a:rPr>
              <a:t>Technologies</a:t>
            </a:r>
            <a:r>
              <a:rPr lang="en-US" sz="3600" spc="-25" dirty="0">
                <a:solidFill>
                  <a:srgbClr val="0070C0"/>
                </a:solidFill>
              </a:rPr>
              <a:t> </a:t>
            </a:r>
            <a:r>
              <a:rPr lang="en-US" sz="3600" spc="-10" dirty="0">
                <a:solidFill>
                  <a:srgbClr val="0070C0"/>
                </a:solidFill>
              </a:rPr>
              <a:t>(BVT)</a:t>
            </a:r>
            <a:endParaRPr lang="en-US" sz="3600" dirty="0">
              <a:solidFill>
                <a:srgbClr val="0070C0"/>
              </a:solidFill>
            </a:endParaRPr>
          </a:p>
        </p:txBody>
      </p:sp>
      <p:pic>
        <p:nvPicPr>
          <p:cNvPr id="3" name="object 3"/>
          <p:cNvPicPr/>
          <p:nvPr/>
        </p:nvPicPr>
        <p:blipFill>
          <a:blip r:embed="rId2" cstate="print"/>
          <a:stretch>
            <a:fillRect/>
          </a:stretch>
        </p:blipFill>
        <p:spPr>
          <a:xfrm>
            <a:off x="7713397" y="2030679"/>
            <a:ext cx="201142" cy="201142"/>
          </a:xfrm>
          <a:prstGeom prst="rect">
            <a:avLst/>
          </a:prstGeom>
        </p:spPr>
      </p:pic>
      <p:pic>
        <p:nvPicPr>
          <p:cNvPr id="4" name="object 4"/>
          <p:cNvPicPr/>
          <p:nvPr/>
        </p:nvPicPr>
        <p:blipFill>
          <a:blip r:embed="rId3" cstate="print"/>
          <a:stretch>
            <a:fillRect/>
          </a:stretch>
        </p:blipFill>
        <p:spPr>
          <a:xfrm>
            <a:off x="7713397" y="2302469"/>
            <a:ext cx="201142" cy="201142"/>
          </a:xfrm>
          <a:prstGeom prst="rect">
            <a:avLst/>
          </a:prstGeom>
        </p:spPr>
      </p:pic>
      <p:pic>
        <p:nvPicPr>
          <p:cNvPr id="5" name="object 5"/>
          <p:cNvPicPr/>
          <p:nvPr/>
        </p:nvPicPr>
        <p:blipFill>
          <a:blip r:embed="rId3" cstate="print"/>
          <a:stretch>
            <a:fillRect/>
          </a:stretch>
        </p:blipFill>
        <p:spPr>
          <a:xfrm>
            <a:off x="7713397" y="2574260"/>
            <a:ext cx="201142" cy="201142"/>
          </a:xfrm>
          <a:prstGeom prst="rect">
            <a:avLst/>
          </a:prstGeom>
        </p:spPr>
      </p:pic>
      <p:pic>
        <p:nvPicPr>
          <p:cNvPr id="6" name="object 6"/>
          <p:cNvPicPr/>
          <p:nvPr/>
        </p:nvPicPr>
        <p:blipFill>
          <a:blip r:embed="rId2" cstate="print"/>
          <a:stretch>
            <a:fillRect/>
          </a:stretch>
        </p:blipFill>
        <p:spPr>
          <a:xfrm>
            <a:off x="7713397" y="3528823"/>
            <a:ext cx="201142" cy="201142"/>
          </a:xfrm>
          <a:prstGeom prst="rect">
            <a:avLst/>
          </a:prstGeom>
        </p:spPr>
      </p:pic>
      <p:pic>
        <p:nvPicPr>
          <p:cNvPr id="7" name="object 7"/>
          <p:cNvPicPr/>
          <p:nvPr/>
        </p:nvPicPr>
        <p:blipFill>
          <a:blip r:embed="rId2" cstate="print"/>
          <a:stretch>
            <a:fillRect/>
          </a:stretch>
        </p:blipFill>
        <p:spPr>
          <a:xfrm>
            <a:off x="7713397" y="3800614"/>
            <a:ext cx="201142" cy="201142"/>
          </a:xfrm>
          <a:prstGeom prst="rect">
            <a:avLst/>
          </a:prstGeom>
        </p:spPr>
      </p:pic>
      <p:pic>
        <p:nvPicPr>
          <p:cNvPr id="8" name="object 8"/>
          <p:cNvPicPr/>
          <p:nvPr/>
        </p:nvPicPr>
        <p:blipFill>
          <a:blip r:embed="rId3" cstate="print"/>
          <a:stretch>
            <a:fillRect/>
          </a:stretch>
        </p:blipFill>
        <p:spPr>
          <a:xfrm>
            <a:off x="7713397" y="4072404"/>
            <a:ext cx="201142" cy="201142"/>
          </a:xfrm>
          <a:prstGeom prst="rect">
            <a:avLst/>
          </a:prstGeom>
        </p:spPr>
      </p:pic>
      <p:sp>
        <p:nvSpPr>
          <p:cNvPr id="9" name="object 9"/>
          <p:cNvSpPr txBox="1"/>
          <p:nvPr/>
        </p:nvSpPr>
        <p:spPr>
          <a:xfrm>
            <a:off x="7700685" y="1492579"/>
            <a:ext cx="3576320" cy="1300099"/>
          </a:xfrm>
          <a:prstGeom prst="rect">
            <a:avLst/>
          </a:prstGeom>
        </p:spPr>
        <p:txBody>
          <a:bodyPr vert="horz" wrap="square" lIns="0" tIns="11430" rIns="0" bIns="0" rtlCol="0">
            <a:spAutoFit/>
          </a:bodyPr>
          <a:lstStyle/>
          <a:p>
            <a:pPr marL="12700" marR="5080">
              <a:lnSpc>
                <a:spcPct val="102600"/>
              </a:lnSpc>
              <a:spcBef>
                <a:spcPts val="90"/>
              </a:spcBef>
            </a:pPr>
            <a:r>
              <a:rPr sz="1300" b="1" dirty="0">
                <a:solidFill>
                  <a:srgbClr val="3BA362"/>
                </a:solidFill>
                <a:latin typeface="Arial"/>
                <a:cs typeface="Arial"/>
              </a:rPr>
              <a:t>A</a:t>
            </a:r>
            <a:r>
              <a:rPr sz="1300" b="1" spc="135" dirty="0">
                <a:solidFill>
                  <a:srgbClr val="3BA362"/>
                </a:solidFill>
                <a:latin typeface="Arial"/>
                <a:cs typeface="Arial"/>
              </a:rPr>
              <a:t> </a:t>
            </a:r>
            <a:r>
              <a:rPr sz="1300" b="1" dirty="0">
                <a:solidFill>
                  <a:srgbClr val="3BA362"/>
                </a:solidFill>
                <a:latin typeface="Arial"/>
                <a:cs typeface="Arial"/>
              </a:rPr>
              <a:t>proven,</a:t>
            </a:r>
            <a:r>
              <a:rPr sz="1300" b="1" spc="210" dirty="0">
                <a:solidFill>
                  <a:srgbClr val="3BA362"/>
                </a:solidFill>
                <a:latin typeface="Arial"/>
                <a:cs typeface="Arial"/>
              </a:rPr>
              <a:t> </a:t>
            </a:r>
            <a:r>
              <a:rPr sz="1300" b="1" dirty="0">
                <a:solidFill>
                  <a:srgbClr val="3BA362"/>
                </a:solidFill>
                <a:latin typeface="Arial"/>
                <a:cs typeface="Arial"/>
              </a:rPr>
              <a:t>environmentally</a:t>
            </a:r>
            <a:r>
              <a:rPr sz="1300" b="1" spc="210" dirty="0">
                <a:solidFill>
                  <a:srgbClr val="3BA362"/>
                </a:solidFill>
                <a:latin typeface="Arial"/>
                <a:cs typeface="Arial"/>
              </a:rPr>
              <a:t> </a:t>
            </a:r>
            <a:r>
              <a:rPr sz="1300" b="1" dirty="0">
                <a:solidFill>
                  <a:srgbClr val="3BA362"/>
                </a:solidFill>
                <a:latin typeface="Arial"/>
                <a:cs typeface="Arial"/>
              </a:rPr>
              <a:t>friendly</a:t>
            </a:r>
            <a:r>
              <a:rPr sz="1300" b="1" spc="210" dirty="0">
                <a:solidFill>
                  <a:srgbClr val="3BA362"/>
                </a:solidFill>
                <a:latin typeface="Arial"/>
                <a:cs typeface="Arial"/>
              </a:rPr>
              <a:t> </a:t>
            </a:r>
            <a:r>
              <a:rPr sz="1300" b="1" spc="-10" dirty="0">
                <a:solidFill>
                  <a:srgbClr val="3BA362"/>
                </a:solidFill>
                <a:latin typeface="Arial"/>
                <a:cs typeface="Arial"/>
              </a:rPr>
              <a:t>solution </a:t>
            </a:r>
            <a:r>
              <a:rPr sz="1300" b="1" dirty="0">
                <a:solidFill>
                  <a:srgbClr val="3BA362"/>
                </a:solidFill>
                <a:latin typeface="Arial"/>
                <a:cs typeface="Arial"/>
              </a:rPr>
              <a:t>for</a:t>
            </a:r>
            <a:r>
              <a:rPr sz="1300" b="1" spc="85" dirty="0">
                <a:solidFill>
                  <a:srgbClr val="3BA362"/>
                </a:solidFill>
                <a:latin typeface="Arial"/>
                <a:cs typeface="Arial"/>
              </a:rPr>
              <a:t> </a:t>
            </a:r>
            <a:r>
              <a:rPr sz="1300" b="1" spc="-10" dirty="0">
                <a:solidFill>
                  <a:srgbClr val="3BA362"/>
                </a:solidFill>
                <a:latin typeface="Arial"/>
                <a:cs typeface="Arial"/>
              </a:rPr>
              <a:t>growers</a:t>
            </a:r>
            <a:endParaRPr sz="1300" dirty="0">
              <a:latin typeface="Arial"/>
              <a:cs typeface="Arial"/>
            </a:endParaRPr>
          </a:p>
          <a:p>
            <a:pPr marL="307975" marR="488950">
              <a:lnSpc>
                <a:spcPct val="137200"/>
              </a:lnSpc>
              <a:spcBef>
                <a:spcPts val="365"/>
              </a:spcBef>
            </a:pPr>
            <a:r>
              <a:rPr sz="1300" dirty="0">
                <a:solidFill>
                  <a:srgbClr val="415568"/>
                </a:solidFill>
                <a:latin typeface="Arial"/>
                <a:cs typeface="Arial"/>
              </a:rPr>
              <a:t>Increases</a:t>
            </a:r>
            <a:r>
              <a:rPr sz="1300" spc="70" dirty="0">
                <a:solidFill>
                  <a:srgbClr val="415568"/>
                </a:solidFill>
                <a:latin typeface="Arial"/>
                <a:cs typeface="Arial"/>
              </a:rPr>
              <a:t> </a:t>
            </a:r>
            <a:r>
              <a:rPr sz="1300" dirty="0">
                <a:solidFill>
                  <a:srgbClr val="415568"/>
                </a:solidFill>
                <a:latin typeface="Arial"/>
                <a:cs typeface="Arial"/>
              </a:rPr>
              <a:t>crop</a:t>
            </a:r>
            <a:r>
              <a:rPr sz="1300" spc="70" dirty="0">
                <a:solidFill>
                  <a:srgbClr val="415568"/>
                </a:solidFill>
                <a:latin typeface="Arial"/>
                <a:cs typeface="Arial"/>
              </a:rPr>
              <a:t> </a:t>
            </a:r>
            <a:r>
              <a:rPr sz="1300" dirty="0">
                <a:solidFill>
                  <a:srgbClr val="415568"/>
                </a:solidFill>
                <a:latin typeface="Arial"/>
                <a:cs typeface="Arial"/>
              </a:rPr>
              <a:t>yields</a:t>
            </a:r>
            <a:r>
              <a:rPr sz="1300" spc="70" dirty="0">
                <a:solidFill>
                  <a:srgbClr val="415568"/>
                </a:solidFill>
                <a:latin typeface="Arial"/>
                <a:cs typeface="Arial"/>
              </a:rPr>
              <a:t> </a:t>
            </a:r>
            <a:r>
              <a:rPr sz="1300" dirty="0">
                <a:solidFill>
                  <a:srgbClr val="415568"/>
                </a:solidFill>
                <a:latin typeface="Arial"/>
                <a:cs typeface="Arial"/>
              </a:rPr>
              <a:t>and</a:t>
            </a:r>
            <a:r>
              <a:rPr sz="1300" spc="70" dirty="0">
                <a:solidFill>
                  <a:srgbClr val="415568"/>
                </a:solidFill>
                <a:latin typeface="Arial"/>
                <a:cs typeface="Arial"/>
              </a:rPr>
              <a:t> </a:t>
            </a:r>
            <a:r>
              <a:rPr sz="1300" spc="-10" dirty="0">
                <a:solidFill>
                  <a:srgbClr val="415568"/>
                </a:solidFill>
                <a:latin typeface="Arial"/>
                <a:cs typeface="Arial"/>
              </a:rPr>
              <a:t>profitability </a:t>
            </a:r>
            <a:r>
              <a:rPr sz="1300" dirty="0">
                <a:solidFill>
                  <a:srgbClr val="415568"/>
                </a:solidFill>
                <a:latin typeface="Arial"/>
                <a:cs typeface="Arial"/>
              </a:rPr>
              <a:t>No</a:t>
            </a:r>
            <a:r>
              <a:rPr sz="1300" spc="254" dirty="0">
                <a:solidFill>
                  <a:srgbClr val="415568"/>
                </a:solidFill>
                <a:latin typeface="Arial"/>
                <a:cs typeface="Arial"/>
              </a:rPr>
              <a:t> </a:t>
            </a:r>
            <a:r>
              <a:rPr sz="1300" dirty="0">
                <a:solidFill>
                  <a:srgbClr val="415568"/>
                </a:solidFill>
                <a:latin typeface="Arial"/>
                <a:cs typeface="Arial"/>
              </a:rPr>
              <a:t>chemicals</a:t>
            </a:r>
            <a:r>
              <a:rPr sz="1300" spc="260" dirty="0">
                <a:solidFill>
                  <a:srgbClr val="415568"/>
                </a:solidFill>
                <a:latin typeface="Arial"/>
                <a:cs typeface="Arial"/>
              </a:rPr>
              <a:t> </a:t>
            </a:r>
            <a:r>
              <a:rPr sz="1300" dirty="0">
                <a:solidFill>
                  <a:srgbClr val="415568"/>
                </a:solidFill>
                <a:latin typeface="Arial"/>
                <a:cs typeface="Arial"/>
              </a:rPr>
              <a:t>or</a:t>
            </a:r>
            <a:r>
              <a:rPr sz="1300" spc="260" dirty="0">
                <a:solidFill>
                  <a:srgbClr val="415568"/>
                </a:solidFill>
                <a:latin typeface="Arial"/>
                <a:cs typeface="Arial"/>
              </a:rPr>
              <a:t> </a:t>
            </a:r>
            <a:r>
              <a:rPr sz="1300" spc="35" dirty="0">
                <a:solidFill>
                  <a:srgbClr val="415568"/>
                </a:solidFill>
                <a:latin typeface="Arial"/>
                <a:cs typeface="Arial"/>
              </a:rPr>
              <a:t>GMOs</a:t>
            </a:r>
            <a:endParaRPr sz="1300" dirty="0">
              <a:latin typeface="Arial"/>
              <a:cs typeface="Arial"/>
            </a:endParaRPr>
          </a:p>
          <a:p>
            <a:pPr marL="307975">
              <a:lnSpc>
                <a:spcPct val="100000"/>
              </a:lnSpc>
              <a:spcBef>
                <a:spcPts val="580"/>
              </a:spcBef>
            </a:pPr>
            <a:r>
              <a:rPr sz="1300" dirty="0">
                <a:solidFill>
                  <a:srgbClr val="415568"/>
                </a:solidFill>
                <a:latin typeface="Arial"/>
                <a:cs typeface="Arial"/>
              </a:rPr>
              <a:t>No</a:t>
            </a:r>
            <a:r>
              <a:rPr sz="1300" spc="229" dirty="0">
                <a:solidFill>
                  <a:srgbClr val="415568"/>
                </a:solidFill>
                <a:latin typeface="Arial"/>
                <a:cs typeface="Arial"/>
              </a:rPr>
              <a:t> </a:t>
            </a:r>
            <a:r>
              <a:rPr sz="1300" dirty="0">
                <a:solidFill>
                  <a:srgbClr val="415568"/>
                </a:solidFill>
                <a:latin typeface="Arial"/>
                <a:cs typeface="Arial"/>
              </a:rPr>
              <a:t>water</a:t>
            </a:r>
            <a:r>
              <a:rPr sz="1300" spc="229" dirty="0">
                <a:solidFill>
                  <a:srgbClr val="415568"/>
                </a:solidFill>
                <a:latin typeface="Arial"/>
                <a:cs typeface="Arial"/>
              </a:rPr>
              <a:t> </a:t>
            </a:r>
            <a:r>
              <a:rPr sz="1300" dirty="0">
                <a:solidFill>
                  <a:srgbClr val="415568"/>
                </a:solidFill>
                <a:latin typeface="Arial"/>
                <a:cs typeface="Arial"/>
              </a:rPr>
              <a:t>or</a:t>
            </a:r>
            <a:r>
              <a:rPr sz="1300" spc="235" dirty="0">
                <a:solidFill>
                  <a:srgbClr val="415568"/>
                </a:solidFill>
                <a:latin typeface="Arial"/>
                <a:cs typeface="Arial"/>
              </a:rPr>
              <a:t> </a:t>
            </a:r>
            <a:r>
              <a:rPr sz="1300" dirty="0">
                <a:solidFill>
                  <a:srgbClr val="415568"/>
                </a:solidFill>
                <a:latin typeface="Arial"/>
                <a:cs typeface="Arial"/>
              </a:rPr>
              <a:t>fossil</a:t>
            </a:r>
            <a:r>
              <a:rPr sz="1300" spc="229" dirty="0">
                <a:solidFill>
                  <a:srgbClr val="415568"/>
                </a:solidFill>
                <a:latin typeface="Arial"/>
                <a:cs typeface="Arial"/>
              </a:rPr>
              <a:t> </a:t>
            </a:r>
            <a:r>
              <a:rPr sz="1300" spc="40" dirty="0">
                <a:solidFill>
                  <a:srgbClr val="415568"/>
                </a:solidFill>
                <a:latin typeface="Arial"/>
                <a:cs typeface="Arial"/>
              </a:rPr>
              <a:t>fuels</a:t>
            </a:r>
            <a:endParaRPr sz="1300" dirty="0">
              <a:latin typeface="Arial"/>
              <a:cs typeface="Arial"/>
            </a:endParaRPr>
          </a:p>
        </p:txBody>
      </p:sp>
      <p:pic>
        <p:nvPicPr>
          <p:cNvPr id="10" name="object 10"/>
          <p:cNvPicPr/>
          <p:nvPr/>
        </p:nvPicPr>
        <p:blipFill>
          <a:blip r:embed="rId4" cstate="print"/>
          <a:stretch>
            <a:fillRect/>
          </a:stretch>
        </p:blipFill>
        <p:spPr>
          <a:xfrm>
            <a:off x="7727112" y="5026969"/>
            <a:ext cx="201142" cy="201142"/>
          </a:xfrm>
          <a:prstGeom prst="rect">
            <a:avLst/>
          </a:prstGeom>
        </p:spPr>
      </p:pic>
      <p:pic>
        <p:nvPicPr>
          <p:cNvPr id="11" name="object 11"/>
          <p:cNvPicPr/>
          <p:nvPr/>
        </p:nvPicPr>
        <p:blipFill>
          <a:blip r:embed="rId4" cstate="print"/>
          <a:stretch>
            <a:fillRect/>
          </a:stretch>
        </p:blipFill>
        <p:spPr>
          <a:xfrm>
            <a:off x="7727112" y="5298758"/>
            <a:ext cx="201142" cy="201142"/>
          </a:xfrm>
          <a:prstGeom prst="rect">
            <a:avLst/>
          </a:prstGeom>
        </p:spPr>
      </p:pic>
      <p:pic>
        <p:nvPicPr>
          <p:cNvPr id="12" name="object 12"/>
          <p:cNvPicPr/>
          <p:nvPr/>
        </p:nvPicPr>
        <p:blipFill>
          <a:blip r:embed="rId5" cstate="print"/>
          <a:stretch>
            <a:fillRect/>
          </a:stretch>
        </p:blipFill>
        <p:spPr>
          <a:xfrm>
            <a:off x="7727112" y="5570550"/>
            <a:ext cx="201142" cy="201142"/>
          </a:xfrm>
          <a:prstGeom prst="rect">
            <a:avLst/>
          </a:prstGeom>
        </p:spPr>
      </p:pic>
      <p:sp>
        <p:nvSpPr>
          <p:cNvPr id="13" name="object 13"/>
          <p:cNvSpPr txBox="1"/>
          <p:nvPr/>
        </p:nvSpPr>
        <p:spPr>
          <a:xfrm>
            <a:off x="7714377" y="4695825"/>
            <a:ext cx="2713990" cy="1095375"/>
          </a:xfrm>
          <a:prstGeom prst="rect">
            <a:avLst/>
          </a:prstGeom>
        </p:spPr>
        <p:txBody>
          <a:bodyPr vert="horz" wrap="square" lIns="0" tIns="16510" rIns="0" bIns="0" rtlCol="0">
            <a:spAutoFit/>
          </a:bodyPr>
          <a:lstStyle/>
          <a:p>
            <a:pPr marL="12700">
              <a:lnSpc>
                <a:spcPct val="100000"/>
              </a:lnSpc>
              <a:spcBef>
                <a:spcPts val="130"/>
              </a:spcBef>
            </a:pPr>
            <a:r>
              <a:rPr sz="1300" b="1" dirty="0">
                <a:solidFill>
                  <a:srgbClr val="3BA362"/>
                </a:solidFill>
                <a:latin typeface="Arial"/>
                <a:cs typeface="Arial"/>
              </a:rPr>
              <a:t>Ongoing</a:t>
            </a:r>
            <a:r>
              <a:rPr sz="1300" b="1" spc="204" dirty="0">
                <a:solidFill>
                  <a:srgbClr val="3BA362"/>
                </a:solidFill>
                <a:latin typeface="Arial"/>
                <a:cs typeface="Arial"/>
              </a:rPr>
              <a:t> </a:t>
            </a:r>
            <a:r>
              <a:rPr sz="1300" b="1" dirty="0">
                <a:solidFill>
                  <a:srgbClr val="3BA362"/>
                </a:solidFill>
                <a:latin typeface="Arial"/>
                <a:cs typeface="Arial"/>
              </a:rPr>
              <a:t>business</a:t>
            </a:r>
            <a:r>
              <a:rPr sz="1300" b="1" spc="210" dirty="0">
                <a:solidFill>
                  <a:srgbClr val="3BA362"/>
                </a:solidFill>
                <a:latin typeface="Arial"/>
                <a:cs typeface="Arial"/>
              </a:rPr>
              <a:t> </a:t>
            </a:r>
            <a:r>
              <a:rPr sz="1300" b="1" spc="-10" dirty="0">
                <a:solidFill>
                  <a:srgbClr val="3BA362"/>
                </a:solidFill>
                <a:latin typeface="Arial"/>
                <a:cs typeface="Arial"/>
              </a:rPr>
              <a:t>expansion</a:t>
            </a:r>
            <a:endParaRPr sz="1300" dirty="0">
              <a:latin typeface="Arial"/>
              <a:cs typeface="Arial"/>
            </a:endParaRPr>
          </a:p>
          <a:p>
            <a:pPr marL="299085" marR="5080" indent="8890">
              <a:lnSpc>
                <a:spcPct val="137200"/>
              </a:lnSpc>
              <a:spcBef>
                <a:spcPts val="405"/>
              </a:spcBef>
            </a:pPr>
            <a:r>
              <a:rPr sz="1300" dirty="0">
                <a:solidFill>
                  <a:srgbClr val="415568"/>
                </a:solidFill>
                <a:latin typeface="Arial"/>
                <a:cs typeface="Arial"/>
              </a:rPr>
              <a:t>New</a:t>
            </a:r>
            <a:r>
              <a:rPr sz="1300" spc="290" dirty="0">
                <a:solidFill>
                  <a:srgbClr val="415568"/>
                </a:solidFill>
                <a:latin typeface="Arial"/>
                <a:cs typeface="Arial"/>
              </a:rPr>
              <a:t> </a:t>
            </a:r>
            <a:r>
              <a:rPr sz="1300" dirty="0">
                <a:solidFill>
                  <a:srgbClr val="415568"/>
                </a:solidFill>
                <a:latin typeface="Arial"/>
                <a:cs typeface="Arial"/>
              </a:rPr>
              <a:t>product</a:t>
            </a:r>
            <a:r>
              <a:rPr sz="1300" spc="295" dirty="0">
                <a:solidFill>
                  <a:srgbClr val="415568"/>
                </a:solidFill>
                <a:latin typeface="Arial"/>
                <a:cs typeface="Arial"/>
              </a:rPr>
              <a:t> </a:t>
            </a:r>
            <a:r>
              <a:rPr sz="1300" spc="-10" dirty="0">
                <a:solidFill>
                  <a:srgbClr val="415568"/>
                </a:solidFill>
                <a:latin typeface="Arial"/>
                <a:cs typeface="Arial"/>
              </a:rPr>
              <a:t>applications </a:t>
            </a:r>
            <a:r>
              <a:rPr sz="1300" dirty="0">
                <a:solidFill>
                  <a:srgbClr val="415568"/>
                </a:solidFill>
                <a:latin typeface="Arial"/>
                <a:cs typeface="Arial"/>
              </a:rPr>
              <a:t>Advancing</a:t>
            </a:r>
            <a:r>
              <a:rPr sz="1300" spc="345" dirty="0">
                <a:solidFill>
                  <a:srgbClr val="415568"/>
                </a:solidFill>
                <a:latin typeface="Arial"/>
                <a:cs typeface="Arial"/>
              </a:rPr>
              <a:t> </a:t>
            </a:r>
            <a:r>
              <a:rPr sz="1300" dirty="0">
                <a:solidFill>
                  <a:srgbClr val="415568"/>
                </a:solidFill>
                <a:latin typeface="Arial"/>
                <a:cs typeface="Arial"/>
              </a:rPr>
              <a:t>into</a:t>
            </a:r>
            <a:r>
              <a:rPr sz="1300" spc="350" dirty="0">
                <a:solidFill>
                  <a:srgbClr val="415568"/>
                </a:solidFill>
                <a:latin typeface="Arial"/>
                <a:cs typeface="Arial"/>
              </a:rPr>
              <a:t> </a:t>
            </a:r>
            <a:r>
              <a:rPr sz="1300" dirty="0">
                <a:solidFill>
                  <a:srgbClr val="415568"/>
                </a:solidFill>
                <a:latin typeface="Arial"/>
                <a:cs typeface="Arial"/>
              </a:rPr>
              <a:t>global</a:t>
            </a:r>
            <a:r>
              <a:rPr sz="1300" spc="350" dirty="0">
                <a:solidFill>
                  <a:srgbClr val="415568"/>
                </a:solidFill>
                <a:latin typeface="Arial"/>
                <a:cs typeface="Arial"/>
              </a:rPr>
              <a:t> </a:t>
            </a:r>
            <a:r>
              <a:rPr sz="1300" spc="-10" dirty="0">
                <a:solidFill>
                  <a:srgbClr val="415568"/>
                </a:solidFill>
                <a:latin typeface="Arial"/>
                <a:cs typeface="Arial"/>
              </a:rPr>
              <a:t>markets Partnerships</a:t>
            </a:r>
            <a:endParaRPr sz="1300" dirty="0">
              <a:latin typeface="Arial"/>
              <a:cs typeface="Arial"/>
            </a:endParaRPr>
          </a:p>
        </p:txBody>
      </p:sp>
      <p:sp>
        <p:nvSpPr>
          <p:cNvPr id="14" name="object 14"/>
          <p:cNvSpPr txBox="1"/>
          <p:nvPr/>
        </p:nvSpPr>
        <p:spPr>
          <a:xfrm>
            <a:off x="444500" y="1492579"/>
            <a:ext cx="6640830" cy="858519"/>
          </a:xfrm>
          <a:prstGeom prst="rect">
            <a:avLst/>
          </a:prstGeom>
        </p:spPr>
        <p:txBody>
          <a:bodyPr vert="horz" wrap="square" lIns="0" tIns="12700" rIns="0" bIns="0" rtlCol="0">
            <a:spAutoFit/>
          </a:bodyPr>
          <a:lstStyle/>
          <a:p>
            <a:pPr marL="12700" marR="5080">
              <a:lnSpc>
                <a:spcPct val="113799"/>
              </a:lnSpc>
              <a:spcBef>
                <a:spcPts val="100"/>
              </a:spcBef>
            </a:pPr>
            <a:r>
              <a:rPr lang="en-US" sz="1600" b="1" dirty="0">
                <a:solidFill>
                  <a:srgbClr val="3CA262"/>
                </a:solidFill>
                <a:latin typeface="Arial"/>
                <a:cs typeface="Arial"/>
              </a:rPr>
              <a:t>BVT</a:t>
            </a:r>
            <a:r>
              <a:rPr sz="1600" b="1" dirty="0">
                <a:solidFill>
                  <a:srgbClr val="3CA262"/>
                </a:solidFill>
                <a:latin typeface="Arial"/>
                <a:cs typeface="Arial"/>
              </a:rPr>
              <a:t>’s</a:t>
            </a:r>
            <a:r>
              <a:rPr sz="1600" b="1" spc="30" dirty="0">
                <a:solidFill>
                  <a:srgbClr val="3CA262"/>
                </a:solidFill>
                <a:latin typeface="Arial"/>
                <a:cs typeface="Arial"/>
              </a:rPr>
              <a:t> </a:t>
            </a:r>
            <a:r>
              <a:rPr lang="en-US" sz="1600" b="1" spc="30" dirty="0">
                <a:solidFill>
                  <a:srgbClr val="3CA262"/>
                </a:solidFill>
                <a:latin typeface="Arial"/>
                <a:cs typeface="Arial"/>
              </a:rPr>
              <a:t>Natural P</a:t>
            </a:r>
            <a:r>
              <a:rPr sz="1600" b="1" dirty="0">
                <a:solidFill>
                  <a:srgbClr val="3CA262"/>
                </a:solidFill>
                <a:latin typeface="Arial"/>
                <a:cs typeface="Arial"/>
              </a:rPr>
              <a:t>recision</a:t>
            </a:r>
            <a:r>
              <a:rPr sz="1600" b="1" spc="30" dirty="0">
                <a:solidFill>
                  <a:srgbClr val="3CA262"/>
                </a:solidFill>
                <a:latin typeface="Arial"/>
                <a:cs typeface="Arial"/>
              </a:rPr>
              <a:t> </a:t>
            </a:r>
            <a:r>
              <a:rPr lang="en-US" sz="1600" b="1" spc="30" dirty="0">
                <a:solidFill>
                  <a:srgbClr val="3CA262"/>
                </a:solidFill>
                <a:latin typeface="Arial"/>
                <a:cs typeface="Arial"/>
              </a:rPr>
              <a:t>A</a:t>
            </a:r>
            <a:r>
              <a:rPr sz="1600" b="1" dirty="0">
                <a:solidFill>
                  <a:srgbClr val="3CA262"/>
                </a:solidFill>
                <a:latin typeface="Arial"/>
                <a:cs typeface="Arial"/>
              </a:rPr>
              <a:t>griculture</a:t>
            </a:r>
            <a:r>
              <a:rPr sz="1600" b="1" spc="30" dirty="0">
                <a:solidFill>
                  <a:srgbClr val="3CA262"/>
                </a:solidFill>
                <a:latin typeface="Arial"/>
                <a:cs typeface="Arial"/>
              </a:rPr>
              <a:t> </a:t>
            </a:r>
            <a:r>
              <a:rPr sz="1600" dirty="0">
                <a:solidFill>
                  <a:srgbClr val="3CA262"/>
                </a:solidFill>
                <a:latin typeface="Arial"/>
                <a:cs typeface="Arial"/>
              </a:rPr>
              <a:t>system</a:t>
            </a:r>
            <a:r>
              <a:rPr sz="1600" spc="30" dirty="0">
                <a:solidFill>
                  <a:srgbClr val="3CA262"/>
                </a:solidFill>
                <a:latin typeface="Arial"/>
                <a:cs typeface="Arial"/>
              </a:rPr>
              <a:t> </a:t>
            </a:r>
            <a:r>
              <a:rPr sz="1600" dirty="0">
                <a:solidFill>
                  <a:srgbClr val="3CA262"/>
                </a:solidFill>
                <a:latin typeface="Arial"/>
                <a:cs typeface="Arial"/>
              </a:rPr>
              <a:t>replaces</a:t>
            </a:r>
            <a:r>
              <a:rPr sz="1600" spc="30" dirty="0">
                <a:solidFill>
                  <a:srgbClr val="3CA262"/>
                </a:solidFill>
                <a:latin typeface="Arial"/>
                <a:cs typeface="Arial"/>
              </a:rPr>
              <a:t> </a:t>
            </a:r>
            <a:r>
              <a:rPr sz="1600" spc="-10" dirty="0">
                <a:solidFill>
                  <a:srgbClr val="3CA262"/>
                </a:solidFill>
                <a:latin typeface="Arial"/>
                <a:cs typeface="Arial"/>
              </a:rPr>
              <a:t>chemical </a:t>
            </a:r>
            <a:r>
              <a:rPr sz="1600" dirty="0">
                <a:solidFill>
                  <a:srgbClr val="3CA262"/>
                </a:solidFill>
                <a:latin typeface="Arial"/>
                <a:cs typeface="Arial"/>
              </a:rPr>
              <a:t>pesticides</a:t>
            </a:r>
            <a:r>
              <a:rPr sz="1600" spc="40" dirty="0">
                <a:solidFill>
                  <a:srgbClr val="3CA262"/>
                </a:solidFill>
                <a:latin typeface="Arial"/>
                <a:cs typeface="Arial"/>
              </a:rPr>
              <a:t> </a:t>
            </a:r>
            <a:r>
              <a:rPr sz="1600" dirty="0">
                <a:solidFill>
                  <a:srgbClr val="3CA262"/>
                </a:solidFill>
                <a:latin typeface="Arial"/>
                <a:cs typeface="Arial"/>
              </a:rPr>
              <a:t>by</a:t>
            </a:r>
            <a:r>
              <a:rPr sz="1600" spc="40" dirty="0">
                <a:solidFill>
                  <a:srgbClr val="3CA262"/>
                </a:solidFill>
                <a:latin typeface="Arial"/>
                <a:cs typeface="Arial"/>
              </a:rPr>
              <a:t> </a:t>
            </a:r>
            <a:r>
              <a:rPr sz="1600" dirty="0">
                <a:solidFill>
                  <a:srgbClr val="3CA262"/>
                </a:solidFill>
                <a:latin typeface="Arial"/>
                <a:cs typeface="Arial"/>
              </a:rPr>
              <a:t>delivering</a:t>
            </a:r>
            <a:r>
              <a:rPr sz="1600" spc="40" dirty="0">
                <a:solidFill>
                  <a:srgbClr val="3CA262"/>
                </a:solidFill>
                <a:latin typeface="Arial"/>
                <a:cs typeface="Arial"/>
              </a:rPr>
              <a:t> </a:t>
            </a:r>
            <a:r>
              <a:rPr sz="1600" dirty="0">
                <a:solidFill>
                  <a:srgbClr val="3CA262"/>
                </a:solidFill>
                <a:latin typeface="Arial"/>
                <a:cs typeface="Arial"/>
              </a:rPr>
              <a:t>simple</a:t>
            </a:r>
            <a:r>
              <a:rPr sz="1600" spc="45" dirty="0">
                <a:solidFill>
                  <a:srgbClr val="3CA262"/>
                </a:solidFill>
                <a:latin typeface="Arial"/>
                <a:cs typeface="Arial"/>
              </a:rPr>
              <a:t> </a:t>
            </a:r>
            <a:r>
              <a:rPr sz="1600" dirty="0">
                <a:solidFill>
                  <a:srgbClr val="3CA262"/>
                </a:solidFill>
                <a:latin typeface="Arial"/>
                <a:cs typeface="Arial"/>
              </a:rPr>
              <a:t>and</a:t>
            </a:r>
            <a:r>
              <a:rPr sz="1600" spc="40" dirty="0">
                <a:solidFill>
                  <a:srgbClr val="3CA262"/>
                </a:solidFill>
                <a:latin typeface="Arial"/>
                <a:cs typeface="Arial"/>
              </a:rPr>
              <a:t> </a:t>
            </a:r>
            <a:r>
              <a:rPr sz="1600" dirty="0">
                <a:solidFill>
                  <a:srgbClr val="3CA262"/>
                </a:solidFill>
                <a:latin typeface="Arial"/>
                <a:cs typeface="Arial"/>
              </a:rPr>
              <a:t>validated</a:t>
            </a:r>
            <a:r>
              <a:rPr sz="1600" spc="40" dirty="0">
                <a:solidFill>
                  <a:srgbClr val="3CA262"/>
                </a:solidFill>
                <a:latin typeface="Arial"/>
                <a:cs typeface="Arial"/>
              </a:rPr>
              <a:t> </a:t>
            </a:r>
            <a:r>
              <a:rPr sz="1600" dirty="0">
                <a:solidFill>
                  <a:srgbClr val="3CA262"/>
                </a:solidFill>
                <a:latin typeface="Arial"/>
                <a:cs typeface="Arial"/>
              </a:rPr>
              <a:t>biological</a:t>
            </a:r>
            <a:r>
              <a:rPr sz="1600" spc="40" dirty="0">
                <a:solidFill>
                  <a:srgbClr val="3CA262"/>
                </a:solidFill>
                <a:latin typeface="Arial"/>
                <a:cs typeface="Arial"/>
              </a:rPr>
              <a:t> </a:t>
            </a:r>
            <a:r>
              <a:rPr sz="1600" dirty="0">
                <a:solidFill>
                  <a:srgbClr val="3CA262"/>
                </a:solidFill>
                <a:latin typeface="Arial"/>
                <a:cs typeface="Arial"/>
              </a:rPr>
              <a:t>alternatives</a:t>
            </a:r>
            <a:r>
              <a:rPr sz="1600" spc="45" dirty="0">
                <a:solidFill>
                  <a:srgbClr val="3CA262"/>
                </a:solidFill>
                <a:latin typeface="Arial"/>
                <a:cs typeface="Arial"/>
              </a:rPr>
              <a:t> </a:t>
            </a:r>
            <a:r>
              <a:rPr sz="1600" spc="-10" dirty="0">
                <a:solidFill>
                  <a:srgbClr val="3CA262"/>
                </a:solidFill>
                <a:latin typeface="Arial"/>
                <a:cs typeface="Arial"/>
              </a:rPr>
              <a:t>using </a:t>
            </a:r>
            <a:r>
              <a:rPr sz="1600" dirty="0">
                <a:solidFill>
                  <a:srgbClr val="3CA262"/>
                </a:solidFill>
                <a:latin typeface="Arial"/>
                <a:cs typeface="Arial"/>
              </a:rPr>
              <a:t>commercially</a:t>
            </a:r>
            <a:r>
              <a:rPr sz="1600" spc="50" dirty="0">
                <a:solidFill>
                  <a:srgbClr val="3CA262"/>
                </a:solidFill>
                <a:latin typeface="Arial"/>
                <a:cs typeface="Arial"/>
              </a:rPr>
              <a:t> </a:t>
            </a:r>
            <a:r>
              <a:rPr sz="1600" dirty="0">
                <a:solidFill>
                  <a:srgbClr val="3CA262"/>
                </a:solidFill>
                <a:latin typeface="Arial"/>
                <a:cs typeface="Arial"/>
              </a:rPr>
              <a:t>grown</a:t>
            </a:r>
            <a:r>
              <a:rPr sz="1600" spc="50" dirty="0">
                <a:solidFill>
                  <a:srgbClr val="3CA262"/>
                </a:solidFill>
                <a:latin typeface="Arial"/>
                <a:cs typeface="Arial"/>
              </a:rPr>
              <a:t> </a:t>
            </a:r>
            <a:r>
              <a:rPr sz="1600" dirty="0">
                <a:solidFill>
                  <a:srgbClr val="3CA262"/>
                </a:solidFill>
                <a:latin typeface="Arial"/>
                <a:cs typeface="Arial"/>
              </a:rPr>
              <a:t>bees,</a:t>
            </a:r>
            <a:r>
              <a:rPr sz="1600" spc="50" dirty="0">
                <a:solidFill>
                  <a:srgbClr val="3CA262"/>
                </a:solidFill>
                <a:latin typeface="Arial"/>
                <a:cs typeface="Arial"/>
              </a:rPr>
              <a:t> </a:t>
            </a:r>
            <a:r>
              <a:rPr sz="1600" dirty="0">
                <a:solidFill>
                  <a:srgbClr val="3CA262"/>
                </a:solidFill>
                <a:latin typeface="Arial"/>
                <a:cs typeface="Arial"/>
              </a:rPr>
              <a:t>seed</a:t>
            </a:r>
            <a:r>
              <a:rPr sz="1600" spc="55" dirty="0">
                <a:solidFill>
                  <a:srgbClr val="3CA262"/>
                </a:solidFill>
                <a:latin typeface="Arial"/>
                <a:cs typeface="Arial"/>
              </a:rPr>
              <a:t> </a:t>
            </a:r>
            <a:r>
              <a:rPr sz="1600" dirty="0">
                <a:solidFill>
                  <a:srgbClr val="3CA262"/>
                </a:solidFill>
                <a:latin typeface="Arial"/>
                <a:cs typeface="Arial"/>
              </a:rPr>
              <a:t>treatment</a:t>
            </a:r>
            <a:r>
              <a:rPr sz="1600" spc="50" dirty="0">
                <a:solidFill>
                  <a:srgbClr val="3CA262"/>
                </a:solidFill>
                <a:latin typeface="Arial"/>
                <a:cs typeface="Arial"/>
              </a:rPr>
              <a:t> </a:t>
            </a:r>
            <a:r>
              <a:rPr sz="1600" dirty="0">
                <a:solidFill>
                  <a:srgbClr val="3CA262"/>
                </a:solidFill>
                <a:latin typeface="Arial"/>
                <a:cs typeface="Arial"/>
              </a:rPr>
              <a:t>and</a:t>
            </a:r>
            <a:r>
              <a:rPr sz="1600" spc="50" dirty="0">
                <a:solidFill>
                  <a:srgbClr val="3CA262"/>
                </a:solidFill>
                <a:latin typeface="Arial"/>
                <a:cs typeface="Arial"/>
              </a:rPr>
              <a:t> </a:t>
            </a:r>
            <a:r>
              <a:rPr sz="1600" dirty="0">
                <a:solidFill>
                  <a:srgbClr val="3CA262"/>
                </a:solidFill>
                <a:latin typeface="Arial"/>
                <a:cs typeface="Arial"/>
              </a:rPr>
              <a:t>other</a:t>
            </a:r>
            <a:r>
              <a:rPr sz="1600" spc="50" dirty="0">
                <a:solidFill>
                  <a:srgbClr val="3CA262"/>
                </a:solidFill>
                <a:latin typeface="Arial"/>
                <a:cs typeface="Arial"/>
              </a:rPr>
              <a:t> </a:t>
            </a:r>
            <a:r>
              <a:rPr sz="1600" dirty="0">
                <a:solidFill>
                  <a:srgbClr val="3CA262"/>
                </a:solidFill>
                <a:latin typeface="Arial"/>
                <a:cs typeface="Arial"/>
              </a:rPr>
              <a:t>delivery</a:t>
            </a:r>
            <a:r>
              <a:rPr sz="1600" spc="55" dirty="0">
                <a:solidFill>
                  <a:srgbClr val="3CA262"/>
                </a:solidFill>
                <a:latin typeface="Arial"/>
                <a:cs typeface="Arial"/>
              </a:rPr>
              <a:t> </a:t>
            </a:r>
            <a:r>
              <a:rPr sz="1600" spc="-10" dirty="0">
                <a:solidFill>
                  <a:srgbClr val="3CA262"/>
                </a:solidFill>
                <a:latin typeface="Arial"/>
                <a:cs typeface="Arial"/>
              </a:rPr>
              <a:t>methods</a:t>
            </a:r>
            <a:r>
              <a:rPr lang="en-US" sz="1600" spc="-10" dirty="0">
                <a:solidFill>
                  <a:srgbClr val="3CA262"/>
                </a:solidFill>
                <a:latin typeface="Arial"/>
                <a:cs typeface="Arial"/>
              </a:rPr>
              <a:t>.</a:t>
            </a:r>
            <a:endParaRPr sz="1600" dirty="0">
              <a:latin typeface="Arial"/>
              <a:cs typeface="Arial"/>
            </a:endParaRPr>
          </a:p>
        </p:txBody>
      </p:sp>
      <p:pic>
        <p:nvPicPr>
          <p:cNvPr id="15" name="object 15"/>
          <p:cNvPicPr/>
          <p:nvPr/>
        </p:nvPicPr>
        <p:blipFill>
          <a:blip r:embed="rId6" cstate="print"/>
          <a:stretch>
            <a:fillRect/>
          </a:stretch>
        </p:blipFill>
        <p:spPr>
          <a:xfrm>
            <a:off x="457200" y="2864179"/>
            <a:ext cx="3255264" cy="2828874"/>
          </a:xfrm>
          <a:prstGeom prst="rect">
            <a:avLst/>
          </a:prstGeom>
        </p:spPr>
      </p:pic>
      <p:pic>
        <p:nvPicPr>
          <p:cNvPr id="16" name="object 16"/>
          <p:cNvPicPr/>
          <p:nvPr/>
        </p:nvPicPr>
        <p:blipFill>
          <a:blip r:embed="rId7" cstate="print"/>
          <a:stretch>
            <a:fillRect/>
          </a:stretch>
        </p:blipFill>
        <p:spPr>
          <a:xfrm>
            <a:off x="3838473" y="2864179"/>
            <a:ext cx="3255254" cy="2828874"/>
          </a:xfrm>
          <a:prstGeom prst="rect">
            <a:avLst/>
          </a:prstGeom>
        </p:spPr>
      </p:pic>
      <p:sp>
        <p:nvSpPr>
          <p:cNvPr id="17" name="object 17"/>
          <p:cNvSpPr/>
          <p:nvPr/>
        </p:nvSpPr>
        <p:spPr>
          <a:xfrm>
            <a:off x="7727112" y="3006965"/>
            <a:ext cx="3556635" cy="0"/>
          </a:xfrm>
          <a:custGeom>
            <a:avLst/>
            <a:gdLst/>
            <a:ahLst/>
            <a:cxnLst/>
            <a:rect l="l" t="t" r="r" b="b"/>
            <a:pathLst>
              <a:path w="3556634">
                <a:moveTo>
                  <a:pt x="0" y="0"/>
                </a:moveTo>
                <a:lnTo>
                  <a:pt x="3556190" y="0"/>
                </a:lnTo>
              </a:path>
            </a:pathLst>
          </a:custGeom>
          <a:ln w="9525">
            <a:solidFill>
              <a:srgbClr val="415568"/>
            </a:solidFill>
          </a:ln>
        </p:spPr>
        <p:txBody>
          <a:bodyPr wrap="square" lIns="0" tIns="0" rIns="0" bIns="0" rtlCol="0"/>
          <a:lstStyle/>
          <a:p>
            <a:endParaRPr dirty="0"/>
          </a:p>
        </p:txBody>
      </p:sp>
      <p:sp>
        <p:nvSpPr>
          <p:cNvPr id="18" name="object 18"/>
          <p:cNvSpPr/>
          <p:nvPr/>
        </p:nvSpPr>
        <p:spPr>
          <a:xfrm>
            <a:off x="7727112" y="4505110"/>
            <a:ext cx="3556635" cy="0"/>
          </a:xfrm>
          <a:custGeom>
            <a:avLst/>
            <a:gdLst/>
            <a:ahLst/>
            <a:cxnLst/>
            <a:rect l="l" t="t" r="r" b="b"/>
            <a:pathLst>
              <a:path w="3556634">
                <a:moveTo>
                  <a:pt x="0" y="0"/>
                </a:moveTo>
                <a:lnTo>
                  <a:pt x="3556190" y="0"/>
                </a:lnTo>
              </a:path>
            </a:pathLst>
          </a:custGeom>
          <a:ln w="9525">
            <a:solidFill>
              <a:srgbClr val="415568"/>
            </a:solidFill>
          </a:ln>
        </p:spPr>
        <p:txBody>
          <a:bodyPr wrap="square" lIns="0" tIns="0" rIns="0" bIns="0" rtlCol="0"/>
          <a:lstStyle/>
          <a:p>
            <a:endParaRPr dirty="0"/>
          </a:p>
        </p:txBody>
      </p:sp>
      <p:sp>
        <p:nvSpPr>
          <p:cNvPr id="19" name="object 19"/>
          <p:cNvSpPr txBox="1">
            <a:spLocks noGrp="1"/>
          </p:cNvSpPr>
          <p:nvPr>
            <p:ph type="ftr" sz="quarter" idx="5"/>
          </p:nvPr>
        </p:nvSpPr>
        <p:spPr>
          <a:prstGeom prst="rect">
            <a:avLst/>
          </a:prstGeom>
        </p:spPr>
        <p:txBody>
          <a:bodyPr vert="horz" wrap="square" lIns="0" tIns="13335" rIns="0" bIns="0" rtlCol="0">
            <a:spAutoFit/>
          </a:bodyPr>
          <a:lstStyle/>
          <a:p>
            <a:pPr marL="12700" marR="5080">
              <a:lnSpc>
                <a:spcPct val="103299"/>
              </a:lnSpc>
              <a:spcBef>
                <a:spcPts val="105"/>
              </a:spcBef>
            </a:pPr>
            <a:r>
              <a:rPr dirty="0"/>
              <a:t>Natural</a:t>
            </a:r>
            <a:r>
              <a:rPr spc="25" dirty="0"/>
              <a:t> </a:t>
            </a:r>
            <a:r>
              <a:rPr spc="-10" dirty="0"/>
              <a:t>Precision Agriculture</a:t>
            </a:r>
          </a:p>
        </p:txBody>
      </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38100">
              <a:lnSpc>
                <a:spcPts val="1475"/>
              </a:lnSpc>
            </a:pPr>
            <a:fld id="{81D60167-4931-47E6-BA6A-407CBD079E47}" type="slidenum">
              <a:rPr spc="-5" dirty="0"/>
              <a:t>4</a:t>
            </a:fld>
            <a:endParaRPr spc="-5" dirty="0"/>
          </a:p>
        </p:txBody>
      </p:sp>
      <p:sp>
        <p:nvSpPr>
          <p:cNvPr id="22" name="object 9">
            <a:extLst>
              <a:ext uri="{FF2B5EF4-FFF2-40B4-BE49-F238E27FC236}">
                <a16:creationId xmlns:a16="http://schemas.microsoft.com/office/drawing/2014/main" id="{49B21902-D368-99E9-5870-1E3CBA4537ED}"/>
              </a:ext>
            </a:extLst>
          </p:cNvPr>
          <p:cNvSpPr txBox="1"/>
          <p:nvPr/>
        </p:nvSpPr>
        <p:spPr>
          <a:xfrm>
            <a:off x="7700685" y="3190044"/>
            <a:ext cx="3576320" cy="1057469"/>
          </a:xfrm>
          <a:prstGeom prst="rect">
            <a:avLst/>
          </a:prstGeom>
        </p:spPr>
        <p:txBody>
          <a:bodyPr vert="horz" wrap="square" lIns="0" tIns="11430" rIns="0" bIns="0" rtlCol="0">
            <a:spAutoFit/>
          </a:bodyPr>
          <a:lstStyle/>
          <a:p>
            <a:pPr marL="12700">
              <a:lnSpc>
                <a:spcPct val="100000"/>
              </a:lnSpc>
            </a:pPr>
            <a:r>
              <a:rPr sz="1300" b="1" dirty="0">
                <a:solidFill>
                  <a:srgbClr val="3BA362"/>
                </a:solidFill>
                <a:latin typeface="Arial"/>
                <a:cs typeface="Arial"/>
              </a:rPr>
              <a:t>Growing</a:t>
            </a:r>
            <a:r>
              <a:rPr sz="1300" b="1" spc="204" dirty="0">
                <a:solidFill>
                  <a:srgbClr val="3BA362"/>
                </a:solidFill>
                <a:latin typeface="Arial"/>
                <a:cs typeface="Arial"/>
              </a:rPr>
              <a:t> </a:t>
            </a:r>
            <a:r>
              <a:rPr sz="1300" b="1" dirty="0">
                <a:solidFill>
                  <a:srgbClr val="3BA362"/>
                </a:solidFill>
                <a:latin typeface="Arial"/>
                <a:cs typeface="Arial"/>
              </a:rPr>
              <a:t>business</a:t>
            </a:r>
            <a:r>
              <a:rPr sz="1300" b="1" spc="210" dirty="0">
                <a:solidFill>
                  <a:srgbClr val="3BA362"/>
                </a:solidFill>
                <a:latin typeface="Arial"/>
                <a:cs typeface="Arial"/>
              </a:rPr>
              <a:t> </a:t>
            </a:r>
            <a:r>
              <a:rPr sz="1300" b="1" spc="-10" dirty="0">
                <a:solidFill>
                  <a:srgbClr val="3BA362"/>
                </a:solidFill>
                <a:latin typeface="Arial"/>
                <a:cs typeface="Arial"/>
              </a:rPr>
              <a:t>momentum</a:t>
            </a:r>
            <a:endParaRPr sz="1300" dirty="0">
              <a:latin typeface="Arial"/>
              <a:cs typeface="Arial"/>
            </a:endParaRPr>
          </a:p>
          <a:p>
            <a:pPr marL="307975" algn="l">
              <a:lnSpc>
                <a:spcPct val="100000"/>
              </a:lnSpc>
              <a:spcBef>
                <a:spcPts val="990"/>
              </a:spcBef>
            </a:pPr>
            <a:r>
              <a:rPr sz="1300" dirty="0">
                <a:solidFill>
                  <a:srgbClr val="415568"/>
                </a:solidFill>
                <a:latin typeface="Arial"/>
                <a:cs typeface="Arial"/>
              </a:rPr>
              <a:t>Platform</a:t>
            </a:r>
            <a:r>
              <a:rPr sz="1300" spc="459" dirty="0">
                <a:solidFill>
                  <a:srgbClr val="415568"/>
                </a:solidFill>
                <a:latin typeface="Arial"/>
                <a:cs typeface="Arial"/>
              </a:rPr>
              <a:t> </a:t>
            </a:r>
            <a:r>
              <a:rPr sz="1300" spc="40" dirty="0">
                <a:solidFill>
                  <a:srgbClr val="415568"/>
                </a:solidFill>
                <a:latin typeface="Arial"/>
                <a:cs typeface="Arial"/>
              </a:rPr>
              <a:t>technology</a:t>
            </a:r>
            <a:endParaRPr sz="1300" dirty="0">
              <a:latin typeface="Arial"/>
              <a:cs typeface="Arial"/>
            </a:endParaRPr>
          </a:p>
          <a:p>
            <a:pPr marL="307975" marR="245110" indent="-10160" algn="l">
              <a:lnSpc>
                <a:spcPct val="137200"/>
              </a:lnSpc>
            </a:pPr>
            <a:r>
              <a:rPr sz="1300" dirty="0">
                <a:solidFill>
                  <a:srgbClr val="415568"/>
                </a:solidFill>
                <a:latin typeface="Arial"/>
                <a:cs typeface="Arial"/>
              </a:rPr>
              <a:t>High</a:t>
            </a:r>
            <a:r>
              <a:rPr sz="1300" spc="55" dirty="0">
                <a:solidFill>
                  <a:srgbClr val="415568"/>
                </a:solidFill>
                <a:latin typeface="Arial"/>
                <a:cs typeface="Arial"/>
              </a:rPr>
              <a:t> </a:t>
            </a:r>
            <a:r>
              <a:rPr sz="1300" dirty="0">
                <a:solidFill>
                  <a:srgbClr val="415568"/>
                </a:solidFill>
                <a:latin typeface="Arial"/>
                <a:cs typeface="Arial"/>
              </a:rPr>
              <a:t>quality</a:t>
            </a:r>
            <a:r>
              <a:rPr sz="1300" spc="60" dirty="0">
                <a:solidFill>
                  <a:srgbClr val="415568"/>
                </a:solidFill>
                <a:latin typeface="Arial"/>
                <a:cs typeface="Arial"/>
              </a:rPr>
              <a:t> </a:t>
            </a:r>
            <a:r>
              <a:rPr sz="1300" dirty="0">
                <a:solidFill>
                  <a:srgbClr val="415568"/>
                </a:solidFill>
                <a:latin typeface="Arial"/>
                <a:cs typeface="Arial"/>
              </a:rPr>
              <a:t>and</a:t>
            </a:r>
            <a:r>
              <a:rPr sz="1300" spc="55" dirty="0">
                <a:solidFill>
                  <a:srgbClr val="415568"/>
                </a:solidFill>
                <a:latin typeface="Arial"/>
                <a:cs typeface="Arial"/>
              </a:rPr>
              <a:t> </a:t>
            </a:r>
            <a:r>
              <a:rPr sz="1300" dirty="0">
                <a:solidFill>
                  <a:srgbClr val="415568"/>
                </a:solidFill>
                <a:latin typeface="Arial"/>
                <a:cs typeface="Arial"/>
              </a:rPr>
              <a:t>diverse</a:t>
            </a:r>
            <a:r>
              <a:rPr sz="1300" spc="60" dirty="0">
                <a:solidFill>
                  <a:srgbClr val="415568"/>
                </a:solidFill>
                <a:latin typeface="Arial"/>
                <a:cs typeface="Arial"/>
              </a:rPr>
              <a:t> </a:t>
            </a:r>
            <a:r>
              <a:rPr sz="1300" dirty="0">
                <a:solidFill>
                  <a:srgbClr val="415568"/>
                </a:solidFill>
                <a:latin typeface="Arial"/>
                <a:cs typeface="Arial"/>
              </a:rPr>
              <a:t>revenue</a:t>
            </a:r>
            <a:r>
              <a:rPr sz="1300" spc="55" dirty="0">
                <a:solidFill>
                  <a:srgbClr val="415568"/>
                </a:solidFill>
                <a:latin typeface="Arial"/>
                <a:cs typeface="Arial"/>
              </a:rPr>
              <a:t> </a:t>
            </a:r>
            <a:r>
              <a:rPr sz="1300" spc="-10" dirty="0">
                <a:solidFill>
                  <a:srgbClr val="415568"/>
                </a:solidFill>
                <a:latin typeface="Arial"/>
                <a:cs typeface="Arial"/>
              </a:rPr>
              <a:t>stream </a:t>
            </a:r>
            <a:r>
              <a:rPr sz="1300" dirty="0">
                <a:solidFill>
                  <a:srgbClr val="415568"/>
                </a:solidFill>
                <a:latin typeface="Arial"/>
                <a:cs typeface="Arial"/>
              </a:rPr>
              <a:t>Strong</a:t>
            </a:r>
            <a:r>
              <a:rPr sz="1300" spc="340" dirty="0">
                <a:solidFill>
                  <a:srgbClr val="415568"/>
                </a:solidFill>
                <a:latin typeface="Arial"/>
                <a:cs typeface="Arial"/>
              </a:rPr>
              <a:t> </a:t>
            </a:r>
            <a:r>
              <a:rPr sz="1300" dirty="0">
                <a:solidFill>
                  <a:srgbClr val="415568"/>
                </a:solidFill>
                <a:latin typeface="Arial"/>
                <a:cs typeface="Arial"/>
              </a:rPr>
              <a:t>and</a:t>
            </a:r>
            <a:r>
              <a:rPr sz="1300" spc="345" dirty="0">
                <a:solidFill>
                  <a:srgbClr val="415568"/>
                </a:solidFill>
                <a:latin typeface="Arial"/>
                <a:cs typeface="Arial"/>
              </a:rPr>
              <a:t> </a:t>
            </a:r>
            <a:r>
              <a:rPr sz="1300" dirty="0">
                <a:solidFill>
                  <a:srgbClr val="415568"/>
                </a:solidFill>
                <a:latin typeface="Arial"/>
                <a:cs typeface="Arial"/>
              </a:rPr>
              <a:t>protected</a:t>
            </a:r>
            <a:r>
              <a:rPr sz="1300" spc="345" dirty="0">
                <a:solidFill>
                  <a:srgbClr val="415568"/>
                </a:solidFill>
                <a:latin typeface="Arial"/>
                <a:cs typeface="Arial"/>
              </a:rPr>
              <a:t> </a:t>
            </a:r>
            <a:r>
              <a:rPr sz="1300" spc="25" dirty="0">
                <a:solidFill>
                  <a:srgbClr val="415568"/>
                </a:solidFill>
                <a:latin typeface="Arial"/>
                <a:cs typeface="Arial"/>
              </a:rPr>
              <a:t>IP</a:t>
            </a:r>
            <a:endParaRPr sz="1300" dirty="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6E4DA4C4-6B38-0C44-8C56-CE82E2BE7FE1}"/>
              </a:ext>
            </a:extLst>
          </p:cNvPr>
          <p:cNvPicPr>
            <a:picLocks/>
          </p:cNvPicPr>
          <p:nvPr/>
        </p:nvPicPr>
        <p:blipFill rotWithShape="1">
          <a:blip r:embed="rId3" cstate="print">
            <a:extLst>
              <a:ext uri="{28A0092B-C50C-407E-A947-70E740481C1C}">
                <a14:useLocalDpi xmlns:a14="http://schemas.microsoft.com/office/drawing/2010/main" val="0"/>
              </a:ext>
            </a:extLst>
          </a:blip>
          <a:srcRect l="24108" t="217" r="23839" b="47434"/>
          <a:stretch/>
        </p:blipFill>
        <p:spPr>
          <a:xfrm>
            <a:off x="8070185" y="1895126"/>
            <a:ext cx="914400" cy="914400"/>
          </a:xfrm>
          <a:prstGeom prst="ellipse">
            <a:avLst/>
          </a:prstGeom>
        </p:spPr>
      </p:pic>
      <p:sp>
        <p:nvSpPr>
          <p:cNvPr id="2" name="object 2"/>
          <p:cNvSpPr txBox="1">
            <a:spLocks noGrp="1"/>
          </p:cNvSpPr>
          <p:nvPr>
            <p:ph type="title"/>
          </p:nvPr>
        </p:nvSpPr>
        <p:spPr>
          <a:xfrm>
            <a:off x="587079" y="76200"/>
            <a:ext cx="11015345" cy="931602"/>
          </a:xfrm>
          <a:prstGeom prst="rect">
            <a:avLst/>
          </a:prstGeom>
        </p:spPr>
        <p:txBody>
          <a:bodyPr vert="horz" wrap="square" lIns="0" tIns="12700" rIns="0" bIns="0" rtlCol="0">
            <a:spAutoFit/>
          </a:bodyPr>
          <a:lstStyle/>
          <a:p>
            <a:pPr marR="5080" indent="12700" algn="ctr">
              <a:lnSpc>
                <a:spcPct val="111100"/>
              </a:lnSpc>
              <a:spcBef>
                <a:spcPts val="100"/>
              </a:spcBef>
            </a:pPr>
            <a:r>
              <a:rPr lang="en-CA" sz="2800" spc="-5" dirty="0">
                <a:solidFill>
                  <a:srgbClr val="0070C0"/>
                </a:solidFill>
              </a:rPr>
              <a:t>BVT </a:t>
            </a:r>
            <a:r>
              <a:rPr lang="en-CA" sz="2800" dirty="0">
                <a:solidFill>
                  <a:srgbClr val="0070C0"/>
                </a:solidFill>
              </a:rPr>
              <a:t>Team: World </a:t>
            </a:r>
            <a:r>
              <a:rPr lang="en-CA" sz="2800" spc="-5" dirty="0">
                <a:solidFill>
                  <a:srgbClr val="0070C0"/>
                </a:solidFill>
              </a:rPr>
              <a:t>Class </a:t>
            </a:r>
            <a:r>
              <a:rPr lang="en-CA" sz="2800" dirty="0">
                <a:solidFill>
                  <a:srgbClr val="0070C0"/>
                </a:solidFill>
              </a:rPr>
              <a:t>Experience In </a:t>
            </a:r>
            <a:r>
              <a:rPr lang="en-CA" sz="2800" spc="-5" dirty="0">
                <a:solidFill>
                  <a:srgbClr val="0070C0"/>
                </a:solidFill>
              </a:rPr>
              <a:t>Crop </a:t>
            </a:r>
            <a:r>
              <a:rPr lang="en-CA" sz="2800" dirty="0">
                <a:solidFill>
                  <a:srgbClr val="0070C0"/>
                </a:solidFill>
              </a:rPr>
              <a:t>Protection, </a:t>
            </a:r>
            <a:r>
              <a:rPr lang="en-CA" sz="2800" spc="-5" dirty="0">
                <a:solidFill>
                  <a:srgbClr val="0070C0"/>
                </a:solidFill>
              </a:rPr>
              <a:t>Big</a:t>
            </a:r>
            <a:r>
              <a:rPr lang="en-CA" sz="2800" spc="-150" dirty="0">
                <a:solidFill>
                  <a:srgbClr val="0070C0"/>
                </a:solidFill>
              </a:rPr>
              <a:t> </a:t>
            </a:r>
            <a:r>
              <a:rPr lang="en-CA" sz="2800" spc="-20" dirty="0">
                <a:solidFill>
                  <a:srgbClr val="0070C0"/>
                </a:solidFill>
              </a:rPr>
              <a:t>Agriculture, </a:t>
            </a:r>
            <a:r>
              <a:rPr lang="en-CA" sz="2800" spc="-40" dirty="0">
                <a:solidFill>
                  <a:srgbClr val="0070C0"/>
                </a:solidFill>
              </a:rPr>
              <a:t>Start-up </a:t>
            </a:r>
            <a:r>
              <a:rPr lang="en-CA" sz="2800" dirty="0">
                <a:solidFill>
                  <a:srgbClr val="0070C0"/>
                </a:solidFill>
              </a:rPr>
              <a:t>Launch </a:t>
            </a:r>
            <a:r>
              <a:rPr lang="en-CA" sz="2800" spc="-20" dirty="0">
                <a:solidFill>
                  <a:srgbClr val="0070C0"/>
                </a:solidFill>
              </a:rPr>
              <a:t>to </a:t>
            </a:r>
            <a:r>
              <a:rPr lang="en-CA" sz="2800" spc="-50" dirty="0">
                <a:solidFill>
                  <a:srgbClr val="0070C0"/>
                </a:solidFill>
              </a:rPr>
              <a:t>Exit, </a:t>
            </a:r>
            <a:r>
              <a:rPr lang="en-CA" sz="2800" spc="-5" dirty="0">
                <a:solidFill>
                  <a:srgbClr val="0070C0"/>
                </a:solidFill>
              </a:rPr>
              <a:t>and a</a:t>
            </a:r>
            <a:r>
              <a:rPr lang="en-CA" sz="2800" dirty="0">
                <a:solidFill>
                  <a:srgbClr val="0070C0"/>
                </a:solidFill>
              </a:rPr>
              <a:t> </a:t>
            </a:r>
            <a:r>
              <a:rPr lang="en-CA" sz="2800" spc="-5" dirty="0">
                <a:solidFill>
                  <a:srgbClr val="0070C0"/>
                </a:solidFill>
              </a:rPr>
              <a:t>Deep </a:t>
            </a:r>
            <a:r>
              <a:rPr lang="en-CA" sz="2800" spc="-10" dirty="0">
                <a:solidFill>
                  <a:srgbClr val="0070C0"/>
                </a:solidFill>
              </a:rPr>
              <a:t>Industry</a:t>
            </a:r>
            <a:r>
              <a:rPr lang="en-CA" sz="2800" spc="-254" dirty="0">
                <a:solidFill>
                  <a:srgbClr val="0070C0"/>
                </a:solidFill>
              </a:rPr>
              <a:t> </a:t>
            </a:r>
            <a:r>
              <a:rPr lang="en-CA" sz="2800" spc="-5" dirty="0">
                <a:solidFill>
                  <a:srgbClr val="0070C0"/>
                </a:solidFill>
              </a:rPr>
              <a:t>Network</a:t>
            </a:r>
            <a:endParaRPr lang="en-CA" sz="2800" dirty="0">
              <a:solidFill>
                <a:srgbClr val="0070C0"/>
              </a:solidFill>
            </a:endParaRPr>
          </a:p>
        </p:txBody>
      </p:sp>
      <p:sp>
        <p:nvSpPr>
          <p:cNvPr id="3" name="object 3"/>
          <p:cNvSpPr/>
          <p:nvPr/>
        </p:nvSpPr>
        <p:spPr>
          <a:xfrm>
            <a:off x="7312774" y="1865916"/>
            <a:ext cx="0" cy="1864360"/>
          </a:xfrm>
          <a:custGeom>
            <a:avLst/>
            <a:gdLst/>
            <a:ahLst/>
            <a:cxnLst/>
            <a:rect l="l" t="t" r="r" b="b"/>
            <a:pathLst>
              <a:path h="1864360">
                <a:moveTo>
                  <a:pt x="0" y="0"/>
                </a:moveTo>
                <a:lnTo>
                  <a:pt x="0" y="1863940"/>
                </a:lnTo>
              </a:path>
            </a:pathLst>
          </a:custGeom>
          <a:ln w="5981">
            <a:solidFill>
              <a:srgbClr val="95A1AB"/>
            </a:solidFill>
          </a:ln>
        </p:spPr>
        <p:txBody>
          <a:bodyPr wrap="square" lIns="0" tIns="0" rIns="0" bIns="0" rtlCol="0"/>
          <a:lstStyle/>
          <a:p>
            <a:endParaRPr dirty="0"/>
          </a:p>
        </p:txBody>
      </p:sp>
      <p:sp>
        <p:nvSpPr>
          <p:cNvPr id="4" name="object 4"/>
          <p:cNvSpPr/>
          <p:nvPr/>
        </p:nvSpPr>
        <p:spPr>
          <a:xfrm>
            <a:off x="9749368" y="1865916"/>
            <a:ext cx="0" cy="1864360"/>
          </a:xfrm>
          <a:custGeom>
            <a:avLst/>
            <a:gdLst/>
            <a:ahLst/>
            <a:cxnLst/>
            <a:rect l="l" t="t" r="r" b="b"/>
            <a:pathLst>
              <a:path h="1864360">
                <a:moveTo>
                  <a:pt x="0" y="0"/>
                </a:moveTo>
                <a:lnTo>
                  <a:pt x="0" y="1863940"/>
                </a:lnTo>
              </a:path>
            </a:pathLst>
          </a:custGeom>
          <a:ln w="5981">
            <a:solidFill>
              <a:srgbClr val="95A1AB"/>
            </a:solidFill>
          </a:ln>
        </p:spPr>
        <p:txBody>
          <a:bodyPr wrap="square" lIns="0" tIns="0" rIns="0" bIns="0" rtlCol="0"/>
          <a:lstStyle/>
          <a:p>
            <a:endParaRPr dirty="0"/>
          </a:p>
        </p:txBody>
      </p:sp>
      <p:sp>
        <p:nvSpPr>
          <p:cNvPr id="5" name="object 5"/>
          <p:cNvSpPr/>
          <p:nvPr/>
        </p:nvSpPr>
        <p:spPr>
          <a:xfrm>
            <a:off x="4876179" y="1865916"/>
            <a:ext cx="0" cy="1864360"/>
          </a:xfrm>
          <a:custGeom>
            <a:avLst/>
            <a:gdLst/>
            <a:ahLst/>
            <a:cxnLst/>
            <a:rect l="l" t="t" r="r" b="b"/>
            <a:pathLst>
              <a:path h="1864360">
                <a:moveTo>
                  <a:pt x="0" y="0"/>
                </a:moveTo>
                <a:lnTo>
                  <a:pt x="0" y="1863940"/>
                </a:lnTo>
              </a:path>
            </a:pathLst>
          </a:custGeom>
          <a:ln w="5981">
            <a:solidFill>
              <a:srgbClr val="95A1AB"/>
            </a:solidFill>
          </a:ln>
        </p:spPr>
        <p:txBody>
          <a:bodyPr wrap="square" lIns="0" tIns="0" rIns="0" bIns="0" rtlCol="0"/>
          <a:lstStyle/>
          <a:p>
            <a:endParaRPr dirty="0"/>
          </a:p>
        </p:txBody>
      </p:sp>
      <p:sp>
        <p:nvSpPr>
          <p:cNvPr id="6" name="object 6"/>
          <p:cNvSpPr/>
          <p:nvPr/>
        </p:nvSpPr>
        <p:spPr>
          <a:xfrm>
            <a:off x="2439583" y="1865916"/>
            <a:ext cx="0" cy="1864360"/>
          </a:xfrm>
          <a:custGeom>
            <a:avLst/>
            <a:gdLst/>
            <a:ahLst/>
            <a:cxnLst/>
            <a:rect l="l" t="t" r="r" b="b"/>
            <a:pathLst>
              <a:path h="1864360">
                <a:moveTo>
                  <a:pt x="0" y="0"/>
                </a:moveTo>
                <a:lnTo>
                  <a:pt x="0" y="1863940"/>
                </a:lnTo>
              </a:path>
            </a:pathLst>
          </a:custGeom>
          <a:ln w="5981">
            <a:solidFill>
              <a:srgbClr val="95A1AB"/>
            </a:solidFill>
          </a:ln>
        </p:spPr>
        <p:txBody>
          <a:bodyPr wrap="square" lIns="0" tIns="0" rIns="0" bIns="0" rtlCol="0"/>
          <a:lstStyle/>
          <a:p>
            <a:endParaRPr dirty="0"/>
          </a:p>
        </p:txBody>
      </p:sp>
      <p:sp>
        <p:nvSpPr>
          <p:cNvPr id="7" name="object 7"/>
          <p:cNvSpPr txBox="1"/>
          <p:nvPr/>
        </p:nvSpPr>
        <p:spPr>
          <a:xfrm>
            <a:off x="5204470" y="1535942"/>
            <a:ext cx="1724660" cy="254000"/>
          </a:xfrm>
          <a:prstGeom prst="rect">
            <a:avLst/>
          </a:prstGeom>
        </p:spPr>
        <p:txBody>
          <a:bodyPr vert="horz" wrap="square" lIns="0" tIns="12700" rIns="0" bIns="0" rtlCol="0">
            <a:spAutoFit/>
          </a:bodyPr>
          <a:lstStyle/>
          <a:p>
            <a:pPr marL="12700">
              <a:lnSpc>
                <a:spcPct val="100000"/>
              </a:lnSpc>
              <a:spcBef>
                <a:spcPts val="100"/>
              </a:spcBef>
            </a:pPr>
            <a:r>
              <a:rPr sz="1500" spc="229" dirty="0">
                <a:solidFill>
                  <a:srgbClr val="00AEEF"/>
                </a:solidFill>
                <a:latin typeface="Arial"/>
                <a:cs typeface="Arial"/>
              </a:rPr>
              <a:t>MANAGEMENT</a:t>
            </a:r>
            <a:r>
              <a:rPr sz="1500" spc="-155" dirty="0">
                <a:solidFill>
                  <a:srgbClr val="00AEEF"/>
                </a:solidFill>
                <a:latin typeface="Arial"/>
                <a:cs typeface="Arial"/>
              </a:rPr>
              <a:t> </a:t>
            </a:r>
            <a:endParaRPr sz="1500" dirty="0">
              <a:latin typeface="Arial"/>
              <a:cs typeface="Arial"/>
            </a:endParaRPr>
          </a:p>
        </p:txBody>
      </p:sp>
      <p:sp>
        <p:nvSpPr>
          <p:cNvPr id="8" name="object 8"/>
          <p:cNvSpPr/>
          <p:nvPr/>
        </p:nvSpPr>
        <p:spPr>
          <a:xfrm>
            <a:off x="443483" y="1677775"/>
            <a:ext cx="4645660" cy="0"/>
          </a:xfrm>
          <a:custGeom>
            <a:avLst/>
            <a:gdLst/>
            <a:ahLst/>
            <a:cxnLst/>
            <a:rect l="l" t="t" r="r" b="b"/>
            <a:pathLst>
              <a:path w="4645660">
                <a:moveTo>
                  <a:pt x="0" y="0"/>
                </a:moveTo>
                <a:lnTo>
                  <a:pt x="4645152" y="0"/>
                </a:lnTo>
              </a:path>
            </a:pathLst>
          </a:custGeom>
          <a:ln w="12700">
            <a:solidFill>
              <a:srgbClr val="00AEEF"/>
            </a:solidFill>
          </a:ln>
        </p:spPr>
        <p:txBody>
          <a:bodyPr wrap="square" lIns="0" tIns="0" rIns="0" bIns="0" rtlCol="0"/>
          <a:lstStyle/>
          <a:p>
            <a:endParaRPr dirty="0"/>
          </a:p>
        </p:txBody>
      </p:sp>
      <p:sp>
        <p:nvSpPr>
          <p:cNvPr id="9" name="object 9"/>
          <p:cNvSpPr/>
          <p:nvPr/>
        </p:nvSpPr>
        <p:spPr>
          <a:xfrm>
            <a:off x="7007613" y="1677775"/>
            <a:ext cx="4645660" cy="0"/>
          </a:xfrm>
          <a:custGeom>
            <a:avLst/>
            <a:gdLst/>
            <a:ahLst/>
            <a:cxnLst/>
            <a:rect l="l" t="t" r="r" b="b"/>
            <a:pathLst>
              <a:path w="4645659">
                <a:moveTo>
                  <a:pt x="0" y="0"/>
                </a:moveTo>
                <a:lnTo>
                  <a:pt x="4645152" y="0"/>
                </a:lnTo>
              </a:path>
            </a:pathLst>
          </a:custGeom>
          <a:ln w="12700">
            <a:solidFill>
              <a:srgbClr val="00AEEF"/>
            </a:solidFill>
          </a:ln>
        </p:spPr>
        <p:txBody>
          <a:bodyPr wrap="square" lIns="0" tIns="0" rIns="0" bIns="0" rtlCol="0"/>
          <a:lstStyle/>
          <a:p>
            <a:endParaRPr dirty="0"/>
          </a:p>
        </p:txBody>
      </p:sp>
      <p:sp>
        <p:nvSpPr>
          <p:cNvPr id="10" name="object 10"/>
          <p:cNvSpPr txBox="1"/>
          <p:nvPr/>
        </p:nvSpPr>
        <p:spPr>
          <a:xfrm>
            <a:off x="5399813" y="4004866"/>
            <a:ext cx="1389326" cy="243656"/>
          </a:xfrm>
          <a:prstGeom prst="rect">
            <a:avLst/>
          </a:prstGeom>
        </p:spPr>
        <p:txBody>
          <a:bodyPr vert="horz" wrap="square" lIns="0" tIns="12700" rIns="0" bIns="0" rtlCol="0">
            <a:spAutoFit/>
          </a:bodyPr>
          <a:lstStyle/>
          <a:p>
            <a:pPr marL="12700" algn="ctr">
              <a:lnSpc>
                <a:spcPct val="100000"/>
              </a:lnSpc>
              <a:spcBef>
                <a:spcPts val="100"/>
              </a:spcBef>
            </a:pPr>
            <a:r>
              <a:rPr sz="1500" spc="220" dirty="0">
                <a:solidFill>
                  <a:srgbClr val="00AEEF"/>
                </a:solidFill>
                <a:latin typeface="Arial"/>
                <a:cs typeface="Arial"/>
              </a:rPr>
              <a:t>ADVISOR</a:t>
            </a:r>
            <a:r>
              <a:rPr sz="1500" dirty="0">
                <a:solidFill>
                  <a:srgbClr val="00AEEF"/>
                </a:solidFill>
                <a:latin typeface="Arial"/>
                <a:cs typeface="Arial"/>
              </a:rPr>
              <a:t>Y</a:t>
            </a:r>
            <a:endParaRPr sz="1500" dirty="0">
              <a:latin typeface="Arial"/>
              <a:cs typeface="Arial"/>
            </a:endParaRPr>
          </a:p>
        </p:txBody>
      </p:sp>
      <p:sp>
        <p:nvSpPr>
          <p:cNvPr id="11" name="object 11"/>
          <p:cNvSpPr/>
          <p:nvPr/>
        </p:nvSpPr>
        <p:spPr>
          <a:xfrm>
            <a:off x="443483" y="4146697"/>
            <a:ext cx="4915535" cy="0"/>
          </a:xfrm>
          <a:custGeom>
            <a:avLst/>
            <a:gdLst/>
            <a:ahLst/>
            <a:cxnLst/>
            <a:rect l="l" t="t" r="r" b="b"/>
            <a:pathLst>
              <a:path w="4915535">
                <a:moveTo>
                  <a:pt x="0" y="0"/>
                </a:moveTo>
                <a:lnTo>
                  <a:pt x="4915154" y="0"/>
                </a:lnTo>
              </a:path>
            </a:pathLst>
          </a:custGeom>
          <a:ln w="12700">
            <a:solidFill>
              <a:srgbClr val="00AEEF"/>
            </a:solidFill>
          </a:ln>
        </p:spPr>
        <p:txBody>
          <a:bodyPr wrap="square" lIns="0" tIns="0" rIns="0" bIns="0" rtlCol="0"/>
          <a:lstStyle/>
          <a:p>
            <a:endParaRPr dirty="0"/>
          </a:p>
        </p:txBody>
      </p:sp>
      <p:sp>
        <p:nvSpPr>
          <p:cNvPr id="12" name="object 12"/>
          <p:cNvSpPr/>
          <p:nvPr/>
        </p:nvSpPr>
        <p:spPr>
          <a:xfrm>
            <a:off x="6781800" y="4146697"/>
            <a:ext cx="4915535" cy="0"/>
          </a:xfrm>
          <a:custGeom>
            <a:avLst/>
            <a:gdLst/>
            <a:ahLst/>
            <a:cxnLst/>
            <a:rect l="l" t="t" r="r" b="b"/>
            <a:pathLst>
              <a:path w="4915534">
                <a:moveTo>
                  <a:pt x="0" y="0"/>
                </a:moveTo>
                <a:lnTo>
                  <a:pt x="4915154" y="0"/>
                </a:lnTo>
              </a:path>
            </a:pathLst>
          </a:custGeom>
          <a:ln w="12700">
            <a:solidFill>
              <a:srgbClr val="00AEEF"/>
            </a:solidFill>
          </a:ln>
        </p:spPr>
        <p:txBody>
          <a:bodyPr wrap="square" lIns="0" tIns="0" rIns="0" bIns="0" rtlCol="0"/>
          <a:lstStyle/>
          <a:p>
            <a:endParaRPr dirty="0"/>
          </a:p>
        </p:txBody>
      </p:sp>
      <p:sp>
        <p:nvSpPr>
          <p:cNvPr id="14" name="object 14"/>
          <p:cNvSpPr/>
          <p:nvPr/>
        </p:nvSpPr>
        <p:spPr>
          <a:xfrm>
            <a:off x="7297228" y="4307840"/>
            <a:ext cx="0" cy="1864360"/>
          </a:xfrm>
          <a:custGeom>
            <a:avLst/>
            <a:gdLst/>
            <a:ahLst/>
            <a:cxnLst/>
            <a:rect l="l" t="t" r="r" b="b"/>
            <a:pathLst>
              <a:path h="1864360">
                <a:moveTo>
                  <a:pt x="0" y="0"/>
                </a:moveTo>
                <a:lnTo>
                  <a:pt x="0" y="1863940"/>
                </a:lnTo>
              </a:path>
            </a:pathLst>
          </a:custGeom>
          <a:ln w="5981">
            <a:solidFill>
              <a:srgbClr val="95A1AB"/>
            </a:solidFill>
          </a:ln>
        </p:spPr>
        <p:txBody>
          <a:bodyPr wrap="square" lIns="0" tIns="0" rIns="0" bIns="0" rtlCol="0"/>
          <a:lstStyle/>
          <a:p>
            <a:endParaRPr dirty="0"/>
          </a:p>
        </p:txBody>
      </p:sp>
      <p:sp>
        <p:nvSpPr>
          <p:cNvPr id="15" name="object 15"/>
          <p:cNvSpPr/>
          <p:nvPr/>
        </p:nvSpPr>
        <p:spPr>
          <a:xfrm>
            <a:off x="4860633" y="4307840"/>
            <a:ext cx="0" cy="1864360"/>
          </a:xfrm>
          <a:custGeom>
            <a:avLst/>
            <a:gdLst/>
            <a:ahLst/>
            <a:cxnLst/>
            <a:rect l="l" t="t" r="r" b="b"/>
            <a:pathLst>
              <a:path h="1864360">
                <a:moveTo>
                  <a:pt x="0" y="0"/>
                </a:moveTo>
                <a:lnTo>
                  <a:pt x="0" y="1863940"/>
                </a:lnTo>
              </a:path>
            </a:pathLst>
          </a:custGeom>
          <a:ln w="5981">
            <a:solidFill>
              <a:srgbClr val="95A1AB"/>
            </a:solidFill>
          </a:ln>
        </p:spPr>
        <p:txBody>
          <a:bodyPr wrap="square" lIns="0" tIns="0" rIns="0" bIns="0" rtlCol="0"/>
          <a:lstStyle/>
          <a:p>
            <a:endParaRPr dirty="0"/>
          </a:p>
        </p:txBody>
      </p:sp>
      <p:sp>
        <p:nvSpPr>
          <p:cNvPr id="16" name="object 16"/>
          <p:cNvSpPr txBox="1"/>
          <p:nvPr/>
        </p:nvSpPr>
        <p:spPr>
          <a:xfrm>
            <a:off x="5074670" y="5314101"/>
            <a:ext cx="2009139" cy="857250"/>
          </a:xfrm>
          <a:prstGeom prst="rect">
            <a:avLst/>
          </a:prstGeom>
        </p:spPr>
        <p:txBody>
          <a:bodyPr vert="horz" wrap="square" lIns="0" tIns="27939" rIns="0" bIns="0" rtlCol="0">
            <a:spAutoFit/>
          </a:bodyPr>
          <a:lstStyle/>
          <a:p>
            <a:pPr marL="3175" algn="ctr">
              <a:lnSpc>
                <a:spcPct val="100000"/>
              </a:lnSpc>
              <a:spcBef>
                <a:spcPts val="219"/>
              </a:spcBef>
            </a:pPr>
            <a:r>
              <a:rPr sz="900" b="1" spc="20" dirty="0">
                <a:solidFill>
                  <a:srgbClr val="00AEEF"/>
                </a:solidFill>
                <a:latin typeface="Arial"/>
                <a:cs typeface="Arial"/>
              </a:rPr>
              <a:t>Michael</a:t>
            </a:r>
            <a:r>
              <a:rPr sz="900" b="1" spc="30" dirty="0">
                <a:solidFill>
                  <a:srgbClr val="00AEEF"/>
                </a:solidFill>
                <a:latin typeface="Arial"/>
                <a:cs typeface="Arial"/>
              </a:rPr>
              <a:t> </a:t>
            </a:r>
            <a:r>
              <a:rPr sz="900" b="1" spc="20" dirty="0">
                <a:solidFill>
                  <a:srgbClr val="00AEEF"/>
                </a:solidFill>
                <a:latin typeface="Arial"/>
                <a:cs typeface="Arial"/>
              </a:rPr>
              <a:t>Collinson</a:t>
            </a:r>
            <a:endParaRPr sz="900" dirty="0">
              <a:latin typeface="Arial"/>
              <a:cs typeface="Arial"/>
            </a:endParaRPr>
          </a:p>
          <a:p>
            <a:pPr marL="2540" algn="ctr">
              <a:lnSpc>
                <a:spcPct val="100000"/>
              </a:lnSpc>
              <a:spcBef>
                <a:spcPts val="120"/>
              </a:spcBef>
            </a:pPr>
            <a:r>
              <a:rPr sz="900" spc="20" dirty="0">
                <a:solidFill>
                  <a:srgbClr val="00AEEF"/>
                </a:solidFill>
                <a:latin typeface="Arial"/>
                <a:cs typeface="Arial"/>
              </a:rPr>
              <a:t>Chairman</a:t>
            </a:r>
            <a:endParaRPr sz="900" dirty="0">
              <a:latin typeface="Arial"/>
              <a:cs typeface="Arial"/>
            </a:endParaRPr>
          </a:p>
          <a:p>
            <a:pPr marL="12065" marR="5080" algn="ctr">
              <a:lnSpc>
                <a:spcPct val="111100"/>
              </a:lnSpc>
              <a:spcBef>
                <a:spcPts val="545"/>
              </a:spcBef>
            </a:pPr>
            <a:r>
              <a:rPr sz="900" spc="20" dirty="0">
                <a:solidFill>
                  <a:srgbClr val="415568"/>
                </a:solidFill>
                <a:latin typeface="Arial"/>
                <a:cs typeface="Arial"/>
              </a:rPr>
              <a:t>BVT </a:t>
            </a:r>
            <a:r>
              <a:rPr sz="900" spc="10" dirty="0">
                <a:solidFill>
                  <a:srgbClr val="415568"/>
                </a:solidFill>
                <a:latin typeface="Arial"/>
                <a:cs typeface="Arial"/>
              </a:rPr>
              <a:t>CEO </a:t>
            </a:r>
            <a:r>
              <a:rPr sz="900" spc="20" dirty="0">
                <a:solidFill>
                  <a:srgbClr val="415568"/>
                </a:solidFill>
                <a:latin typeface="Arial"/>
                <a:cs typeface="Arial"/>
              </a:rPr>
              <a:t>from </a:t>
            </a:r>
            <a:r>
              <a:rPr sz="900" dirty="0">
                <a:solidFill>
                  <a:srgbClr val="415568"/>
                </a:solidFill>
                <a:latin typeface="Arial"/>
                <a:cs typeface="Arial"/>
              </a:rPr>
              <a:t>2012 - </a:t>
            </a:r>
            <a:r>
              <a:rPr sz="900" spc="5" dirty="0">
                <a:solidFill>
                  <a:srgbClr val="415568"/>
                </a:solidFill>
                <a:latin typeface="Arial"/>
                <a:cs typeface="Arial"/>
              </a:rPr>
              <a:t>2016; </a:t>
            </a:r>
            <a:r>
              <a:rPr sz="900" spc="15" dirty="0">
                <a:solidFill>
                  <a:srgbClr val="415568"/>
                </a:solidFill>
                <a:latin typeface="Arial"/>
                <a:cs typeface="Arial"/>
              </a:rPr>
              <a:t>35 years  </a:t>
            </a:r>
            <a:r>
              <a:rPr sz="900" spc="10" dirty="0">
                <a:solidFill>
                  <a:srgbClr val="415568"/>
                </a:solidFill>
                <a:latin typeface="Arial"/>
                <a:cs typeface="Arial"/>
              </a:rPr>
              <a:t>in </a:t>
            </a:r>
            <a:r>
              <a:rPr sz="900" spc="15" dirty="0">
                <a:solidFill>
                  <a:srgbClr val="415568"/>
                </a:solidFill>
                <a:latin typeface="Arial"/>
                <a:cs typeface="Arial"/>
              </a:rPr>
              <a:t>international </a:t>
            </a:r>
            <a:r>
              <a:rPr sz="900" spc="20" dirty="0">
                <a:solidFill>
                  <a:srgbClr val="415568"/>
                </a:solidFill>
                <a:latin typeface="Arial"/>
                <a:cs typeface="Arial"/>
              </a:rPr>
              <a:t>manufacturing, </a:t>
            </a:r>
            <a:r>
              <a:rPr sz="900" spc="15" dirty="0">
                <a:solidFill>
                  <a:srgbClr val="415568"/>
                </a:solidFill>
                <a:latin typeface="Arial"/>
                <a:cs typeface="Arial"/>
              </a:rPr>
              <a:t>sales  </a:t>
            </a:r>
            <a:r>
              <a:rPr sz="900" spc="10" dirty="0">
                <a:solidFill>
                  <a:srgbClr val="415568"/>
                </a:solidFill>
                <a:latin typeface="Arial"/>
                <a:cs typeface="Arial"/>
              </a:rPr>
              <a:t>and </a:t>
            </a:r>
            <a:r>
              <a:rPr sz="900" spc="15" dirty="0">
                <a:solidFill>
                  <a:srgbClr val="415568"/>
                </a:solidFill>
                <a:latin typeface="Arial"/>
                <a:cs typeface="Arial"/>
              </a:rPr>
              <a:t>marketing</a:t>
            </a:r>
            <a:r>
              <a:rPr sz="900" spc="50" dirty="0">
                <a:solidFill>
                  <a:srgbClr val="415568"/>
                </a:solidFill>
                <a:latin typeface="Arial"/>
                <a:cs typeface="Arial"/>
              </a:rPr>
              <a:t> </a:t>
            </a:r>
            <a:r>
              <a:rPr sz="900" spc="15" dirty="0">
                <a:solidFill>
                  <a:srgbClr val="415568"/>
                </a:solidFill>
                <a:latin typeface="Arial"/>
                <a:cs typeface="Arial"/>
              </a:rPr>
              <a:t>leadership</a:t>
            </a:r>
            <a:endParaRPr sz="900" dirty="0">
              <a:latin typeface="Arial"/>
              <a:cs typeface="Arial"/>
            </a:endParaRPr>
          </a:p>
        </p:txBody>
      </p:sp>
      <p:sp>
        <p:nvSpPr>
          <p:cNvPr id="17" name="object 17"/>
          <p:cNvSpPr/>
          <p:nvPr/>
        </p:nvSpPr>
        <p:spPr>
          <a:xfrm>
            <a:off x="5621780" y="4343670"/>
            <a:ext cx="914298" cy="914311"/>
          </a:xfrm>
          <a:prstGeom prst="rect">
            <a:avLst/>
          </a:prstGeom>
          <a:blipFill>
            <a:blip r:embed="rId4" cstate="print"/>
            <a:stretch>
              <a:fillRect/>
            </a:stretch>
          </a:blipFill>
        </p:spPr>
        <p:txBody>
          <a:bodyPr wrap="square" lIns="0" tIns="0" rIns="0" bIns="0" rtlCol="0"/>
          <a:lstStyle/>
          <a:p>
            <a:endParaRPr dirty="0"/>
          </a:p>
        </p:txBody>
      </p:sp>
      <p:sp>
        <p:nvSpPr>
          <p:cNvPr id="18" name="object 18"/>
          <p:cNvSpPr txBox="1"/>
          <p:nvPr/>
        </p:nvSpPr>
        <p:spPr>
          <a:xfrm>
            <a:off x="2647660" y="5314101"/>
            <a:ext cx="1989455" cy="857250"/>
          </a:xfrm>
          <a:prstGeom prst="rect">
            <a:avLst/>
          </a:prstGeom>
        </p:spPr>
        <p:txBody>
          <a:bodyPr vert="horz" wrap="square" lIns="0" tIns="27939" rIns="0" bIns="0" rtlCol="0">
            <a:spAutoFit/>
          </a:bodyPr>
          <a:lstStyle/>
          <a:p>
            <a:pPr algn="ctr">
              <a:lnSpc>
                <a:spcPct val="100000"/>
              </a:lnSpc>
              <a:spcBef>
                <a:spcPts val="219"/>
              </a:spcBef>
            </a:pPr>
            <a:r>
              <a:rPr sz="900" b="1" dirty="0">
                <a:solidFill>
                  <a:srgbClr val="00AEEF"/>
                </a:solidFill>
                <a:latin typeface="Arial"/>
                <a:cs typeface="Arial"/>
              </a:rPr>
              <a:t>Dr. </a:t>
            </a:r>
            <a:r>
              <a:rPr sz="900" b="1" spc="15" dirty="0">
                <a:solidFill>
                  <a:srgbClr val="00AEEF"/>
                </a:solidFill>
                <a:latin typeface="Arial"/>
                <a:cs typeface="Arial"/>
              </a:rPr>
              <a:t>John</a:t>
            </a:r>
            <a:r>
              <a:rPr sz="900" b="1" spc="10" dirty="0">
                <a:solidFill>
                  <a:srgbClr val="00AEEF"/>
                </a:solidFill>
                <a:latin typeface="Arial"/>
                <a:cs typeface="Arial"/>
              </a:rPr>
              <a:t> </a:t>
            </a:r>
            <a:r>
              <a:rPr sz="900" b="1" spc="20" dirty="0">
                <a:solidFill>
                  <a:srgbClr val="00AEEF"/>
                </a:solidFill>
                <a:latin typeface="Arial"/>
                <a:cs typeface="Arial"/>
              </a:rPr>
              <a:t>Sutton</a:t>
            </a:r>
            <a:endParaRPr sz="900" dirty="0">
              <a:latin typeface="Arial"/>
              <a:cs typeface="Arial"/>
            </a:endParaRPr>
          </a:p>
          <a:p>
            <a:pPr algn="ctr">
              <a:lnSpc>
                <a:spcPct val="100000"/>
              </a:lnSpc>
              <a:spcBef>
                <a:spcPts val="120"/>
              </a:spcBef>
            </a:pPr>
            <a:r>
              <a:rPr sz="900" spc="15" dirty="0">
                <a:solidFill>
                  <a:srgbClr val="00AEEF"/>
                </a:solidFill>
                <a:latin typeface="Arial"/>
                <a:cs typeface="Arial"/>
              </a:rPr>
              <a:t>Scientific</a:t>
            </a:r>
            <a:r>
              <a:rPr sz="900" spc="-20" dirty="0">
                <a:solidFill>
                  <a:srgbClr val="00AEEF"/>
                </a:solidFill>
                <a:latin typeface="Arial"/>
                <a:cs typeface="Arial"/>
              </a:rPr>
              <a:t> </a:t>
            </a:r>
            <a:r>
              <a:rPr sz="900" spc="20" dirty="0">
                <a:solidFill>
                  <a:srgbClr val="00AEEF"/>
                </a:solidFill>
                <a:latin typeface="Arial"/>
                <a:cs typeface="Arial"/>
              </a:rPr>
              <a:t>Advisor</a:t>
            </a:r>
            <a:endParaRPr sz="900" dirty="0">
              <a:latin typeface="Arial"/>
              <a:cs typeface="Arial"/>
            </a:endParaRPr>
          </a:p>
          <a:p>
            <a:pPr marL="119380" marR="111760" algn="ctr">
              <a:lnSpc>
                <a:spcPct val="111100"/>
              </a:lnSpc>
              <a:spcBef>
                <a:spcPts val="545"/>
              </a:spcBef>
            </a:pPr>
            <a:r>
              <a:rPr sz="900" spc="15" dirty="0">
                <a:solidFill>
                  <a:srgbClr val="415568"/>
                </a:solidFill>
                <a:latin typeface="Arial"/>
                <a:cs typeface="Arial"/>
              </a:rPr>
              <a:t>Internationally </a:t>
            </a:r>
            <a:r>
              <a:rPr sz="900" spc="20" dirty="0">
                <a:solidFill>
                  <a:srgbClr val="415568"/>
                </a:solidFill>
                <a:latin typeface="Arial"/>
                <a:cs typeface="Arial"/>
              </a:rPr>
              <a:t>recognized expert  </a:t>
            </a:r>
            <a:r>
              <a:rPr sz="900" spc="10" dirty="0">
                <a:solidFill>
                  <a:srgbClr val="415568"/>
                </a:solidFill>
                <a:latin typeface="Arial"/>
                <a:cs typeface="Arial"/>
              </a:rPr>
              <a:t>on </a:t>
            </a:r>
            <a:r>
              <a:rPr sz="900" spc="15" dirty="0">
                <a:solidFill>
                  <a:srgbClr val="415568"/>
                </a:solidFill>
                <a:latin typeface="Arial"/>
                <a:cs typeface="Arial"/>
              </a:rPr>
              <a:t>plant pathology</a:t>
            </a:r>
            <a:r>
              <a:rPr lang="en-US" sz="900" spc="15" dirty="0">
                <a:solidFill>
                  <a:srgbClr val="415568"/>
                </a:solidFill>
                <a:latin typeface="Arial"/>
                <a:cs typeface="Arial"/>
              </a:rPr>
              <a:t>; e</a:t>
            </a:r>
            <a:r>
              <a:rPr sz="900" spc="20" dirty="0">
                <a:solidFill>
                  <a:srgbClr val="415568"/>
                </a:solidFill>
                <a:latin typeface="Arial"/>
                <a:cs typeface="Arial"/>
              </a:rPr>
              <a:t>xperience</a:t>
            </a:r>
            <a:endParaRPr sz="900" dirty="0">
              <a:latin typeface="Arial"/>
              <a:cs typeface="Arial"/>
            </a:endParaRPr>
          </a:p>
          <a:p>
            <a:pPr algn="ctr">
              <a:lnSpc>
                <a:spcPct val="100000"/>
              </a:lnSpc>
              <a:spcBef>
                <a:spcPts val="120"/>
              </a:spcBef>
            </a:pPr>
            <a:r>
              <a:rPr sz="900" spc="10" dirty="0">
                <a:solidFill>
                  <a:srgbClr val="415568"/>
                </a:solidFill>
                <a:latin typeface="Arial"/>
                <a:cs typeface="Arial"/>
              </a:rPr>
              <a:t>throughout </a:t>
            </a:r>
            <a:r>
              <a:rPr sz="900" spc="15" dirty="0">
                <a:solidFill>
                  <a:srgbClr val="415568"/>
                </a:solidFill>
                <a:latin typeface="Arial"/>
                <a:cs typeface="Arial"/>
              </a:rPr>
              <a:t>North </a:t>
            </a:r>
            <a:r>
              <a:rPr sz="900" spc="5" dirty="0">
                <a:solidFill>
                  <a:srgbClr val="415568"/>
                </a:solidFill>
                <a:latin typeface="Arial"/>
                <a:cs typeface="Arial"/>
              </a:rPr>
              <a:t>and </a:t>
            </a:r>
            <a:r>
              <a:rPr sz="900" spc="10" dirty="0">
                <a:solidFill>
                  <a:srgbClr val="415568"/>
                </a:solidFill>
                <a:latin typeface="Arial"/>
                <a:cs typeface="Arial"/>
              </a:rPr>
              <a:t>South</a:t>
            </a:r>
            <a:r>
              <a:rPr sz="900" spc="-5" dirty="0">
                <a:solidFill>
                  <a:srgbClr val="415568"/>
                </a:solidFill>
                <a:latin typeface="Arial"/>
                <a:cs typeface="Arial"/>
              </a:rPr>
              <a:t> </a:t>
            </a:r>
            <a:r>
              <a:rPr sz="900" spc="15" dirty="0">
                <a:solidFill>
                  <a:srgbClr val="415568"/>
                </a:solidFill>
                <a:latin typeface="Arial"/>
                <a:cs typeface="Arial"/>
              </a:rPr>
              <a:t>America</a:t>
            </a:r>
            <a:endParaRPr sz="900" dirty="0">
              <a:latin typeface="Arial"/>
              <a:cs typeface="Arial"/>
            </a:endParaRPr>
          </a:p>
        </p:txBody>
      </p:sp>
      <p:sp>
        <p:nvSpPr>
          <p:cNvPr id="19" name="object 19"/>
          <p:cNvSpPr/>
          <p:nvPr/>
        </p:nvSpPr>
        <p:spPr>
          <a:xfrm>
            <a:off x="3185183" y="4343670"/>
            <a:ext cx="914311" cy="914310"/>
          </a:xfrm>
          <a:prstGeom prst="rect">
            <a:avLst/>
          </a:prstGeom>
          <a:blipFill>
            <a:blip r:embed="rId5" cstate="print"/>
            <a:stretch>
              <a:fillRect/>
            </a:stretch>
          </a:blipFill>
        </p:spPr>
        <p:txBody>
          <a:bodyPr wrap="square" lIns="0" tIns="0" rIns="0" bIns="0" rtlCol="0"/>
          <a:lstStyle/>
          <a:p>
            <a:endParaRPr dirty="0"/>
          </a:p>
        </p:txBody>
      </p:sp>
      <p:sp>
        <p:nvSpPr>
          <p:cNvPr id="20" name="object 20"/>
          <p:cNvSpPr txBox="1"/>
          <p:nvPr/>
        </p:nvSpPr>
        <p:spPr>
          <a:xfrm>
            <a:off x="7658736" y="5314101"/>
            <a:ext cx="1713864" cy="857250"/>
          </a:xfrm>
          <a:prstGeom prst="rect">
            <a:avLst/>
          </a:prstGeom>
        </p:spPr>
        <p:txBody>
          <a:bodyPr vert="horz" wrap="square" lIns="0" tIns="27939" rIns="0" bIns="0" rtlCol="0">
            <a:spAutoFit/>
          </a:bodyPr>
          <a:lstStyle/>
          <a:p>
            <a:pPr algn="ctr">
              <a:lnSpc>
                <a:spcPct val="100000"/>
              </a:lnSpc>
              <a:spcBef>
                <a:spcPts val="219"/>
              </a:spcBef>
            </a:pPr>
            <a:r>
              <a:rPr sz="900" b="1" spc="20" dirty="0">
                <a:solidFill>
                  <a:srgbClr val="00AEEF"/>
                </a:solidFill>
                <a:latin typeface="Arial"/>
                <a:cs typeface="Arial"/>
              </a:rPr>
              <a:t>James</a:t>
            </a:r>
            <a:r>
              <a:rPr sz="900" b="1" spc="25" dirty="0">
                <a:solidFill>
                  <a:srgbClr val="00AEEF"/>
                </a:solidFill>
                <a:latin typeface="Arial"/>
                <a:cs typeface="Arial"/>
              </a:rPr>
              <a:t> </a:t>
            </a:r>
            <a:r>
              <a:rPr sz="900" b="1" spc="20" dirty="0">
                <a:solidFill>
                  <a:srgbClr val="00AEEF"/>
                </a:solidFill>
                <a:latin typeface="Arial"/>
                <a:cs typeface="Arial"/>
              </a:rPr>
              <a:t>Molyneux</a:t>
            </a:r>
            <a:endParaRPr sz="900" dirty="0">
              <a:latin typeface="Arial"/>
              <a:cs typeface="Arial"/>
            </a:endParaRPr>
          </a:p>
          <a:p>
            <a:pPr algn="ctr">
              <a:lnSpc>
                <a:spcPct val="100000"/>
              </a:lnSpc>
              <a:spcBef>
                <a:spcPts val="120"/>
              </a:spcBef>
            </a:pPr>
            <a:r>
              <a:rPr sz="900" spc="20" dirty="0">
                <a:solidFill>
                  <a:srgbClr val="00AEEF"/>
                </a:solidFill>
                <a:latin typeface="Arial"/>
                <a:cs typeface="Arial"/>
              </a:rPr>
              <a:t>Director </a:t>
            </a:r>
            <a:r>
              <a:rPr sz="900" dirty="0">
                <a:solidFill>
                  <a:srgbClr val="00AEEF"/>
                </a:solidFill>
                <a:latin typeface="Arial"/>
                <a:cs typeface="Arial"/>
              </a:rPr>
              <a:t>&amp; </a:t>
            </a:r>
            <a:r>
              <a:rPr sz="900" spc="20" dirty="0">
                <a:solidFill>
                  <a:srgbClr val="00AEEF"/>
                </a:solidFill>
                <a:latin typeface="Arial"/>
                <a:cs typeface="Arial"/>
              </a:rPr>
              <a:t>Corporate</a:t>
            </a:r>
            <a:r>
              <a:rPr sz="900" spc="50" dirty="0">
                <a:solidFill>
                  <a:srgbClr val="00AEEF"/>
                </a:solidFill>
                <a:latin typeface="Arial"/>
                <a:cs typeface="Arial"/>
              </a:rPr>
              <a:t> </a:t>
            </a:r>
            <a:r>
              <a:rPr sz="900" spc="20" dirty="0">
                <a:solidFill>
                  <a:srgbClr val="00AEEF"/>
                </a:solidFill>
                <a:latin typeface="Arial"/>
                <a:cs typeface="Arial"/>
              </a:rPr>
              <a:t>Secretary</a:t>
            </a:r>
            <a:endParaRPr sz="900" dirty="0">
              <a:latin typeface="Arial"/>
              <a:cs typeface="Arial"/>
            </a:endParaRPr>
          </a:p>
          <a:p>
            <a:pPr marL="12700" marR="5080" algn="ctr">
              <a:lnSpc>
                <a:spcPct val="111100"/>
              </a:lnSpc>
              <a:spcBef>
                <a:spcPts val="545"/>
              </a:spcBef>
            </a:pPr>
            <a:r>
              <a:rPr sz="900" spc="15" dirty="0">
                <a:solidFill>
                  <a:srgbClr val="415568"/>
                </a:solidFill>
                <a:latin typeface="Arial"/>
                <a:cs typeface="Arial"/>
              </a:rPr>
              <a:t>30 years with public </a:t>
            </a:r>
            <a:r>
              <a:rPr sz="900" spc="10" dirty="0">
                <a:solidFill>
                  <a:srgbClr val="415568"/>
                </a:solidFill>
                <a:latin typeface="Arial"/>
                <a:cs typeface="Arial"/>
              </a:rPr>
              <a:t>and </a:t>
            </a:r>
            <a:r>
              <a:rPr sz="900" spc="15" dirty="0">
                <a:solidFill>
                  <a:srgbClr val="415568"/>
                </a:solidFill>
                <a:latin typeface="Arial"/>
                <a:cs typeface="Arial"/>
              </a:rPr>
              <a:t>private  </a:t>
            </a:r>
            <a:r>
              <a:rPr sz="900" spc="20" dirty="0">
                <a:solidFill>
                  <a:srgbClr val="415568"/>
                </a:solidFill>
                <a:latin typeface="Arial"/>
                <a:cs typeface="Arial"/>
              </a:rPr>
              <a:t>companies</a:t>
            </a:r>
            <a:r>
              <a:rPr lang="en-US" sz="900" spc="20" dirty="0">
                <a:solidFill>
                  <a:srgbClr val="415568"/>
                </a:solidFill>
                <a:latin typeface="Arial"/>
                <a:cs typeface="Arial"/>
              </a:rPr>
              <a:t>; p</a:t>
            </a:r>
            <a:r>
              <a:rPr sz="900" spc="20" dirty="0">
                <a:solidFill>
                  <a:srgbClr val="415568"/>
                </a:solidFill>
                <a:latin typeface="Arial"/>
                <a:cs typeface="Arial"/>
              </a:rPr>
              <a:t>artner </a:t>
            </a:r>
            <a:r>
              <a:rPr sz="900" spc="15" dirty="0">
                <a:solidFill>
                  <a:srgbClr val="415568"/>
                </a:solidFill>
                <a:latin typeface="Arial"/>
                <a:cs typeface="Arial"/>
              </a:rPr>
              <a:t>with </a:t>
            </a:r>
            <a:r>
              <a:rPr sz="900" spc="20" dirty="0">
                <a:solidFill>
                  <a:srgbClr val="415568"/>
                </a:solidFill>
                <a:latin typeface="Arial"/>
                <a:cs typeface="Arial"/>
              </a:rPr>
              <a:t>MNP  Assurance</a:t>
            </a:r>
            <a:endParaRPr sz="900" dirty="0">
              <a:latin typeface="Arial"/>
              <a:cs typeface="Arial"/>
            </a:endParaRPr>
          </a:p>
        </p:txBody>
      </p:sp>
      <p:sp>
        <p:nvSpPr>
          <p:cNvPr id="21" name="object 21"/>
          <p:cNvSpPr/>
          <p:nvPr/>
        </p:nvSpPr>
        <p:spPr>
          <a:xfrm>
            <a:off x="8058376" y="4343670"/>
            <a:ext cx="914298" cy="914311"/>
          </a:xfrm>
          <a:prstGeom prst="rect">
            <a:avLst/>
          </a:prstGeom>
          <a:blipFill>
            <a:blip r:embed="rId6" cstate="print"/>
            <a:stretch>
              <a:fillRect/>
            </a:stretch>
          </a:blipFill>
        </p:spPr>
        <p:txBody>
          <a:bodyPr wrap="square" lIns="0" tIns="0" rIns="0" bIns="0" rtlCol="0"/>
          <a:lstStyle/>
          <a:p>
            <a:endParaRPr dirty="0"/>
          </a:p>
        </p:txBody>
      </p:sp>
      <p:sp>
        <p:nvSpPr>
          <p:cNvPr id="26" name="object 26"/>
          <p:cNvSpPr txBox="1"/>
          <p:nvPr/>
        </p:nvSpPr>
        <p:spPr>
          <a:xfrm>
            <a:off x="387374" y="2872179"/>
            <a:ext cx="1668145" cy="857250"/>
          </a:xfrm>
          <a:prstGeom prst="rect">
            <a:avLst/>
          </a:prstGeom>
        </p:spPr>
        <p:txBody>
          <a:bodyPr vert="horz" wrap="square" lIns="0" tIns="27939" rIns="0" bIns="0" rtlCol="0">
            <a:spAutoFit/>
          </a:bodyPr>
          <a:lstStyle/>
          <a:p>
            <a:pPr algn="ctr">
              <a:lnSpc>
                <a:spcPct val="100000"/>
              </a:lnSpc>
              <a:spcBef>
                <a:spcPts val="219"/>
              </a:spcBef>
            </a:pPr>
            <a:r>
              <a:rPr sz="900" b="1" spc="20" dirty="0">
                <a:solidFill>
                  <a:srgbClr val="00AEEF"/>
                </a:solidFill>
                <a:latin typeface="Arial"/>
                <a:cs typeface="Arial"/>
              </a:rPr>
              <a:t>Ashish</a:t>
            </a:r>
            <a:r>
              <a:rPr sz="900" b="1" spc="25" dirty="0">
                <a:solidFill>
                  <a:srgbClr val="00AEEF"/>
                </a:solidFill>
                <a:latin typeface="Arial"/>
                <a:cs typeface="Arial"/>
              </a:rPr>
              <a:t> </a:t>
            </a:r>
            <a:r>
              <a:rPr sz="900" b="1" spc="20" dirty="0">
                <a:solidFill>
                  <a:srgbClr val="00AEEF"/>
                </a:solidFill>
                <a:latin typeface="Arial"/>
                <a:cs typeface="Arial"/>
              </a:rPr>
              <a:t>Malik</a:t>
            </a:r>
            <a:endParaRPr sz="900" dirty="0">
              <a:latin typeface="Arial"/>
              <a:cs typeface="Arial"/>
            </a:endParaRPr>
          </a:p>
          <a:p>
            <a:pPr algn="ctr">
              <a:lnSpc>
                <a:spcPct val="100000"/>
              </a:lnSpc>
              <a:spcBef>
                <a:spcPts val="120"/>
              </a:spcBef>
            </a:pPr>
            <a:r>
              <a:rPr lang="en-US" sz="900" spc="15" dirty="0">
                <a:solidFill>
                  <a:srgbClr val="00AEEF"/>
                </a:solidFill>
                <a:latin typeface="Arial"/>
                <a:cs typeface="Arial"/>
              </a:rPr>
              <a:t>Director, </a:t>
            </a:r>
            <a:r>
              <a:rPr sz="900" spc="15" dirty="0">
                <a:solidFill>
                  <a:srgbClr val="00AEEF"/>
                </a:solidFill>
                <a:latin typeface="Arial"/>
                <a:cs typeface="Arial"/>
              </a:rPr>
              <a:t>President </a:t>
            </a:r>
            <a:r>
              <a:rPr sz="900" spc="10" dirty="0">
                <a:solidFill>
                  <a:srgbClr val="00AEEF"/>
                </a:solidFill>
                <a:latin typeface="Arial"/>
                <a:cs typeface="Arial"/>
              </a:rPr>
              <a:t>and</a:t>
            </a:r>
            <a:r>
              <a:rPr sz="900" spc="40" dirty="0">
                <a:solidFill>
                  <a:srgbClr val="00AEEF"/>
                </a:solidFill>
                <a:latin typeface="Arial"/>
                <a:cs typeface="Arial"/>
              </a:rPr>
              <a:t> </a:t>
            </a:r>
            <a:r>
              <a:rPr sz="900" spc="10" dirty="0">
                <a:solidFill>
                  <a:srgbClr val="00AEEF"/>
                </a:solidFill>
                <a:latin typeface="Arial"/>
                <a:cs typeface="Arial"/>
              </a:rPr>
              <a:t>CEO</a:t>
            </a:r>
            <a:endParaRPr sz="900" dirty="0">
              <a:latin typeface="Arial"/>
              <a:cs typeface="Arial"/>
            </a:endParaRPr>
          </a:p>
          <a:p>
            <a:pPr marL="12700" marR="5080" algn="ctr">
              <a:lnSpc>
                <a:spcPct val="111100"/>
              </a:lnSpc>
              <a:spcBef>
                <a:spcPts val="545"/>
              </a:spcBef>
            </a:pPr>
            <a:r>
              <a:rPr sz="900" spc="10" dirty="0">
                <a:solidFill>
                  <a:srgbClr val="415568"/>
                </a:solidFill>
                <a:latin typeface="Arial"/>
                <a:cs typeface="Arial"/>
              </a:rPr>
              <a:t>Bayer </a:t>
            </a:r>
            <a:r>
              <a:rPr sz="900" spc="20" dirty="0">
                <a:solidFill>
                  <a:srgbClr val="415568"/>
                </a:solidFill>
                <a:latin typeface="Arial"/>
                <a:cs typeface="Arial"/>
              </a:rPr>
              <a:t>CropScience,</a:t>
            </a:r>
            <a:r>
              <a:rPr sz="900" spc="-10" dirty="0">
                <a:solidFill>
                  <a:srgbClr val="415568"/>
                </a:solidFill>
                <a:latin typeface="Arial"/>
                <a:cs typeface="Arial"/>
              </a:rPr>
              <a:t> </a:t>
            </a:r>
            <a:r>
              <a:rPr sz="900" spc="20" dirty="0">
                <a:solidFill>
                  <a:srgbClr val="415568"/>
                </a:solidFill>
                <a:latin typeface="Arial"/>
                <a:cs typeface="Arial"/>
              </a:rPr>
              <a:t>Syngenta,  AgraQuest </a:t>
            </a:r>
            <a:r>
              <a:rPr sz="900" spc="15" dirty="0">
                <a:solidFill>
                  <a:srgbClr val="415568"/>
                </a:solidFill>
                <a:latin typeface="Arial"/>
                <a:cs typeface="Arial"/>
              </a:rPr>
              <a:t>(acquired </a:t>
            </a:r>
            <a:r>
              <a:rPr sz="900" dirty="0">
                <a:solidFill>
                  <a:srgbClr val="415568"/>
                </a:solidFill>
                <a:latin typeface="Arial"/>
                <a:cs typeface="Arial"/>
              </a:rPr>
              <a:t>by</a:t>
            </a:r>
            <a:r>
              <a:rPr sz="900" spc="5" dirty="0">
                <a:solidFill>
                  <a:srgbClr val="415568"/>
                </a:solidFill>
                <a:latin typeface="Arial"/>
                <a:cs typeface="Arial"/>
              </a:rPr>
              <a:t> </a:t>
            </a:r>
            <a:r>
              <a:rPr sz="900" spc="10" dirty="0">
                <a:solidFill>
                  <a:srgbClr val="415568"/>
                </a:solidFill>
                <a:latin typeface="Arial"/>
                <a:cs typeface="Arial"/>
              </a:rPr>
              <a:t>Bayer</a:t>
            </a:r>
            <a:endParaRPr sz="900" dirty="0">
              <a:latin typeface="Arial"/>
              <a:cs typeface="Arial"/>
            </a:endParaRPr>
          </a:p>
          <a:p>
            <a:pPr algn="ctr">
              <a:lnSpc>
                <a:spcPct val="100000"/>
              </a:lnSpc>
              <a:spcBef>
                <a:spcPts val="120"/>
              </a:spcBef>
            </a:pPr>
            <a:r>
              <a:rPr lang="en-US" sz="900" spc="10" dirty="0">
                <a:solidFill>
                  <a:srgbClr val="415568"/>
                </a:solidFill>
                <a:latin typeface="Arial"/>
                <a:cs typeface="Arial"/>
              </a:rPr>
              <a:t>For US</a:t>
            </a:r>
            <a:r>
              <a:rPr sz="900" spc="10" dirty="0">
                <a:solidFill>
                  <a:srgbClr val="415568"/>
                </a:solidFill>
                <a:latin typeface="Arial"/>
                <a:cs typeface="Arial"/>
              </a:rPr>
              <a:t>$425mio)</a:t>
            </a:r>
            <a:endParaRPr sz="900" dirty="0">
              <a:latin typeface="Arial"/>
              <a:cs typeface="Arial"/>
            </a:endParaRPr>
          </a:p>
        </p:txBody>
      </p:sp>
      <p:sp>
        <p:nvSpPr>
          <p:cNvPr id="27" name="object 27"/>
          <p:cNvSpPr/>
          <p:nvPr/>
        </p:nvSpPr>
        <p:spPr>
          <a:xfrm>
            <a:off x="764146" y="1901752"/>
            <a:ext cx="914285" cy="914298"/>
          </a:xfrm>
          <a:prstGeom prst="rect">
            <a:avLst/>
          </a:prstGeom>
          <a:blipFill>
            <a:blip r:embed="rId7" cstate="print"/>
            <a:stretch>
              <a:fillRect/>
            </a:stretch>
          </a:blipFill>
        </p:spPr>
        <p:txBody>
          <a:bodyPr wrap="square" lIns="0" tIns="0" rIns="0" bIns="0" rtlCol="0"/>
          <a:lstStyle/>
          <a:p>
            <a:endParaRPr dirty="0"/>
          </a:p>
        </p:txBody>
      </p:sp>
      <p:sp>
        <p:nvSpPr>
          <p:cNvPr id="30" name="object 30"/>
          <p:cNvSpPr txBox="1"/>
          <p:nvPr/>
        </p:nvSpPr>
        <p:spPr>
          <a:xfrm>
            <a:off x="7616959" y="2872179"/>
            <a:ext cx="1828800" cy="831252"/>
          </a:xfrm>
          <a:prstGeom prst="rect">
            <a:avLst/>
          </a:prstGeom>
        </p:spPr>
        <p:txBody>
          <a:bodyPr vert="horz" wrap="square" lIns="0" tIns="27939" rIns="0" bIns="0" rtlCol="0">
            <a:spAutoFit/>
          </a:bodyPr>
          <a:lstStyle/>
          <a:p>
            <a:pPr algn="ctr">
              <a:lnSpc>
                <a:spcPct val="100000"/>
              </a:lnSpc>
              <a:spcBef>
                <a:spcPts val="219"/>
              </a:spcBef>
            </a:pPr>
            <a:r>
              <a:rPr lang="en-US" sz="900" b="1" spc="20" dirty="0">
                <a:solidFill>
                  <a:srgbClr val="00AEEF"/>
                </a:solidFill>
                <a:latin typeface="Arial"/>
                <a:cs typeface="Arial"/>
              </a:rPr>
              <a:t>Sherri Tedford</a:t>
            </a:r>
            <a:endParaRPr sz="900" dirty="0">
              <a:latin typeface="Arial"/>
              <a:cs typeface="Arial"/>
            </a:endParaRPr>
          </a:p>
          <a:p>
            <a:pPr algn="ctr">
              <a:lnSpc>
                <a:spcPct val="100000"/>
              </a:lnSpc>
              <a:spcBef>
                <a:spcPts val="120"/>
              </a:spcBef>
            </a:pPr>
            <a:r>
              <a:rPr lang="en-US" sz="900" spc="15" dirty="0">
                <a:solidFill>
                  <a:srgbClr val="00AEEF"/>
                </a:solidFill>
                <a:latin typeface="Arial"/>
                <a:cs typeface="Arial"/>
              </a:rPr>
              <a:t>Technical &amp; Regulatory Manager</a:t>
            </a:r>
            <a:endParaRPr sz="900" dirty="0">
              <a:latin typeface="Arial"/>
              <a:cs typeface="Arial"/>
            </a:endParaRPr>
          </a:p>
          <a:p>
            <a:pPr marL="12700" marR="5080" algn="ctr">
              <a:lnSpc>
                <a:spcPct val="111100"/>
              </a:lnSpc>
              <a:spcBef>
                <a:spcPts val="545"/>
              </a:spcBef>
            </a:pPr>
            <a:r>
              <a:rPr lang="en-CA" sz="900" spc="20" dirty="0">
                <a:solidFill>
                  <a:srgbClr val="415568"/>
                </a:solidFill>
                <a:latin typeface="Arial"/>
                <a:cs typeface="Arial"/>
              </a:rPr>
              <a:t>10+ years in integrated pest management &amp; biocontrol research</a:t>
            </a:r>
            <a:endParaRPr sz="900" dirty="0">
              <a:latin typeface="Arial"/>
              <a:cs typeface="Arial"/>
            </a:endParaRPr>
          </a:p>
        </p:txBody>
      </p:sp>
      <p:sp>
        <p:nvSpPr>
          <p:cNvPr id="32" name="object 32"/>
          <p:cNvSpPr txBox="1"/>
          <p:nvPr/>
        </p:nvSpPr>
        <p:spPr>
          <a:xfrm>
            <a:off x="9999394" y="2872179"/>
            <a:ext cx="1939289" cy="857250"/>
          </a:xfrm>
          <a:prstGeom prst="rect">
            <a:avLst/>
          </a:prstGeom>
        </p:spPr>
        <p:txBody>
          <a:bodyPr vert="horz" wrap="square" lIns="0" tIns="27939" rIns="0" bIns="0" rtlCol="0">
            <a:spAutoFit/>
          </a:bodyPr>
          <a:lstStyle/>
          <a:p>
            <a:pPr algn="ctr">
              <a:lnSpc>
                <a:spcPct val="100000"/>
              </a:lnSpc>
              <a:spcBef>
                <a:spcPts val="219"/>
              </a:spcBef>
            </a:pPr>
            <a:r>
              <a:rPr lang="en-US" sz="900" b="1" spc="20" dirty="0">
                <a:solidFill>
                  <a:srgbClr val="00AEEF"/>
                </a:solidFill>
                <a:latin typeface="Arial"/>
                <a:cs typeface="Arial"/>
              </a:rPr>
              <a:t>Mason Newark </a:t>
            </a:r>
            <a:endParaRPr sz="900" dirty="0">
              <a:latin typeface="Arial"/>
              <a:cs typeface="Arial"/>
            </a:endParaRPr>
          </a:p>
          <a:p>
            <a:pPr algn="ctr">
              <a:lnSpc>
                <a:spcPct val="100000"/>
              </a:lnSpc>
              <a:spcBef>
                <a:spcPts val="120"/>
              </a:spcBef>
            </a:pPr>
            <a:r>
              <a:rPr lang="en-US" sz="900" spc="15" dirty="0">
                <a:solidFill>
                  <a:srgbClr val="00AEEF"/>
                </a:solidFill>
                <a:latin typeface="Arial"/>
                <a:cs typeface="Arial"/>
              </a:rPr>
              <a:t>Field Technical Manager</a:t>
            </a:r>
            <a:endParaRPr sz="900" dirty="0">
              <a:latin typeface="Arial"/>
              <a:cs typeface="Arial"/>
            </a:endParaRPr>
          </a:p>
          <a:p>
            <a:pPr marL="12700" marR="5080" indent="-3175" algn="ctr">
              <a:lnSpc>
                <a:spcPct val="111100"/>
              </a:lnSpc>
              <a:spcBef>
                <a:spcPts val="545"/>
              </a:spcBef>
            </a:pPr>
            <a:r>
              <a:rPr lang="en-CA" sz="900" dirty="0">
                <a:solidFill>
                  <a:srgbClr val="415568"/>
                </a:solidFill>
                <a:latin typeface="Arial"/>
                <a:cs typeface="Arial"/>
              </a:rPr>
              <a:t>Experienced product development specialist in ag industry; PhD plant pathology Univ of Florida</a:t>
            </a:r>
            <a:endParaRPr sz="900" dirty="0">
              <a:latin typeface="Arial"/>
              <a:cs typeface="Arial"/>
            </a:endParaRPr>
          </a:p>
        </p:txBody>
      </p:sp>
      <p:sp>
        <p:nvSpPr>
          <p:cNvPr id="34" name="object 34"/>
          <p:cNvSpPr txBox="1">
            <a:spLocks noGrp="1"/>
          </p:cNvSpPr>
          <p:nvPr>
            <p:ph type="ftr" sz="quarter" idx="5"/>
          </p:nvPr>
        </p:nvSpPr>
        <p:spPr>
          <a:xfrm>
            <a:off x="1217167" y="6307097"/>
            <a:ext cx="1373633"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36" name="object 36"/>
          <p:cNvSpPr txBox="1">
            <a:spLocks noGrp="1"/>
          </p:cNvSpPr>
          <p:nvPr>
            <p:ph type="sldNum" sz="quarter" idx="7"/>
          </p:nvPr>
        </p:nvSpPr>
        <p:spPr>
          <a:prstGeom prst="rect">
            <a:avLst/>
          </a:prstGeom>
        </p:spPr>
        <p:txBody>
          <a:bodyPr vert="horz" wrap="square" lIns="0" tIns="0" rIns="0" bIns="0" rtlCol="0">
            <a:spAutoFit/>
          </a:bodyPr>
          <a:lstStyle/>
          <a:p>
            <a:pPr marL="38100">
              <a:lnSpc>
                <a:spcPts val="1475"/>
              </a:lnSpc>
            </a:pPr>
            <a:fld id="{81D60167-4931-47E6-BA6A-407CBD079E47}" type="slidenum">
              <a:rPr spc="-5" dirty="0"/>
              <a:t>5</a:t>
            </a:fld>
            <a:endParaRPr spc="-5" dirty="0"/>
          </a:p>
        </p:txBody>
      </p:sp>
      <p:sp>
        <p:nvSpPr>
          <p:cNvPr id="22" name="object 30">
            <a:extLst>
              <a:ext uri="{FF2B5EF4-FFF2-40B4-BE49-F238E27FC236}">
                <a16:creationId xmlns:a16="http://schemas.microsoft.com/office/drawing/2014/main" id="{6530C1E9-13FD-AD73-234F-B03C1A41BF45}"/>
              </a:ext>
            </a:extLst>
          </p:cNvPr>
          <p:cNvSpPr txBox="1"/>
          <p:nvPr/>
        </p:nvSpPr>
        <p:spPr>
          <a:xfrm>
            <a:off x="2726648" y="2872179"/>
            <a:ext cx="1828800" cy="831252"/>
          </a:xfrm>
          <a:prstGeom prst="rect">
            <a:avLst/>
          </a:prstGeom>
        </p:spPr>
        <p:txBody>
          <a:bodyPr vert="horz" wrap="square" lIns="0" tIns="27939" rIns="0" bIns="0" rtlCol="0">
            <a:spAutoFit/>
          </a:bodyPr>
          <a:lstStyle/>
          <a:p>
            <a:pPr algn="ctr">
              <a:lnSpc>
                <a:spcPct val="100000"/>
              </a:lnSpc>
              <a:spcBef>
                <a:spcPts val="219"/>
              </a:spcBef>
            </a:pPr>
            <a:r>
              <a:rPr sz="900" b="1" spc="20" dirty="0">
                <a:solidFill>
                  <a:srgbClr val="00AEEF"/>
                </a:solidFill>
                <a:latin typeface="Arial"/>
                <a:cs typeface="Arial"/>
              </a:rPr>
              <a:t>Christoph</a:t>
            </a:r>
            <a:r>
              <a:rPr sz="900" b="1" spc="30" dirty="0">
                <a:solidFill>
                  <a:srgbClr val="00AEEF"/>
                </a:solidFill>
                <a:latin typeface="Arial"/>
                <a:cs typeface="Arial"/>
              </a:rPr>
              <a:t> </a:t>
            </a:r>
            <a:r>
              <a:rPr sz="900" b="1" spc="20" dirty="0">
                <a:solidFill>
                  <a:srgbClr val="00AEEF"/>
                </a:solidFill>
                <a:latin typeface="Arial"/>
                <a:cs typeface="Arial"/>
              </a:rPr>
              <a:t>Lehnen</a:t>
            </a:r>
            <a:endParaRPr sz="900" dirty="0">
              <a:latin typeface="Arial"/>
              <a:cs typeface="Arial"/>
            </a:endParaRPr>
          </a:p>
          <a:p>
            <a:pPr algn="ctr">
              <a:lnSpc>
                <a:spcPct val="100000"/>
              </a:lnSpc>
              <a:spcBef>
                <a:spcPts val="120"/>
              </a:spcBef>
            </a:pPr>
            <a:r>
              <a:rPr sz="900" spc="15" dirty="0">
                <a:solidFill>
                  <a:srgbClr val="00AEEF"/>
                </a:solidFill>
                <a:latin typeface="Arial"/>
                <a:cs typeface="Arial"/>
              </a:rPr>
              <a:t>Business </a:t>
            </a:r>
            <a:r>
              <a:rPr sz="900" spc="10" dirty="0">
                <a:solidFill>
                  <a:srgbClr val="00AEEF"/>
                </a:solidFill>
                <a:latin typeface="Arial"/>
                <a:cs typeface="Arial"/>
              </a:rPr>
              <a:t>Manager,</a:t>
            </a:r>
            <a:r>
              <a:rPr sz="900" spc="45" dirty="0">
                <a:solidFill>
                  <a:srgbClr val="00AEEF"/>
                </a:solidFill>
                <a:latin typeface="Arial"/>
                <a:cs typeface="Arial"/>
              </a:rPr>
              <a:t> </a:t>
            </a:r>
            <a:r>
              <a:rPr sz="900" spc="15" dirty="0">
                <a:solidFill>
                  <a:srgbClr val="00AEEF"/>
                </a:solidFill>
                <a:latin typeface="Arial"/>
                <a:cs typeface="Arial"/>
              </a:rPr>
              <a:t>Europe</a:t>
            </a:r>
            <a:endParaRPr sz="900" dirty="0">
              <a:latin typeface="Arial"/>
              <a:cs typeface="Arial"/>
            </a:endParaRPr>
          </a:p>
          <a:p>
            <a:pPr marL="12700" marR="5080" algn="ctr">
              <a:lnSpc>
                <a:spcPct val="111100"/>
              </a:lnSpc>
              <a:spcBef>
                <a:spcPts val="545"/>
              </a:spcBef>
            </a:pPr>
            <a:r>
              <a:rPr sz="900" spc="20" dirty="0">
                <a:solidFill>
                  <a:srgbClr val="415568"/>
                </a:solidFill>
                <a:latin typeface="Arial"/>
                <a:cs typeface="Arial"/>
              </a:rPr>
              <a:t>Biological product </a:t>
            </a:r>
            <a:r>
              <a:rPr sz="900" spc="25" dirty="0">
                <a:solidFill>
                  <a:srgbClr val="415568"/>
                </a:solidFill>
                <a:latin typeface="Arial"/>
                <a:cs typeface="Arial"/>
              </a:rPr>
              <a:t>portfolio </a:t>
            </a:r>
            <a:r>
              <a:rPr sz="900" spc="15" dirty="0">
                <a:solidFill>
                  <a:srgbClr val="415568"/>
                </a:solidFill>
                <a:latin typeface="Arial"/>
                <a:cs typeface="Arial"/>
              </a:rPr>
              <a:t>leader  </a:t>
            </a:r>
            <a:r>
              <a:rPr sz="900" spc="5" dirty="0">
                <a:solidFill>
                  <a:srgbClr val="415568"/>
                </a:solidFill>
                <a:latin typeface="Arial"/>
                <a:cs typeface="Arial"/>
              </a:rPr>
              <a:t>at</a:t>
            </a:r>
            <a:r>
              <a:rPr sz="900" spc="25" dirty="0">
                <a:solidFill>
                  <a:srgbClr val="415568"/>
                </a:solidFill>
                <a:latin typeface="Arial"/>
                <a:cs typeface="Arial"/>
              </a:rPr>
              <a:t> </a:t>
            </a:r>
            <a:r>
              <a:rPr sz="900" spc="20" dirty="0">
                <a:solidFill>
                  <a:srgbClr val="415568"/>
                </a:solidFill>
                <a:latin typeface="Arial"/>
                <a:cs typeface="Arial"/>
              </a:rPr>
              <a:t>Syngenta</a:t>
            </a:r>
            <a:r>
              <a:rPr lang="en-US" sz="900" spc="20" dirty="0">
                <a:solidFill>
                  <a:srgbClr val="415568"/>
                </a:solidFill>
                <a:latin typeface="Arial"/>
                <a:cs typeface="Arial"/>
              </a:rPr>
              <a:t> (30+ yrs overall experience)</a:t>
            </a:r>
            <a:endParaRPr sz="900" dirty="0">
              <a:latin typeface="Arial"/>
              <a:cs typeface="Arial"/>
            </a:endParaRPr>
          </a:p>
        </p:txBody>
      </p:sp>
      <p:sp>
        <p:nvSpPr>
          <p:cNvPr id="23" name="object 31">
            <a:extLst>
              <a:ext uri="{FF2B5EF4-FFF2-40B4-BE49-F238E27FC236}">
                <a16:creationId xmlns:a16="http://schemas.microsoft.com/office/drawing/2014/main" id="{FF83DC8E-1C39-6406-5690-1B389BFBDA5B}"/>
              </a:ext>
            </a:extLst>
          </p:cNvPr>
          <p:cNvSpPr/>
          <p:nvPr/>
        </p:nvSpPr>
        <p:spPr>
          <a:xfrm>
            <a:off x="3183612" y="1901752"/>
            <a:ext cx="914298" cy="914298"/>
          </a:xfrm>
          <a:prstGeom prst="rect">
            <a:avLst/>
          </a:prstGeom>
          <a:blipFill>
            <a:blip r:embed="rId8" cstate="print"/>
            <a:stretch>
              <a:fillRect/>
            </a:stretch>
          </a:blipFill>
        </p:spPr>
        <p:txBody>
          <a:bodyPr wrap="square" lIns="0" tIns="0" rIns="0" bIns="0" rtlCol="0"/>
          <a:lstStyle/>
          <a:p>
            <a:endParaRPr dirty="0"/>
          </a:p>
        </p:txBody>
      </p:sp>
      <p:sp>
        <p:nvSpPr>
          <p:cNvPr id="35" name="object 32">
            <a:extLst>
              <a:ext uri="{FF2B5EF4-FFF2-40B4-BE49-F238E27FC236}">
                <a16:creationId xmlns:a16="http://schemas.microsoft.com/office/drawing/2014/main" id="{355B314E-6F9E-8A9D-842B-24127BEBC898}"/>
              </a:ext>
            </a:extLst>
          </p:cNvPr>
          <p:cNvSpPr txBox="1"/>
          <p:nvPr/>
        </p:nvSpPr>
        <p:spPr>
          <a:xfrm>
            <a:off x="5109083" y="2872179"/>
            <a:ext cx="1939289" cy="857250"/>
          </a:xfrm>
          <a:prstGeom prst="rect">
            <a:avLst/>
          </a:prstGeom>
        </p:spPr>
        <p:txBody>
          <a:bodyPr vert="horz" wrap="square" lIns="0" tIns="27939" rIns="0" bIns="0" rtlCol="0">
            <a:spAutoFit/>
          </a:bodyPr>
          <a:lstStyle/>
          <a:p>
            <a:pPr algn="ctr">
              <a:lnSpc>
                <a:spcPct val="100000"/>
              </a:lnSpc>
              <a:spcBef>
                <a:spcPts val="219"/>
              </a:spcBef>
            </a:pPr>
            <a:r>
              <a:rPr sz="900" b="1" spc="20" dirty="0">
                <a:solidFill>
                  <a:srgbClr val="00AEEF"/>
                </a:solidFill>
                <a:latin typeface="Arial"/>
                <a:cs typeface="Arial"/>
              </a:rPr>
              <a:t>Ian</a:t>
            </a:r>
            <a:r>
              <a:rPr sz="900" b="1" spc="-50" dirty="0">
                <a:solidFill>
                  <a:srgbClr val="00AEEF"/>
                </a:solidFill>
                <a:latin typeface="Arial"/>
                <a:cs typeface="Arial"/>
              </a:rPr>
              <a:t> </a:t>
            </a:r>
            <a:r>
              <a:rPr sz="900" b="1" spc="20" dirty="0">
                <a:solidFill>
                  <a:srgbClr val="00AEEF"/>
                </a:solidFill>
                <a:latin typeface="Arial"/>
                <a:cs typeface="Arial"/>
              </a:rPr>
              <a:t>Collinson</a:t>
            </a:r>
            <a:endParaRPr sz="900" dirty="0">
              <a:latin typeface="Arial"/>
              <a:cs typeface="Arial"/>
            </a:endParaRPr>
          </a:p>
          <a:p>
            <a:pPr algn="ctr">
              <a:lnSpc>
                <a:spcPct val="100000"/>
              </a:lnSpc>
              <a:spcBef>
                <a:spcPts val="120"/>
              </a:spcBef>
            </a:pPr>
            <a:r>
              <a:rPr sz="900" spc="15" dirty="0">
                <a:solidFill>
                  <a:srgbClr val="00AEEF"/>
                </a:solidFill>
                <a:latin typeface="Arial"/>
                <a:cs typeface="Arial"/>
              </a:rPr>
              <a:t>Sales</a:t>
            </a:r>
            <a:r>
              <a:rPr sz="900" spc="-15" dirty="0">
                <a:solidFill>
                  <a:srgbClr val="00AEEF"/>
                </a:solidFill>
                <a:latin typeface="Arial"/>
                <a:cs typeface="Arial"/>
              </a:rPr>
              <a:t> </a:t>
            </a:r>
            <a:r>
              <a:rPr sz="900" spc="15" dirty="0">
                <a:solidFill>
                  <a:srgbClr val="00AEEF"/>
                </a:solidFill>
                <a:latin typeface="Arial"/>
                <a:cs typeface="Arial"/>
              </a:rPr>
              <a:t>Manager</a:t>
            </a:r>
            <a:endParaRPr sz="900" dirty="0">
              <a:latin typeface="Arial"/>
              <a:cs typeface="Arial"/>
            </a:endParaRPr>
          </a:p>
          <a:p>
            <a:pPr marL="12700" marR="5080" indent="-3175" algn="ctr">
              <a:lnSpc>
                <a:spcPct val="111100"/>
              </a:lnSpc>
              <a:spcBef>
                <a:spcPts val="545"/>
              </a:spcBef>
            </a:pPr>
            <a:r>
              <a:rPr sz="900" dirty="0">
                <a:solidFill>
                  <a:srgbClr val="415568"/>
                </a:solidFill>
                <a:latin typeface="Arial"/>
                <a:cs typeface="Arial"/>
              </a:rPr>
              <a:t>8</a:t>
            </a:r>
            <a:r>
              <a:rPr lang="en-US" sz="900" dirty="0">
                <a:solidFill>
                  <a:srgbClr val="415568"/>
                </a:solidFill>
                <a:latin typeface="Arial"/>
                <a:cs typeface="Arial"/>
              </a:rPr>
              <a:t>+</a:t>
            </a:r>
            <a:r>
              <a:rPr sz="900" dirty="0">
                <a:solidFill>
                  <a:srgbClr val="415568"/>
                </a:solidFill>
                <a:latin typeface="Arial"/>
                <a:cs typeface="Arial"/>
              </a:rPr>
              <a:t> </a:t>
            </a:r>
            <a:r>
              <a:rPr sz="900" spc="15" dirty="0">
                <a:solidFill>
                  <a:srgbClr val="415568"/>
                </a:solidFill>
                <a:latin typeface="Arial"/>
                <a:cs typeface="Arial"/>
              </a:rPr>
              <a:t>years with </a:t>
            </a:r>
            <a:r>
              <a:rPr sz="900" dirty="0">
                <a:solidFill>
                  <a:srgbClr val="415568"/>
                </a:solidFill>
                <a:latin typeface="Arial"/>
                <a:cs typeface="Arial"/>
              </a:rPr>
              <a:t>BVT, key </a:t>
            </a:r>
            <a:r>
              <a:rPr sz="900" spc="15" dirty="0">
                <a:solidFill>
                  <a:srgbClr val="415568"/>
                </a:solidFill>
                <a:latin typeface="Arial"/>
                <a:cs typeface="Arial"/>
              </a:rPr>
              <a:t>relationships  with </a:t>
            </a:r>
            <a:r>
              <a:rPr sz="900" spc="10" dirty="0">
                <a:solidFill>
                  <a:srgbClr val="415568"/>
                </a:solidFill>
                <a:latin typeface="Arial"/>
                <a:cs typeface="Arial"/>
              </a:rPr>
              <a:t>ag </a:t>
            </a:r>
            <a:r>
              <a:rPr sz="900" spc="20" dirty="0">
                <a:solidFill>
                  <a:srgbClr val="415568"/>
                </a:solidFill>
                <a:latin typeface="Arial"/>
                <a:cs typeface="Arial"/>
              </a:rPr>
              <a:t>industry partners, suppliers,  </a:t>
            </a:r>
            <a:r>
              <a:rPr sz="900" spc="10" dirty="0">
                <a:solidFill>
                  <a:srgbClr val="415568"/>
                </a:solidFill>
                <a:latin typeface="Arial"/>
                <a:cs typeface="Arial"/>
              </a:rPr>
              <a:t>and</a:t>
            </a:r>
            <a:r>
              <a:rPr sz="900" spc="30" dirty="0">
                <a:solidFill>
                  <a:srgbClr val="415568"/>
                </a:solidFill>
                <a:latin typeface="Arial"/>
                <a:cs typeface="Arial"/>
              </a:rPr>
              <a:t> </a:t>
            </a:r>
            <a:r>
              <a:rPr sz="900" spc="15" dirty="0">
                <a:solidFill>
                  <a:srgbClr val="415568"/>
                </a:solidFill>
                <a:latin typeface="Arial"/>
                <a:cs typeface="Arial"/>
              </a:rPr>
              <a:t>growers</a:t>
            </a:r>
            <a:endParaRPr sz="900" dirty="0">
              <a:latin typeface="Arial"/>
              <a:cs typeface="Arial"/>
            </a:endParaRPr>
          </a:p>
        </p:txBody>
      </p:sp>
      <p:sp>
        <p:nvSpPr>
          <p:cNvPr id="37" name="object 33">
            <a:extLst>
              <a:ext uri="{FF2B5EF4-FFF2-40B4-BE49-F238E27FC236}">
                <a16:creationId xmlns:a16="http://schemas.microsoft.com/office/drawing/2014/main" id="{CED3054A-2AD8-4D8A-6A72-A95806CB3D91}"/>
              </a:ext>
            </a:extLst>
          </p:cNvPr>
          <p:cNvSpPr/>
          <p:nvPr/>
        </p:nvSpPr>
        <p:spPr>
          <a:xfrm>
            <a:off x="5620196" y="1901752"/>
            <a:ext cx="914311" cy="914298"/>
          </a:xfrm>
          <a:prstGeom prst="rect">
            <a:avLst/>
          </a:prstGeom>
          <a:blipFill>
            <a:blip r:embed="rId9" cstate="print"/>
            <a:stretch>
              <a:fillRect/>
            </a:stretch>
          </a:blipFill>
        </p:spPr>
        <p:txBody>
          <a:bodyPr wrap="square" lIns="0" tIns="0" rIns="0" bIns="0" rtlCol="0"/>
          <a:lstStyle/>
          <a:p>
            <a:endParaRPr dirty="0"/>
          </a:p>
        </p:txBody>
      </p:sp>
      <p:pic>
        <p:nvPicPr>
          <p:cNvPr id="24" name="Picture 23">
            <a:extLst>
              <a:ext uri="{FF2B5EF4-FFF2-40B4-BE49-F238E27FC236}">
                <a16:creationId xmlns:a16="http://schemas.microsoft.com/office/drawing/2014/main" id="{5D169FA2-A101-C5AF-D991-F8C9B0C2003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543" t="8995" r="8581" b="1836"/>
          <a:stretch/>
        </p:blipFill>
        <p:spPr>
          <a:xfrm rot="16200000">
            <a:off x="10506778" y="1901752"/>
            <a:ext cx="914400" cy="914400"/>
          </a:xfrm>
          <a:prstGeom prst="ellipse">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5323-2261-4146-A0C6-4661EC1CDC21}"/>
              </a:ext>
            </a:extLst>
          </p:cNvPr>
          <p:cNvSpPr>
            <a:spLocks noGrp="1"/>
          </p:cNvSpPr>
          <p:nvPr>
            <p:ph type="title"/>
          </p:nvPr>
        </p:nvSpPr>
        <p:spPr>
          <a:xfrm>
            <a:off x="1450281" y="320154"/>
            <a:ext cx="9291436" cy="1107996"/>
          </a:xfrm>
        </p:spPr>
        <p:txBody>
          <a:bodyPr/>
          <a:lstStyle/>
          <a:p>
            <a:pPr algn="ctr"/>
            <a:r>
              <a:rPr lang="en-CA" spc="165" dirty="0">
                <a:solidFill>
                  <a:srgbClr val="0070C0"/>
                </a:solidFill>
                <a:ea typeface="+mn-ea"/>
              </a:rPr>
              <a:t>Imagine an Agricultural Productivity  Technology that…</a:t>
            </a:r>
            <a:endParaRPr lang="en-US" dirty="0"/>
          </a:p>
        </p:txBody>
      </p:sp>
      <p:sp>
        <p:nvSpPr>
          <p:cNvPr id="5" name="object 2">
            <a:extLst>
              <a:ext uri="{FF2B5EF4-FFF2-40B4-BE49-F238E27FC236}">
                <a16:creationId xmlns:a16="http://schemas.microsoft.com/office/drawing/2014/main" id="{C2D989D2-FA39-4F06-BBF0-961B7A800C3A}"/>
              </a:ext>
            </a:extLst>
          </p:cNvPr>
          <p:cNvSpPr/>
          <p:nvPr/>
        </p:nvSpPr>
        <p:spPr>
          <a:xfrm>
            <a:off x="1823427" y="1571218"/>
            <a:ext cx="8543556" cy="444703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5B7F6C0E-C47F-4332-BB3A-473C23EA0A04}"/>
              </a:ext>
            </a:extLst>
          </p:cNvPr>
          <p:cNvGrpSpPr/>
          <p:nvPr/>
        </p:nvGrpSpPr>
        <p:grpSpPr>
          <a:xfrm>
            <a:off x="3383121" y="2039323"/>
            <a:ext cx="5423361" cy="816458"/>
            <a:chOff x="3383121" y="2039323"/>
            <a:chExt cx="5423361" cy="816458"/>
          </a:xfrm>
        </p:grpSpPr>
        <p:sp>
          <p:nvSpPr>
            <p:cNvPr id="6" name="object 6">
              <a:extLst>
                <a:ext uri="{FF2B5EF4-FFF2-40B4-BE49-F238E27FC236}">
                  <a16:creationId xmlns:a16="http://schemas.microsoft.com/office/drawing/2014/main" id="{F2F8CED1-F063-4648-9F8B-1F964619709F}"/>
                </a:ext>
              </a:extLst>
            </p:cNvPr>
            <p:cNvSpPr/>
            <p:nvPr/>
          </p:nvSpPr>
          <p:spPr>
            <a:xfrm>
              <a:off x="4218607" y="2855781"/>
              <a:ext cx="4587875" cy="0"/>
            </a:xfrm>
            <a:custGeom>
              <a:avLst/>
              <a:gdLst/>
              <a:ahLst/>
              <a:cxnLst/>
              <a:rect l="l" t="t" r="r" b="b"/>
              <a:pathLst>
                <a:path w="4587875">
                  <a:moveTo>
                    <a:pt x="0" y="0"/>
                  </a:moveTo>
                  <a:lnTo>
                    <a:pt x="4587341" y="0"/>
                  </a:lnTo>
                </a:path>
              </a:pathLst>
            </a:custGeom>
            <a:ln w="6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9">
              <a:extLst>
                <a:ext uri="{FF2B5EF4-FFF2-40B4-BE49-F238E27FC236}">
                  <a16:creationId xmlns:a16="http://schemas.microsoft.com/office/drawing/2014/main" id="{285C1138-E241-45D0-8CF7-B811D8E125EA}"/>
                </a:ext>
              </a:extLst>
            </p:cNvPr>
            <p:cNvSpPr txBox="1"/>
            <p:nvPr/>
          </p:nvSpPr>
          <p:spPr>
            <a:xfrm>
              <a:off x="4213035" y="2081749"/>
              <a:ext cx="4212590" cy="499745"/>
            </a:xfrm>
            <a:prstGeom prst="rect">
              <a:avLst/>
            </a:prstGeom>
          </p:spPr>
          <p:txBody>
            <a:bodyPr vert="horz" wrap="square" lIns="0" tIns="71120" rIns="0" bIns="0" rtlCol="0">
              <a:spAutoFit/>
            </a:bodyPr>
            <a:lstStyle/>
            <a:p>
              <a:pPr marL="12700" marR="0" lvl="0" indent="0" algn="l" defTabSz="914400" rtl="0" eaLnBrk="1" fontAlgn="auto" latinLnBrk="0" hangingPunct="1">
                <a:lnSpc>
                  <a:spcPct val="100000"/>
                </a:lnSpc>
                <a:spcBef>
                  <a:spcPts val="560"/>
                </a:spcBef>
                <a:spcAft>
                  <a:spcPts val="0"/>
                </a:spcAft>
                <a:buClrTx/>
                <a:buSzTx/>
                <a:buFontTx/>
                <a:buNone/>
                <a:tabLst/>
                <a:defRPr/>
              </a:pPr>
              <a:r>
                <a:rPr kumimoji="0" sz="1300" b="1" i="0" u="none" strike="noStrike" kern="1200" cap="none" spc="0" normalizeH="0" baseline="0" noProof="0" dirty="0">
                  <a:ln>
                    <a:noFill/>
                  </a:ln>
                  <a:solidFill>
                    <a:srgbClr val="FFFFFF"/>
                  </a:solidFill>
                  <a:effectLst/>
                  <a:uLnTx/>
                  <a:uFillTx/>
                  <a:latin typeface="Arial"/>
                  <a:ea typeface="+mn-ea"/>
                  <a:cs typeface="Arial"/>
                </a:rPr>
                <a:t>Significantly increases profitability for</a:t>
              </a:r>
              <a:r>
                <a:rPr kumimoji="0" sz="1300" b="1" i="0" u="none" strike="noStrike" kern="1200" cap="none" spc="-30" normalizeH="0" baseline="0" noProof="0" dirty="0">
                  <a:ln>
                    <a:noFill/>
                  </a:ln>
                  <a:solidFill>
                    <a:srgbClr val="FFFFFF"/>
                  </a:solidFill>
                  <a:effectLst/>
                  <a:uLnTx/>
                  <a:uFillTx/>
                  <a:latin typeface="Arial"/>
                  <a:ea typeface="+mn-ea"/>
                  <a:cs typeface="Arial"/>
                </a:rPr>
                <a:t> </a:t>
              </a:r>
              <a:r>
                <a:rPr kumimoji="0" sz="1300" b="1" i="0" u="none" strike="noStrike" kern="1200" cap="none" spc="0" normalizeH="0" baseline="0" noProof="0" dirty="0">
                  <a:ln>
                    <a:noFill/>
                  </a:ln>
                  <a:solidFill>
                    <a:srgbClr val="FFFFFF"/>
                  </a:solidFill>
                  <a:effectLst/>
                  <a:uLnTx/>
                  <a:uFillTx/>
                  <a:latin typeface="Arial"/>
                  <a:ea typeface="+mn-ea"/>
                  <a:cs typeface="Arial"/>
                </a:rPr>
                <a:t>farmers</a:t>
              </a:r>
              <a:endParaRPr kumimoji="0" sz="13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90"/>
                </a:spcBef>
                <a:spcAft>
                  <a:spcPts val="0"/>
                </a:spcAft>
                <a:buClrTx/>
                <a:buSzTx/>
                <a:buFontTx/>
                <a:buNone/>
                <a:tabLst/>
                <a:defRPr/>
              </a:pPr>
              <a:r>
                <a:rPr kumimoji="0" sz="1100" b="0" i="0" u="none" strike="noStrike" kern="1200" cap="none" spc="-15" normalizeH="0" baseline="0" noProof="0" dirty="0">
                  <a:ln>
                    <a:noFill/>
                  </a:ln>
                  <a:solidFill>
                    <a:srgbClr val="FFFFFF"/>
                  </a:solidFill>
                  <a:effectLst/>
                  <a:uLnTx/>
                  <a:uFillTx/>
                  <a:latin typeface="Arial"/>
                  <a:ea typeface="+mn-ea"/>
                  <a:cs typeface="Arial"/>
                </a:rPr>
                <a:t>Yield </a:t>
              </a:r>
              <a:r>
                <a:rPr kumimoji="0" sz="1100" b="0" i="0" u="none" strike="noStrike" kern="1200" cap="none" spc="-5" normalizeH="0" baseline="0" noProof="0" dirty="0">
                  <a:ln>
                    <a:noFill/>
                  </a:ln>
                  <a:solidFill>
                    <a:srgbClr val="FFFFFF"/>
                  </a:solidFill>
                  <a:effectLst/>
                  <a:uLnTx/>
                  <a:uFillTx/>
                  <a:latin typeface="Arial"/>
                  <a:ea typeface="+mn-ea"/>
                  <a:cs typeface="Arial"/>
                </a:rPr>
                <a:t>increases upwards of 30% and </a:t>
              </a:r>
              <a:r>
                <a:rPr kumimoji="0" sz="1100" b="0" i="0" u="none" strike="noStrike" kern="1200" cap="none" spc="0" normalizeH="0" baseline="0" noProof="0" dirty="0">
                  <a:ln>
                    <a:noFill/>
                  </a:ln>
                  <a:solidFill>
                    <a:srgbClr val="FFFFFF"/>
                  </a:solidFill>
                  <a:effectLst/>
                  <a:uLnTx/>
                  <a:uFillTx/>
                  <a:latin typeface="Arial"/>
                  <a:ea typeface="+mn-ea"/>
                  <a:cs typeface="Arial"/>
                </a:rPr>
                <a:t>a more consumer-friendly</a:t>
              </a:r>
              <a:r>
                <a:rPr kumimoji="0" sz="1100" b="0" i="0" u="none" strike="noStrike" kern="1200" cap="none" spc="-55" normalizeH="0" baseline="0" noProof="0" dirty="0">
                  <a:ln>
                    <a:noFill/>
                  </a:ln>
                  <a:solidFill>
                    <a:srgbClr val="FFFFFF"/>
                  </a:solidFill>
                  <a:effectLst/>
                  <a:uLnTx/>
                  <a:uFillTx/>
                  <a:latin typeface="Arial"/>
                  <a:ea typeface="+mn-ea"/>
                  <a:cs typeface="Arial"/>
                </a:rPr>
                <a:t> </a:t>
              </a:r>
              <a:r>
                <a:rPr kumimoji="0" sz="1100" b="0" i="0" u="none" strike="noStrike" kern="1200" cap="none" spc="0" normalizeH="0" baseline="0" noProof="0" dirty="0">
                  <a:ln>
                    <a:noFill/>
                  </a:ln>
                  <a:solidFill>
                    <a:srgbClr val="FFFFFF"/>
                  </a:solidFill>
                  <a:effectLst/>
                  <a:uLnTx/>
                  <a:uFillTx/>
                  <a:latin typeface="Arial"/>
                  <a:ea typeface="+mn-ea"/>
                  <a:cs typeface="Arial"/>
                </a:rPr>
                <a:t>crop</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13" name="object 13">
              <a:extLst>
                <a:ext uri="{FF2B5EF4-FFF2-40B4-BE49-F238E27FC236}">
                  <a16:creationId xmlns:a16="http://schemas.microsoft.com/office/drawing/2014/main" id="{D4F22DEC-1FBB-44B2-88AA-226EE5CD56E6}"/>
                </a:ext>
              </a:extLst>
            </p:cNvPr>
            <p:cNvSpPr/>
            <p:nvPr/>
          </p:nvSpPr>
          <p:spPr>
            <a:xfrm>
              <a:off x="3383121" y="2039323"/>
              <a:ext cx="667513" cy="66751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9" name="Group 18">
            <a:extLst>
              <a:ext uri="{FF2B5EF4-FFF2-40B4-BE49-F238E27FC236}">
                <a16:creationId xmlns:a16="http://schemas.microsoft.com/office/drawing/2014/main" id="{5493D3F7-DBA9-411E-A738-BC7B9947E32A}"/>
              </a:ext>
            </a:extLst>
          </p:cNvPr>
          <p:cNvGrpSpPr/>
          <p:nvPr/>
        </p:nvGrpSpPr>
        <p:grpSpPr>
          <a:xfrm>
            <a:off x="3383121" y="3004716"/>
            <a:ext cx="5423361" cy="816346"/>
            <a:chOff x="3383121" y="3004716"/>
            <a:chExt cx="5423361" cy="816346"/>
          </a:xfrm>
        </p:grpSpPr>
        <p:sp>
          <p:nvSpPr>
            <p:cNvPr id="7" name="object 7">
              <a:extLst>
                <a:ext uri="{FF2B5EF4-FFF2-40B4-BE49-F238E27FC236}">
                  <a16:creationId xmlns:a16="http://schemas.microsoft.com/office/drawing/2014/main" id="{54136167-D985-469F-AF58-C36E4848C0A4}"/>
                </a:ext>
              </a:extLst>
            </p:cNvPr>
            <p:cNvSpPr/>
            <p:nvPr/>
          </p:nvSpPr>
          <p:spPr>
            <a:xfrm>
              <a:off x="4218607" y="3821062"/>
              <a:ext cx="4587875" cy="0"/>
            </a:xfrm>
            <a:custGeom>
              <a:avLst/>
              <a:gdLst/>
              <a:ahLst/>
              <a:cxnLst/>
              <a:rect l="l" t="t" r="r" b="b"/>
              <a:pathLst>
                <a:path w="4587875">
                  <a:moveTo>
                    <a:pt x="0" y="0"/>
                  </a:moveTo>
                  <a:lnTo>
                    <a:pt x="4587341" y="0"/>
                  </a:lnTo>
                </a:path>
              </a:pathLst>
            </a:custGeom>
            <a:ln w="6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11">
              <a:extLst>
                <a:ext uri="{FF2B5EF4-FFF2-40B4-BE49-F238E27FC236}">
                  <a16:creationId xmlns:a16="http://schemas.microsoft.com/office/drawing/2014/main" id="{128ACD57-7CF2-4501-865A-C574B594C83B}"/>
                </a:ext>
              </a:extLst>
            </p:cNvPr>
            <p:cNvSpPr txBox="1"/>
            <p:nvPr/>
          </p:nvSpPr>
          <p:spPr>
            <a:xfrm>
              <a:off x="4213035" y="3036863"/>
              <a:ext cx="2649855" cy="499745"/>
            </a:xfrm>
            <a:prstGeom prst="rect">
              <a:avLst/>
            </a:prstGeom>
          </p:spPr>
          <p:txBody>
            <a:bodyPr vert="horz" wrap="square" lIns="0" tIns="71120" rIns="0" bIns="0" rtlCol="0">
              <a:spAutoFit/>
            </a:bodyPr>
            <a:lstStyle/>
            <a:p>
              <a:pPr marL="12700" marR="0" lvl="0" indent="0" algn="l" defTabSz="914400" rtl="0" eaLnBrk="1" fontAlgn="auto" latinLnBrk="0" hangingPunct="1">
                <a:lnSpc>
                  <a:spcPct val="100000"/>
                </a:lnSpc>
                <a:spcBef>
                  <a:spcPts val="560"/>
                </a:spcBef>
                <a:spcAft>
                  <a:spcPts val="0"/>
                </a:spcAft>
                <a:buClrTx/>
                <a:buSzTx/>
                <a:buFontTx/>
                <a:buNone/>
                <a:tabLst/>
                <a:defRPr/>
              </a:pPr>
              <a:r>
                <a:rPr kumimoji="0" sz="1300" b="1" i="0" u="none" strike="noStrike" kern="1200" cap="none" spc="-5" normalizeH="0" baseline="0" noProof="0" dirty="0">
                  <a:ln>
                    <a:noFill/>
                  </a:ln>
                  <a:solidFill>
                    <a:srgbClr val="FFFFFF"/>
                  </a:solidFill>
                  <a:effectLst/>
                  <a:uLnTx/>
                  <a:uFillTx/>
                  <a:latin typeface="Arial"/>
                  <a:ea typeface="+mn-ea"/>
                  <a:cs typeface="Arial"/>
                </a:rPr>
                <a:t>Uses </a:t>
              </a:r>
              <a:r>
                <a:rPr kumimoji="0" sz="1300" b="1" i="0" u="none" strike="noStrike" kern="1200" cap="none" spc="0" normalizeH="0" baseline="0" noProof="0" dirty="0">
                  <a:ln>
                    <a:noFill/>
                  </a:ln>
                  <a:solidFill>
                    <a:srgbClr val="FFFFFF"/>
                  </a:solidFill>
                  <a:effectLst/>
                  <a:uLnTx/>
                  <a:uFillTx/>
                  <a:latin typeface="Arial"/>
                  <a:ea typeface="+mn-ea"/>
                  <a:cs typeface="Arial"/>
                </a:rPr>
                <a:t>no</a:t>
              </a:r>
              <a:r>
                <a:rPr kumimoji="0" sz="1300" b="1" i="0" u="none" strike="noStrike" kern="1200" cap="none" spc="-10" normalizeH="0" baseline="0" noProof="0" dirty="0">
                  <a:ln>
                    <a:noFill/>
                  </a:ln>
                  <a:solidFill>
                    <a:srgbClr val="FFFFFF"/>
                  </a:solidFill>
                  <a:effectLst/>
                  <a:uLnTx/>
                  <a:uFillTx/>
                  <a:latin typeface="Arial"/>
                  <a:ea typeface="+mn-ea"/>
                  <a:cs typeface="Arial"/>
                </a:rPr>
                <a:t> </a:t>
              </a:r>
              <a:r>
                <a:rPr kumimoji="0" sz="1300" b="1" i="0" u="none" strike="noStrike" kern="1200" cap="none" spc="-5" normalizeH="0" baseline="0" noProof="0" dirty="0">
                  <a:ln>
                    <a:noFill/>
                  </a:ln>
                  <a:solidFill>
                    <a:srgbClr val="FFFFFF"/>
                  </a:solidFill>
                  <a:effectLst/>
                  <a:uLnTx/>
                  <a:uFillTx/>
                  <a:latin typeface="Arial"/>
                  <a:ea typeface="+mn-ea"/>
                  <a:cs typeface="Arial"/>
                </a:rPr>
                <a:t>chemicals</a:t>
              </a:r>
              <a:r>
                <a:rPr kumimoji="0" lang="en-US" sz="1300" b="1" i="0" u="none" strike="noStrike" kern="1200" cap="none" spc="-5" normalizeH="0" baseline="0" noProof="0" dirty="0">
                  <a:ln>
                    <a:noFill/>
                  </a:ln>
                  <a:solidFill>
                    <a:srgbClr val="FFFFFF"/>
                  </a:solidFill>
                  <a:effectLst/>
                  <a:uLnTx/>
                  <a:uFillTx/>
                  <a:latin typeface="Arial"/>
                  <a:ea typeface="+mn-ea"/>
                  <a:cs typeface="Arial"/>
                </a:rPr>
                <a:t> or GMOs</a:t>
              </a:r>
              <a:endParaRPr kumimoji="0" sz="13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9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latin typeface="Arial"/>
                  <a:ea typeface="+mn-ea"/>
                  <a:cs typeface="Arial"/>
                </a:rPr>
                <a:t>Safe for consumers, </a:t>
              </a:r>
              <a:r>
                <a:rPr kumimoji="0" sz="1100" b="0" i="0" u="none" strike="noStrike" kern="1200" cap="none" spc="-5" normalizeH="0" baseline="0" noProof="0" dirty="0">
                  <a:ln>
                    <a:noFill/>
                  </a:ln>
                  <a:solidFill>
                    <a:srgbClr val="FFFFFF"/>
                  </a:solidFill>
                  <a:effectLst/>
                  <a:uLnTx/>
                  <a:uFillTx/>
                  <a:latin typeface="Arial"/>
                  <a:ea typeface="+mn-ea"/>
                  <a:cs typeface="Arial"/>
                </a:rPr>
                <a:t>workers,</a:t>
              </a:r>
              <a:r>
                <a:rPr kumimoji="0" sz="1100" b="0" i="0" u="none" strike="noStrike" kern="1200" cap="none" spc="-90" normalizeH="0" baseline="0" noProof="0" dirty="0">
                  <a:ln>
                    <a:noFill/>
                  </a:ln>
                  <a:solidFill>
                    <a:srgbClr val="FFFFFF"/>
                  </a:solidFill>
                  <a:effectLst/>
                  <a:uLnTx/>
                  <a:uFillTx/>
                  <a:latin typeface="Arial"/>
                  <a:ea typeface="+mn-ea"/>
                  <a:cs typeface="Arial"/>
                </a:rPr>
                <a:t> </a:t>
              </a:r>
              <a:r>
                <a:rPr kumimoji="0" sz="1100" b="0" i="0" u="none" strike="noStrike" kern="1200" cap="none" spc="-5" normalizeH="0" baseline="0" noProof="0" dirty="0">
                  <a:ln>
                    <a:noFill/>
                  </a:ln>
                  <a:solidFill>
                    <a:srgbClr val="FFFFFF"/>
                  </a:solidFill>
                  <a:effectLst/>
                  <a:uLnTx/>
                  <a:uFillTx/>
                  <a:latin typeface="Arial"/>
                  <a:ea typeface="+mn-ea"/>
                  <a:cs typeface="Arial"/>
                </a:rPr>
                <a:t>environment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14" name="object 14">
              <a:extLst>
                <a:ext uri="{FF2B5EF4-FFF2-40B4-BE49-F238E27FC236}">
                  <a16:creationId xmlns:a16="http://schemas.microsoft.com/office/drawing/2014/main" id="{ED51B1A5-7A77-4BEF-88FB-2F9366FCBF59}"/>
                </a:ext>
              </a:extLst>
            </p:cNvPr>
            <p:cNvSpPr/>
            <p:nvPr/>
          </p:nvSpPr>
          <p:spPr>
            <a:xfrm>
              <a:off x="3383121" y="3004716"/>
              <a:ext cx="667513" cy="66751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0" name="Group 19">
            <a:extLst>
              <a:ext uri="{FF2B5EF4-FFF2-40B4-BE49-F238E27FC236}">
                <a16:creationId xmlns:a16="http://schemas.microsoft.com/office/drawing/2014/main" id="{8C583B2A-0178-4A36-AA63-BCB5B314C1F6}"/>
              </a:ext>
            </a:extLst>
          </p:cNvPr>
          <p:cNvGrpSpPr/>
          <p:nvPr/>
        </p:nvGrpSpPr>
        <p:grpSpPr>
          <a:xfrm>
            <a:off x="3383121" y="3969885"/>
            <a:ext cx="5532278" cy="816458"/>
            <a:chOff x="3383121" y="3969885"/>
            <a:chExt cx="5532278" cy="816458"/>
          </a:xfrm>
        </p:grpSpPr>
        <p:sp>
          <p:nvSpPr>
            <p:cNvPr id="8" name="object 8">
              <a:extLst>
                <a:ext uri="{FF2B5EF4-FFF2-40B4-BE49-F238E27FC236}">
                  <a16:creationId xmlns:a16="http://schemas.microsoft.com/office/drawing/2014/main" id="{01A91360-A501-47B1-8AC7-0B46BEE239EA}"/>
                </a:ext>
              </a:extLst>
            </p:cNvPr>
            <p:cNvSpPr/>
            <p:nvPr/>
          </p:nvSpPr>
          <p:spPr>
            <a:xfrm>
              <a:off x="4218607" y="4786343"/>
              <a:ext cx="4587875" cy="0"/>
            </a:xfrm>
            <a:custGeom>
              <a:avLst/>
              <a:gdLst/>
              <a:ahLst/>
              <a:cxnLst/>
              <a:rect l="l" t="t" r="r" b="b"/>
              <a:pathLst>
                <a:path w="4587875">
                  <a:moveTo>
                    <a:pt x="0" y="0"/>
                  </a:moveTo>
                  <a:lnTo>
                    <a:pt x="4587341" y="0"/>
                  </a:lnTo>
                </a:path>
              </a:pathLst>
            </a:custGeom>
            <a:ln w="6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a:extLst>
                <a:ext uri="{FF2B5EF4-FFF2-40B4-BE49-F238E27FC236}">
                  <a16:creationId xmlns:a16="http://schemas.microsoft.com/office/drawing/2014/main" id="{0CA0B4D7-9B7F-46F4-B550-01254D958CEB}"/>
                </a:ext>
              </a:extLst>
            </p:cNvPr>
            <p:cNvSpPr txBox="1"/>
            <p:nvPr/>
          </p:nvSpPr>
          <p:spPr>
            <a:xfrm>
              <a:off x="4213034" y="4011085"/>
              <a:ext cx="4702365" cy="492443"/>
            </a:xfrm>
            <a:prstGeom prst="rect">
              <a:avLst/>
            </a:prstGeom>
          </p:spPr>
          <p:txBody>
            <a:bodyPr vert="horz" wrap="square" lIns="0" tIns="71120" rIns="0" bIns="0" rtlCol="0">
              <a:spAutoFit/>
            </a:bodyPr>
            <a:lstStyle/>
            <a:p>
              <a:pPr marL="12700" marR="0" lvl="0" indent="0" algn="l" defTabSz="914400" rtl="0" eaLnBrk="1" fontAlgn="auto" latinLnBrk="0" hangingPunct="1">
                <a:lnSpc>
                  <a:spcPct val="100000"/>
                </a:lnSpc>
                <a:spcBef>
                  <a:spcPts val="560"/>
                </a:spcBef>
                <a:spcAft>
                  <a:spcPts val="0"/>
                </a:spcAft>
                <a:buClrTx/>
                <a:buSzTx/>
                <a:buFontTx/>
                <a:buNone/>
                <a:tabLst/>
                <a:defRPr/>
              </a:pPr>
              <a:r>
                <a:rPr kumimoji="0" sz="1300" b="1" i="0" u="none" strike="noStrike" kern="1200" cap="none" spc="-5" normalizeH="0" baseline="0" noProof="0" dirty="0">
                  <a:ln>
                    <a:noFill/>
                  </a:ln>
                  <a:solidFill>
                    <a:srgbClr val="FFFFFF"/>
                  </a:solidFill>
                  <a:effectLst/>
                  <a:uLnTx/>
                  <a:uFillTx/>
                  <a:latin typeface="Arial"/>
                  <a:ea typeface="+mn-ea"/>
                  <a:cs typeface="Arial"/>
                </a:rPr>
                <a:t>Uses </a:t>
              </a:r>
              <a:r>
                <a:rPr kumimoji="0" sz="1300" b="1" i="0" u="none" strike="noStrike" kern="1200" cap="none" spc="0" normalizeH="0" baseline="0" noProof="0" dirty="0">
                  <a:ln>
                    <a:noFill/>
                  </a:ln>
                  <a:solidFill>
                    <a:srgbClr val="FFFFFF"/>
                  </a:solidFill>
                  <a:effectLst/>
                  <a:uLnTx/>
                  <a:uFillTx/>
                  <a:latin typeface="Arial"/>
                  <a:ea typeface="+mn-ea"/>
                  <a:cs typeface="Arial"/>
                </a:rPr>
                <a:t>no</a:t>
              </a:r>
              <a:r>
                <a:rPr kumimoji="0" sz="1300" b="1" i="0" u="none" strike="noStrike" kern="1200" cap="none" spc="-10" normalizeH="0" baseline="0" noProof="0" dirty="0">
                  <a:ln>
                    <a:noFill/>
                  </a:ln>
                  <a:solidFill>
                    <a:srgbClr val="FFFFFF"/>
                  </a:solidFill>
                  <a:effectLst/>
                  <a:uLnTx/>
                  <a:uFillTx/>
                  <a:latin typeface="Arial"/>
                  <a:ea typeface="+mn-ea"/>
                  <a:cs typeface="Arial"/>
                </a:rPr>
                <a:t> </a:t>
              </a:r>
              <a:r>
                <a:rPr kumimoji="0" sz="1300" b="1" i="0" u="none" strike="noStrike" kern="1200" cap="none" spc="0" normalizeH="0" baseline="0" noProof="0" dirty="0">
                  <a:ln>
                    <a:noFill/>
                  </a:ln>
                  <a:solidFill>
                    <a:srgbClr val="FFFFFF"/>
                  </a:solidFill>
                  <a:effectLst/>
                  <a:uLnTx/>
                  <a:uFillTx/>
                  <a:latin typeface="Arial"/>
                  <a:ea typeface="+mn-ea"/>
                  <a:cs typeface="Arial"/>
                </a:rPr>
                <a:t>water</a:t>
              </a:r>
              <a:endParaRPr kumimoji="0" sz="13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9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Arial"/>
                </a:rPr>
                <a:t>Increases sustainable farming: </a:t>
              </a:r>
              <a:r>
                <a:rPr kumimoji="0" sz="1100" b="0" i="0" u="none" strike="noStrike" kern="1200" cap="none" spc="0" normalizeH="0" baseline="0" noProof="0" dirty="0">
                  <a:ln>
                    <a:noFill/>
                  </a:ln>
                  <a:solidFill>
                    <a:srgbClr val="FFFFFF"/>
                  </a:solidFill>
                  <a:effectLst/>
                  <a:uLnTx/>
                  <a:uFillTx/>
                  <a:latin typeface="Arial"/>
                  <a:ea typeface="+mn-ea"/>
                  <a:cs typeface="Arial"/>
                </a:rPr>
                <a:t>Ag </a:t>
              </a:r>
              <a:r>
                <a:rPr kumimoji="0" sz="1100" b="0" i="0" u="none" strike="noStrike" kern="1200" cap="none" spc="-5" normalizeH="0" baseline="0" noProof="0" dirty="0">
                  <a:ln>
                    <a:noFill/>
                  </a:ln>
                  <a:solidFill>
                    <a:srgbClr val="FFFFFF"/>
                  </a:solidFill>
                  <a:effectLst/>
                  <a:uLnTx/>
                  <a:uFillTx/>
                  <a:latin typeface="Arial"/>
                  <a:ea typeface="+mn-ea"/>
                  <a:cs typeface="Arial"/>
                </a:rPr>
                <a:t>is </a:t>
              </a:r>
              <a:r>
                <a:rPr kumimoji="0" sz="1100" b="0" i="0" u="none" strike="noStrike" kern="1200" cap="none" spc="0" normalizeH="0" baseline="0" noProof="0" dirty="0">
                  <a:ln>
                    <a:noFill/>
                  </a:ln>
                  <a:solidFill>
                    <a:srgbClr val="FFFFFF"/>
                  </a:solidFill>
                  <a:effectLst/>
                  <a:uLnTx/>
                  <a:uFillTx/>
                  <a:latin typeface="Arial"/>
                  <a:ea typeface="+mn-ea"/>
                  <a:cs typeface="Arial"/>
                </a:rPr>
                <a:t>the </a:t>
              </a:r>
              <a:r>
                <a:rPr kumimoji="0" sz="1100" b="0" i="0" u="none" strike="noStrike" kern="1200" cap="none" spc="-5" normalizeH="0" baseline="0" noProof="0" dirty="0">
                  <a:ln>
                    <a:noFill/>
                  </a:ln>
                  <a:solidFill>
                    <a:srgbClr val="FFFFFF"/>
                  </a:solidFill>
                  <a:effectLst/>
                  <a:uLnTx/>
                  <a:uFillTx/>
                  <a:latin typeface="Arial"/>
                  <a:ea typeface="+mn-ea"/>
                  <a:cs typeface="Arial"/>
                </a:rPr>
                <a:t>biggest user of </a:t>
              </a:r>
              <a:r>
                <a:rPr kumimoji="0" sz="1100" b="0" i="0" u="none" strike="noStrike" kern="1200" cap="none" spc="0" normalizeH="0" baseline="0" noProof="0" dirty="0">
                  <a:ln>
                    <a:noFill/>
                  </a:ln>
                  <a:solidFill>
                    <a:srgbClr val="FFFFFF"/>
                  </a:solidFill>
                  <a:effectLst/>
                  <a:uLnTx/>
                  <a:uFillTx/>
                  <a:latin typeface="Arial"/>
                  <a:ea typeface="+mn-ea"/>
                  <a:cs typeface="Arial"/>
                </a:rPr>
                <a:t>fresh</a:t>
              </a:r>
              <a:r>
                <a:rPr kumimoji="0" sz="1100" b="0" i="0" u="none" strike="noStrike" kern="1200" cap="none" spc="-75" normalizeH="0" baseline="0" noProof="0" dirty="0">
                  <a:ln>
                    <a:noFill/>
                  </a:ln>
                  <a:solidFill>
                    <a:srgbClr val="FFFFFF"/>
                  </a:solidFill>
                  <a:effectLst/>
                  <a:uLnTx/>
                  <a:uFillTx/>
                  <a:latin typeface="Arial"/>
                  <a:ea typeface="+mn-ea"/>
                  <a:cs typeface="Arial"/>
                </a:rPr>
                <a:t> </a:t>
              </a:r>
              <a:r>
                <a:rPr kumimoji="0" sz="1100" b="0" i="0" u="none" strike="noStrike" kern="1200" cap="none" spc="-5" normalizeH="0" baseline="0" noProof="0" dirty="0">
                  <a:ln>
                    <a:noFill/>
                  </a:ln>
                  <a:solidFill>
                    <a:srgbClr val="FFFFFF"/>
                  </a:solidFill>
                  <a:effectLst/>
                  <a:uLnTx/>
                  <a:uFillTx/>
                  <a:latin typeface="Arial"/>
                  <a:ea typeface="+mn-ea"/>
                  <a:cs typeface="Arial"/>
                </a:rPr>
                <a:t>water</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object 15">
              <a:extLst>
                <a:ext uri="{FF2B5EF4-FFF2-40B4-BE49-F238E27FC236}">
                  <a16:creationId xmlns:a16="http://schemas.microsoft.com/office/drawing/2014/main" id="{ECA4B918-351E-4483-A27C-005856A5DEFF}"/>
                </a:ext>
              </a:extLst>
            </p:cNvPr>
            <p:cNvSpPr/>
            <p:nvPr/>
          </p:nvSpPr>
          <p:spPr>
            <a:xfrm>
              <a:off x="3383121" y="3969885"/>
              <a:ext cx="667513" cy="66751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9F2A464A-53E7-4D59-846B-AFA0BDA01FDF}"/>
              </a:ext>
            </a:extLst>
          </p:cNvPr>
          <p:cNvGrpSpPr/>
          <p:nvPr/>
        </p:nvGrpSpPr>
        <p:grpSpPr>
          <a:xfrm>
            <a:off x="3383121" y="4935278"/>
            <a:ext cx="6141879" cy="667513"/>
            <a:chOff x="3383121" y="4935278"/>
            <a:chExt cx="6141879" cy="667513"/>
          </a:xfrm>
        </p:grpSpPr>
        <p:sp>
          <p:nvSpPr>
            <p:cNvPr id="12" name="object 12">
              <a:extLst>
                <a:ext uri="{FF2B5EF4-FFF2-40B4-BE49-F238E27FC236}">
                  <a16:creationId xmlns:a16="http://schemas.microsoft.com/office/drawing/2014/main" id="{64A44B06-DBF0-4188-982F-C9041668EEB3}"/>
                </a:ext>
              </a:extLst>
            </p:cNvPr>
            <p:cNvSpPr txBox="1"/>
            <p:nvPr/>
          </p:nvSpPr>
          <p:spPr>
            <a:xfrm>
              <a:off x="4213035" y="4976163"/>
              <a:ext cx="5311965" cy="492443"/>
            </a:xfrm>
            <a:prstGeom prst="rect">
              <a:avLst/>
            </a:prstGeom>
          </p:spPr>
          <p:txBody>
            <a:bodyPr vert="horz" wrap="square" lIns="0" tIns="71120" rIns="0" bIns="0" rtlCol="0">
              <a:spAutoFit/>
            </a:bodyPr>
            <a:lstStyle/>
            <a:p>
              <a:pPr marL="12700" marR="0" lvl="0" indent="0" algn="l" defTabSz="914400" rtl="0" eaLnBrk="1" fontAlgn="auto" latinLnBrk="0" hangingPunct="1">
                <a:lnSpc>
                  <a:spcPct val="100000"/>
                </a:lnSpc>
                <a:spcBef>
                  <a:spcPts val="560"/>
                </a:spcBef>
                <a:spcAft>
                  <a:spcPts val="0"/>
                </a:spcAft>
                <a:buClrTx/>
                <a:buSzTx/>
                <a:buFontTx/>
                <a:buNone/>
                <a:tabLst/>
                <a:defRPr/>
              </a:pPr>
              <a:r>
                <a:rPr kumimoji="0" sz="1300" b="1" i="0" u="none" strike="noStrike" kern="1200" cap="none" spc="-5" normalizeH="0" baseline="0" noProof="0" dirty="0">
                  <a:ln>
                    <a:noFill/>
                  </a:ln>
                  <a:solidFill>
                    <a:srgbClr val="FFFFFF"/>
                  </a:solidFill>
                  <a:effectLst/>
                  <a:uLnTx/>
                  <a:uFillTx/>
                  <a:latin typeface="Arial"/>
                  <a:ea typeface="+mn-ea"/>
                  <a:cs typeface="Arial"/>
                </a:rPr>
                <a:t>Uses </a:t>
              </a:r>
              <a:r>
                <a:rPr kumimoji="0" sz="1300" b="1" i="0" u="none" strike="noStrike" kern="1200" cap="none" spc="0" normalizeH="0" baseline="0" noProof="0" dirty="0">
                  <a:ln>
                    <a:noFill/>
                  </a:ln>
                  <a:solidFill>
                    <a:srgbClr val="FFFFFF"/>
                  </a:solidFill>
                  <a:effectLst/>
                  <a:uLnTx/>
                  <a:uFillTx/>
                  <a:latin typeface="Arial"/>
                  <a:ea typeface="+mn-ea"/>
                  <a:cs typeface="Arial"/>
                </a:rPr>
                <a:t>no fossil</a:t>
              </a:r>
              <a:r>
                <a:rPr kumimoji="0" sz="1300" b="1" i="0" u="none" strike="noStrike" kern="1200" cap="none" spc="-10" normalizeH="0" baseline="0" noProof="0" dirty="0">
                  <a:ln>
                    <a:noFill/>
                  </a:ln>
                  <a:solidFill>
                    <a:srgbClr val="FFFFFF"/>
                  </a:solidFill>
                  <a:effectLst/>
                  <a:uLnTx/>
                  <a:uFillTx/>
                  <a:latin typeface="Arial"/>
                  <a:ea typeface="+mn-ea"/>
                  <a:cs typeface="Arial"/>
                </a:rPr>
                <a:t> </a:t>
              </a:r>
              <a:r>
                <a:rPr kumimoji="0" sz="1300" b="1" i="0" u="none" strike="noStrike" kern="1200" cap="none" spc="0" normalizeH="0" baseline="0" noProof="0" dirty="0">
                  <a:ln>
                    <a:noFill/>
                  </a:ln>
                  <a:solidFill>
                    <a:srgbClr val="FFFFFF"/>
                  </a:solidFill>
                  <a:effectLst/>
                  <a:uLnTx/>
                  <a:uFillTx/>
                  <a:latin typeface="Arial"/>
                  <a:ea typeface="+mn-ea"/>
                  <a:cs typeface="Arial"/>
                </a:rPr>
                <a:t>fuels</a:t>
              </a:r>
              <a:endParaRPr kumimoji="0" sz="13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9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Arial"/>
                </a:rPr>
                <a:t>Reduces climate change: </a:t>
              </a:r>
              <a:r>
                <a:rPr kumimoji="0" sz="1100" b="0" i="0" u="none" strike="noStrike" kern="1200" cap="none" spc="0" normalizeH="0" baseline="0" noProof="0" dirty="0">
                  <a:ln>
                    <a:noFill/>
                  </a:ln>
                  <a:solidFill>
                    <a:srgbClr val="FFFFFF"/>
                  </a:solidFill>
                  <a:effectLst/>
                  <a:uLnTx/>
                  <a:uFillTx/>
                  <a:latin typeface="Arial"/>
                  <a:ea typeface="+mn-ea"/>
                  <a:cs typeface="Arial"/>
                </a:rPr>
                <a:t>Ag contributes </a:t>
              </a:r>
              <a:r>
                <a:rPr kumimoji="0" sz="1100" b="0" i="0" u="none" strike="noStrike" kern="1200" cap="none" spc="-5" normalizeH="0" baseline="0" noProof="0" dirty="0">
                  <a:ln>
                    <a:noFill/>
                  </a:ln>
                  <a:solidFill>
                    <a:srgbClr val="FFFFFF"/>
                  </a:solidFill>
                  <a:effectLst/>
                  <a:uLnTx/>
                  <a:uFillTx/>
                  <a:latin typeface="Arial"/>
                  <a:ea typeface="+mn-ea"/>
                  <a:cs typeface="Arial"/>
                </a:rPr>
                <a:t>12% of global greenhouse gas</a:t>
              </a:r>
              <a:r>
                <a:rPr kumimoji="0" sz="1100" b="0" i="0" u="none" strike="noStrike" kern="1200" cap="none" spc="-75" normalizeH="0" baseline="0" noProof="0" dirty="0">
                  <a:ln>
                    <a:noFill/>
                  </a:ln>
                  <a:solidFill>
                    <a:srgbClr val="FFFFFF"/>
                  </a:solidFill>
                  <a:effectLst/>
                  <a:uLnTx/>
                  <a:uFillTx/>
                  <a:latin typeface="Arial"/>
                  <a:ea typeface="+mn-ea"/>
                  <a:cs typeface="Arial"/>
                </a:rPr>
                <a:t> </a:t>
              </a:r>
              <a:r>
                <a:rPr kumimoji="0" sz="1100" b="0" i="0" u="none" strike="noStrike" kern="1200" cap="none" spc="-5" normalizeH="0" baseline="0" noProof="0" dirty="0">
                  <a:ln>
                    <a:noFill/>
                  </a:ln>
                  <a:solidFill>
                    <a:srgbClr val="FFFFFF"/>
                  </a:solidFill>
                  <a:effectLst/>
                  <a:uLnTx/>
                  <a:uFillTx/>
                  <a:latin typeface="Arial"/>
                  <a:ea typeface="+mn-ea"/>
                  <a:cs typeface="Arial"/>
                </a:rPr>
                <a:t>emissions</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16" name="object 16">
              <a:extLst>
                <a:ext uri="{FF2B5EF4-FFF2-40B4-BE49-F238E27FC236}">
                  <a16:creationId xmlns:a16="http://schemas.microsoft.com/office/drawing/2014/main" id="{598B8F5D-7CD6-4CE0-BF48-5717494BADBF}"/>
                </a:ext>
              </a:extLst>
            </p:cNvPr>
            <p:cNvSpPr/>
            <p:nvPr/>
          </p:nvSpPr>
          <p:spPr>
            <a:xfrm>
              <a:off x="3383121" y="4935278"/>
              <a:ext cx="667513" cy="667513"/>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7" name="object 26">
            <a:extLst>
              <a:ext uri="{FF2B5EF4-FFF2-40B4-BE49-F238E27FC236}">
                <a16:creationId xmlns:a16="http://schemas.microsoft.com/office/drawing/2014/main" id="{10282B6B-A47B-4C85-B337-788572A8C7F6}"/>
              </a:ext>
            </a:extLst>
          </p:cNvPr>
          <p:cNvSpPr txBox="1">
            <a:spLocks noGrp="1"/>
          </p:cNvSpPr>
          <p:nvPr>
            <p:ph type="ftr" sz="quarter" idx="5"/>
          </p:nvPr>
        </p:nvSpPr>
        <p:spPr>
          <a:xfrm>
            <a:off x="1217167" y="6307097"/>
            <a:ext cx="1602233" cy="322524"/>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3299"/>
              </a:lnSpc>
              <a:spcBef>
                <a:spcPts val="10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rPr>
              <a:t>Natural</a:t>
            </a:r>
            <a:r>
              <a:rPr kumimoji="0" sz="1000" b="0" i="0" u="none" strike="noStrike" kern="1200" cap="none" spc="-70" normalizeH="0" baseline="0" noProof="0" dirty="0">
                <a:ln>
                  <a:noFill/>
                </a:ln>
                <a:solidFill>
                  <a:srgbClr val="231F20"/>
                </a:solidFill>
                <a:effectLst/>
                <a:uLnTx/>
                <a:uFillTx/>
                <a:latin typeface="Montserrat-Light"/>
                <a:ea typeface="+mn-ea"/>
              </a:rPr>
              <a:t> </a:t>
            </a:r>
            <a:r>
              <a:rPr kumimoji="0" sz="1000" b="0" i="0" u="none" strike="noStrike" kern="1200" cap="none" spc="0" normalizeH="0" baseline="0" noProof="0" dirty="0">
                <a:ln>
                  <a:noFill/>
                </a:ln>
                <a:solidFill>
                  <a:srgbClr val="231F20"/>
                </a:solidFill>
                <a:effectLst/>
                <a:uLnTx/>
                <a:uFillTx/>
                <a:latin typeface="Montserrat-Light"/>
                <a:ea typeface="+mn-ea"/>
              </a:rPr>
              <a:t>Precision  Agriculture</a:t>
            </a:r>
          </a:p>
        </p:txBody>
      </p:sp>
      <p:sp>
        <p:nvSpPr>
          <p:cNvPr id="18" name="object 28">
            <a:extLst>
              <a:ext uri="{FF2B5EF4-FFF2-40B4-BE49-F238E27FC236}">
                <a16:creationId xmlns:a16="http://schemas.microsoft.com/office/drawing/2014/main" id="{C60DF47F-C1B5-45D8-9A80-810D2193129A}"/>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sz="1250" b="1" i="0" u="none" strike="noStrike" kern="1200" cap="none" spc="-5" normalizeH="0" baseline="0" noProof="0" dirty="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6</a:t>
            </a:fld>
            <a:endParaRPr kumimoji="0" sz="1250" b="1" i="0" u="none" strike="noStrike" kern="1200" cap="none" spc="-5" normalizeH="0" baseline="0" noProof="0" dirty="0">
              <a:ln>
                <a:noFill/>
              </a:ln>
              <a:solidFill>
                <a:srgbClr val="8DC63F"/>
              </a:solidFill>
              <a:effectLst/>
              <a:uLnTx/>
              <a:uFillTx/>
              <a:latin typeface="Arial"/>
              <a:ea typeface="+mn-ea"/>
              <a:cs typeface="Arial"/>
            </a:endParaRPr>
          </a:p>
        </p:txBody>
      </p:sp>
    </p:spTree>
    <p:extLst>
      <p:ext uri="{BB962C8B-B14F-4D97-AF65-F5344CB8AC3E}">
        <p14:creationId xmlns:p14="http://schemas.microsoft.com/office/powerpoint/2010/main" val="371598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A1295-8CFC-46E6-AFE7-4847274F8DE4}"/>
              </a:ext>
            </a:extLst>
          </p:cNvPr>
          <p:cNvSpPr>
            <a:spLocks noGrp="1"/>
          </p:cNvSpPr>
          <p:nvPr>
            <p:ph type="title"/>
          </p:nvPr>
        </p:nvSpPr>
        <p:spPr>
          <a:xfrm>
            <a:off x="1450281" y="320154"/>
            <a:ext cx="9291436" cy="1107996"/>
          </a:xfrm>
        </p:spPr>
        <p:txBody>
          <a:bodyPr/>
          <a:lstStyle/>
          <a:p>
            <a:pPr algn="ctr"/>
            <a:r>
              <a:rPr lang="en-CA" spc="165" dirty="0">
                <a:solidFill>
                  <a:srgbClr val="0070C0"/>
                </a:solidFill>
                <a:ea typeface="+mn-ea"/>
              </a:rPr>
              <a:t>Imagine an Agricultural Productivity  Technology that…</a:t>
            </a:r>
            <a:endParaRPr lang="en-US" dirty="0"/>
          </a:p>
        </p:txBody>
      </p:sp>
      <p:sp>
        <p:nvSpPr>
          <p:cNvPr id="5" name="object 2">
            <a:extLst>
              <a:ext uri="{FF2B5EF4-FFF2-40B4-BE49-F238E27FC236}">
                <a16:creationId xmlns:a16="http://schemas.microsoft.com/office/drawing/2014/main" id="{8FC33DA4-EE32-4F58-8A87-15929D6D34F1}"/>
              </a:ext>
            </a:extLst>
          </p:cNvPr>
          <p:cNvSpPr/>
          <p:nvPr/>
        </p:nvSpPr>
        <p:spPr>
          <a:xfrm>
            <a:off x="7613016" y="1597547"/>
            <a:ext cx="4578984" cy="444703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3">
            <a:extLst>
              <a:ext uri="{FF2B5EF4-FFF2-40B4-BE49-F238E27FC236}">
                <a16:creationId xmlns:a16="http://schemas.microsoft.com/office/drawing/2014/main" id="{5224BED5-8CEE-4F61-82C8-BC7017473385}"/>
              </a:ext>
            </a:extLst>
          </p:cNvPr>
          <p:cNvSpPr/>
          <p:nvPr/>
        </p:nvSpPr>
        <p:spPr>
          <a:xfrm>
            <a:off x="0" y="1569872"/>
            <a:ext cx="5884432" cy="444703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a:extLst>
              <a:ext uri="{FF2B5EF4-FFF2-40B4-BE49-F238E27FC236}">
                <a16:creationId xmlns:a16="http://schemas.microsoft.com/office/drawing/2014/main" id="{3EDAAB8E-2FBD-4D1C-B2EC-A75AD12309C1}"/>
              </a:ext>
            </a:extLst>
          </p:cNvPr>
          <p:cNvSpPr txBox="1"/>
          <p:nvPr/>
        </p:nvSpPr>
        <p:spPr>
          <a:xfrm>
            <a:off x="6431840" y="3896360"/>
            <a:ext cx="652780" cy="828040"/>
          </a:xfrm>
          <a:prstGeom prst="rect">
            <a:avLst/>
          </a:prstGeom>
        </p:spPr>
        <p:txBody>
          <a:bodyPr vert="horz" wrap="square" lIns="0" tIns="54610" rIns="0" bIns="0" rtlCol="0">
            <a:spAutoFit/>
          </a:bodyPr>
          <a:lstStyle/>
          <a:p>
            <a:pPr marL="12700" marR="5080" lvl="0" indent="635" algn="ctr" defTabSz="914400" rtl="0" eaLnBrk="1" fontAlgn="auto" latinLnBrk="0" hangingPunct="1">
              <a:lnSpc>
                <a:spcPts val="2000"/>
              </a:lnSpc>
              <a:spcBef>
                <a:spcPts val="430"/>
              </a:spcBef>
              <a:spcAft>
                <a:spcPts val="0"/>
              </a:spcAft>
              <a:buClrTx/>
              <a:buSzTx/>
              <a:buFontTx/>
              <a:buNone/>
              <a:tabLst/>
              <a:defRPr/>
            </a:pPr>
            <a:r>
              <a:rPr kumimoji="0" sz="1900" b="0" i="0" u="none" strike="noStrike" kern="1200" cap="none" spc="15" normalizeH="0" baseline="0" noProof="0" dirty="0">
                <a:ln>
                  <a:noFill/>
                </a:ln>
                <a:solidFill>
                  <a:srgbClr val="445469"/>
                </a:solidFill>
                <a:effectLst/>
                <a:uLnTx/>
                <a:uFillTx/>
                <a:latin typeface="Arial"/>
                <a:ea typeface="+mn-ea"/>
                <a:cs typeface="Arial"/>
              </a:rPr>
              <a:t>This  </a:t>
            </a:r>
            <a:r>
              <a:rPr kumimoji="0" sz="1900" b="0" i="0" u="none" strike="noStrike" kern="1200" cap="none" spc="5" normalizeH="0" baseline="0" noProof="0" dirty="0">
                <a:ln>
                  <a:noFill/>
                </a:ln>
                <a:solidFill>
                  <a:srgbClr val="445469"/>
                </a:solidFill>
                <a:effectLst/>
                <a:uLnTx/>
                <a:uFillTx/>
                <a:latin typeface="Arial"/>
                <a:ea typeface="+mn-ea"/>
                <a:cs typeface="Arial"/>
              </a:rPr>
              <a:t>exists  </a:t>
            </a:r>
            <a:r>
              <a:rPr kumimoji="0" sz="1900" b="0" i="0" u="none" strike="noStrike" kern="1200" cap="none" spc="15" normalizeH="0" baseline="0" noProof="0" dirty="0">
                <a:ln>
                  <a:noFill/>
                </a:ln>
                <a:solidFill>
                  <a:srgbClr val="445469"/>
                </a:solidFill>
                <a:effectLst/>
                <a:uLnTx/>
                <a:uFillTx/>
                <a:latin typeface="Arial"/>
                <a:ea typeface="+mn-ea"/>
                <a:cs typeface="Arial"/>
              </a:rPr>
              <a:t>today</a:t>
            </a:r>
            <a:endParaRPr kumimoji="0" sz="1900" b="0" i="0" u="none" strike="noStrike" kern="1200" cap="none" spc="0" normalizeH="0" baseline="0" noProof="0" dirty="0">
              <a:ln>
                <a:noFill/>
              </a:ln>
              <a:solidFill>
                <a:prstClr val="black"/>
              </a:solidFill>
              <a:effectLst/>
              <a:uLnTx/>
              <a:uFillTx/>
              <a:latin typeface="Arial"/>
              <a:ea typeface="+mn-ea"/>
              <a:cs typeface="Arial"/>
            </a:endParaRPr>
          </a:p>
        </p:txBody>
      </p:sp>
      <p:sp>
        <p:nvSpPr>
          <p:cNvPr id="8" name="object 11">
            <a:extLst>
              <a:ext uri="{FF2B5EF4-FFF2-40B4-BE49-F238E27FC236}">
                <a16:creationId xmlns:a16="http://schemas.microsoft.com/office/drawing/2014/main" id="{F7526A03-4598-4643-B10C-E89B35EAF209}"/>
              </a:ext>
            </a:extLst>
          </p:cNvPr>
          <p:cNvSpPr txBox="1"/>
          <p:nvPr/>
        </p:nvSpPr>
        <p:spPr>
          <a:xfrm>
            <a:off x="1114568" y="1987250"/>
            <a:ext cx="3678554" cy="1549400"/>
          </a:xfrm>
          <a:prstGeom prst="rect">
            <a:avLst/>
          </a:prstGeom>
        </p:spPr>
        <p:txBody>
          <a:bodyPr vert="horz" wrap="square" lIns="0" tIns="71120" rIns="0" bIns="0" rtlCol="0">
            <a:spAutoFit/>
          </a:bodyPr>
          <a:lstStyle/>
          <a:p>
            <a:pPr marL="12700" marR="0" lvl="0" indent="0" algn="l" defTabSz="914400" rtl="0" eaLnBrk="1" fontAlgn="auto" latinLnBrk="0" hangingPunct="1">
              <a:lnSpc>
                <a:spcPct val="100000"/>
              </a:lnSpc>
              <a:spcBef>
                <a:spcPts val="560"/>
              </a:spcBef>
              <a:spcAft>
                <a:spcPts val="0"/>
              </a:spcAft>
              <a:buClrTx/>
              <a:buSzTx/>
              <a:buFontTx/>
              <a:buNone/>
              <a:tabLst/>
              <a:defRPr/>
            </a:pPr>
            <a:r>
              <a:rPr kumimoji="0" sz="1300" b="1" i="0" u="none" strike="noStrike" kern="1200" cap="none" spc="0" normalizeH="0" baseline="0" noProof="0" dirty="0">
                <a:ln>
                  <a:noFill/>
                </a:ln>
                <a:solidFill>
                  <a:srgbClr val="FFFFFF"/>
                </a:solidFill>
                <a:effectLst/>
                <a:uLnTx/>
                <a:uFillTx/>
                <a:latin typeface="Arial"/>
                <a:ea typeface="+mn-ea"/>
                <a:cs typeface="Arial"/>
              </a:rPr>
              <a:t>Significantly increases profitability for</a:t>
            </a:r>
            <a:r>
              <a:rPr kumimoji="0" sz="1300" b="1" i="0" u="none" strike="noStrike" kern="1200" cap="none" spc="-95" normalizeH="0" baseline="0" noProof="0" dirty="0">
                <a:ln>
                  <a:noFill/>
                </a:ln>
                <a:solidFill>
                  <a:srgbClr val="FFFFFF"/>
                </a:solidFill>
                <a:effectLst/>
                <a:uLnTx/>
                <a:uFillTx/>
                <a:latin typeface="Arial"/>
                <a:ea typeface="+mn-ea"/>
                <a:cs typeface="Arial"/>
              </a:rPr>
              <a:t> </a:t>
            </a:r>
            <a:r>
              <a:rPr kumimoji="0" sz="1300" b="1" i="0" u="none" strike="noStrike" kern="1200" cap="none" spc="0" normalizeH="0" baseline="0" noProof="0" dirty="0">
                <a:ln>
                  <a:noFill/>
                </a:ln>
                <a:solidFill>
                  <a:srgbClr val="FFFFFF"/>
                </a:solidFill>
                <a:effectLst/>
                <a:uLnTx/>
                <a:uFillTx/>
                <a:latin typeface="Arial"/>
                <a:ea typeface="+mn-ea"/>
                <a:cs typeface="Arial"/>
              </a:rPr>
              <a:t>farmers</a:t>
            </a:r>
            <a:endParaRPr kumimoji="0" sz="1300" b="0" i="0" u="none" strike="noStrike" kern="1200" cap="none" spc="0" normalizeH="0" baseline="0" noProof="0" dirty="0">
              <a:ln>
                <a:noFill/>
              </a:ln>
              <a:solidFill>
                <a:prstClr val="black"/>
              </a:solidFill>
              <a:effectLst/>
              <a:uLnTx/>
              <a:uFillTx/>
              <a:latin typeface="Arial"/>
              <a:ea typeface="+mn-ea"/>
              <a:cs typeface="Arial"/>
            </a:endParaRPr>
          </a:p>
          <a:p>
            <a:pPr marL="12700" marR="930275" lvl="0" indent="0" algn="l" defTabSz="914400" rtl="0" eaLnBrk="1" fontAlgn="auto" latinLnBrk="0" hangingPunct="1">
              <a:lnSpc>
                <a:spcPts val="1300"/>
              </a:lnSpc>
              <a:spcBef>
                <a:spcPts val="450"/>
              </a:spcBef>
              <a:spcAft>
                <a:spcPts val="0"/>
              </a:spcAft>
              <a:buClrTx/>
              <a:buSzTx/>
              <a:buFontTx/>
              <a:buNone/>
              <a:tabLst/>
              <a:defRPr/>
            </a:pPr>
            <a:r>
              <a:rPr kumimoji="0" sz="1100" b="0" i="0" u="none" strike="noStrike" kern="1200" cap="none" spc="-15" normalizeH="0" baseline="0" noProof="0" dirty="0">
                <a:ln>
                  <a:noFill/>
                </a:ln>
                <a:solidFill>
                  <a:srgbClr val="FFFFFF"/>
                </a:solidFill>
                <a:effectLst/>
                <a:uLnTx/>
                <a:uFillTx/>
                <a:latin typeface="Arial"/>
                <a:ea typeface="+mn-ea"/>
                <a:cs typeface="Arial"/>
              </a:rPr>
              <a:t>Yield </a:t>
            </a:r>
            <a:r>
              <a:rPr kumimoji="0" sz="1100" b="0" i="0" u="none" strike="noStrike" kern="1200" cap="none" spc="-5" normalizeH="0" baseline="0" noProof="0" dirty="0">
                <a:ln>
                  <a:noFill/>
                </a:ln>
                <a:solidFill>
                  <a:srgbClr val="FFFFFF"/>
                </a:solidFill>
                <a:effectLst/>
                <a:uLnTx/>
                <a:uFillTx/>
                <a:latin typeface="Arial"/>
                <a:ea typeface="+mn-ea"/>
                <a:cs typeface="Arial"/>
              </a:rPr>
              <a:t>increases upwards of 30% and </a:t>
            </a:r>
            <a:r>
              <a:rPr kumimoji="0" sz="1100" b="0" i="0" u="none" strike="noStrike" kern="1200" cap="none" spc="0" normalizeH="0" baseline="0" noProof="0" dirty="0">
                <a:ln>
                  <a:noFill/>
                </a:ln>
                <a:solidFill>
                  <a:srgbClr val="FFFFFF"/>
                </a:solidFill>
                <a:effectLst/>
                <a:uLnTx/>
                <a:uFillTx/>
                <a:latin typeface="Arial"/>
                <a:ea typeface="+mn-ea"/>
                <a:cs typeface="Arial"/>
              </a:rPr>
              <a:t>a more  consumer-friendly</a:t>
            </a:r>
            <a:r>
              <a:rPr kumimoji="0" sz="1100" b="0" i="0" u="none" strike="noStrike" kern="1200" cap="none" spc="-5" normalizeH="0" baseline="0" noProof="0" dirty="0">
                <a:ln>
                  <a:noFill/>
                </a:ln>
                <a:solidFill>
                  <a:srgbClr val="FFFFFF"/>
                </a:solidFill>
                <a:effectLst/>
                <a:uLnTx/>
                <a:uFillTx/>
                <a:latin typeface="Arial"/>
                <a:ea typeface="+mn-ea"/>
                <a:cs typeface="Arial"/>
              </a:rPr>
              <a:t> </a:t>
            </a:r>
            <a:r>
              <a:rPr kumimoji="0" sz="1100" b="0" i="0" u="none" strike="noStrike" kern="1200" cap="none" spc="0" normalizeH="0" baseline="0" noProof="0" dirty="0">
                <a:ln>
                  <a:noFill/>
                </a:ln>
                <a:solidFill>
                  <a:srgbClr val="FFFFFF"/>
                </a:solidFill>
                <a:effectLst/>
                <a:uLnTx/>
                <a:uFillTx/>
                <a:latin typeface="Arial"/>
                <a:ea typeface="+mn-ea"/>
                <a:cs typeface="Arial"/>
              </a:rPr>
              <a:t>crop</a:t>
            </a:r>
            <a:endParaRPr kumimoji="0" sz="11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894"/>
              </a:spcBef>
              <a:spcAft>
                <a:spcPts val="0"/>
              </a:spcAft>
              <a:buClrTx/>
              <a:buSzTx/>
              <a:buFontTx/>
              <a:buNone/>
              <a:tabLst/>
              <a:defRPr/>
            </a:pPr>
            <a:r>
              <a:rPr kumimoji="0" sz="1300" b="1" i="0" u="none" strike="noStrike" kern="1200" cap="none" spc="-5" normalizeH="0" baseline="0" noProof="0" dirty="0">
                <a:ln>
                  <a:noFill/>
                </a:ln>
                <a:solidFill>
                  <a:srgbClr val="FFFFFF"/>
                </a:solidFill>
                <a:effectLst/>
                <a:uLnTx/>
                <a:uFillTx/>
                <a:latin typeface="Arial"/>
                <a:ea typeface="+mn-ea"/>
                <a:cs typeface="Arial"/>
              </a:rPr>
              <a:t>Uses </a:t>
            </a:r>
            <a:r>
              <a:rPr kumimoji="0" sz="1300" b="1" i="0" u="none" strike="noStrike" kern="1200" cap="none" spc="0" normalizeH="0" baseline="0" noProof="0" dirty="0">
                <a:ln>
                  <a:noFill/>
                </a:ln>
                <a:solidFill>
                  <a:srgbClr val="FFFFFF"/>
                </a:solidFill>
                <a:effectLst/>
                <a:uLnTx/>
                <a:uFillTx/>
                <a:latin typeface="Arial"/>
                <a:ea typeface="+mn-ea"/>
                <a:cs typeface="Arial"/>
              </a:rPr>
              <a:t>no</a:t>
            </a:r>
            <a:r>
              <a:rPr kumimoji="0" sz="1300" b="1" i="0" u="none" strike="noStrike" kern="1200" cap="none" spc="-5" normalizeH="0" baseline="0" noProof="0" dirty="0">
                <a:ln>
                  <a:noFill/>
                </a:ln>
                <a:solidFill>
                  <a:srgbClr val="FFFFFF"/>
                </a:solidFill>
                <a:effectLst/>
                <a:uLnTx/>
                <a:uFillTx/>
                <a:latin typeface="Arial"/>
                <a:ea typeface="+mn-ea"/>
                <a:cs typeface="Arial"/>
              </a:rPr>
              <a:t> chemicals</a:t>
            </a:r>
            <a:endParaRPr kumimoji="0" sz="13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9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latin typeface="Arial"/>
                <a:ea typeface="+mn-ea"/>
                <a:cs typeface="Arial"/>
              </a:rPr>
              <a:t>Safe for consumers, </a:t>
            </a:r>
            <a:r>
              <a:rPr kumimoji="0" sz="1100" b="0" i="0" u="none" strike="noStrike" kern="1200" cap="none" spc="-5" normalizeH="0" baseline="0" noProof="0" dirty="0">
                <a:ln>
                  <a:noFill/>
                </a:ln>
                <a:solidFill>
                  <a:srgbClr val="FFFFFF"/>
                </a:solidFill>
                <a:effectLst/>
                <a:uLnTx/>
                <a:uFillTx/>
                <a:latin typeface="Arial"/>
                <a:ea typeface="+mn-ea"/>
                <a:cs typeface="Arial"/>
              </a:rPr>
              <a:t>workers,</a:t>
            </a:r>
            <a:r>
              <a:rPr kumimoji="0" sz="1100" b="0" i="0" u="none" strike="noStrike" kern="1200" cap="none" spc="-20" normalizeH="0" baseline="0" noProof="0" dirty="0">
                <a:ln>
                  <a:noFill/>
                </a:ln>
                <a:solidFill>
                  <a:srgbClr val="FFFFFF"/>
                </a:solidFill>
                <a:effectLst/>
                <a:uLnTx/>
                <a:uFillTx/>
                <a:latin typeface="Arial"/>
                <a:ea typeface="+mn-ea"/>
                <a:cs typeface="Arial"/>
              </a:rPr>
              <a:t> </a:t>
            </a:r>
            <a:r>
              <a:rPr kumimoji="0" sz="1100" b="0" i="0" u="none" strike="noStrike" kern="1200" cap="none" spc="-5" normalizeH="0" baseline="0" noProof="0" dirty="0">
                <a:ln>
                  <a:noFill/>
                </a:ln>
                <a:solidFill>
                  <a:srgbClr val="FFFFFF"/>
                </a:solidFill>
                <a:effectLst/>
                <a:uLnTx/>
                <a:uFillTx/>
                <a:latin typeface="Arial"/>
                <a:ea typeface="+mn-ea"/>
                <a:cs typeface="Arial"/>
              </a:rPr>
              <a:t>environment</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9" name="object 12">
            <a:extLst>
              <a:ext uri="{FF2B5EF4-FFF2-40B4-BE49-F238E27FC236}">
                <a16:creationId xmlns:a16="http://schemas.microsoft.com/office/drawing/2014/main" id="{128CFC8A-9311-446F-B8F9-154A62767E99}"/>
              </a:ext>
            </a:extLst>
          </p:cNvPr>
          <p:cNvSpPr txBox="1"/>
          <p:nvPr/>
        </p:nvSpPr>
        <p:spPr>
          <a:xfrm>
            <a:off x="1114568" y="3960832"/>
            <a:ext cx="2254250" cy="687368"/>
          </a:xfrm>
          <a:prstGeom prst="rect">
            <a:avLst/>
          </a:prstGeom>
        </p:spPr>
        <p:txBody>
          <a:bodyPr vert="horz" wrap="square" lIns="0" tIns="71120" rIns="0" bIns="0" rtlCol="0">
            <a:spAutoFit/>
          </a:bodyPr>
          <a:lstStyle/>
          <a:p>
            <a:pPr marL="12700" marR="0" lvl="0" indent="0" algn="l" defTabSz="914400" rtl="0" eaLnBrk="1" fontAlgn="auto" latinLnBrk="0" hangingPunct="1">
              <a:lnSpc>
                <a:spcPct val="100000"/>
              </a:lnSpc>
              <a:spcBef>
                <a:spcPts val="560"/>
              </a:spcBef>
              <a:spcAft>
                <a:spcPts val="0"/>
              </a:spcAft>
              <a:buClrTx/>
              <a:buSzTx/>
              <a:buFontTx/>
              <a:buNone/>
              <a:tabLst/>
              <a:defRPr/>
            </a:pPr>
            <a:r>
              <a:rPr kumimoji="0" sz="1300" b="1" i="0" u="none" strike="noStrike" kern="1200" cap="none" spc="-5" normalizeH="0" baseline="0" noProof="0" dirty="0">
                <a:ln>
                  <a:noFill/>
                </a:ln>
                <a:solidFill>
                  <a:srgbClr val="FFFFFF"/>
                </a:solidFill>
                <a:effectLst/>
                <a:uLnTx/>
                <a:uFillTx/>
                <a:latin typeface="Arial"/>
                <a:ea typeface="+mn-ea"/>
                <a:cs typeface="Arial"/>
              </a:rPr>
              <a:t>Uses </a:t>
            </a:r>
            <a:r>
              <a:rPr kumimoji="0" sz="1300" b="1" i="0" u="none" strike="noStrike" kern="1200" cap="none" spc="0" normalizeH="0" baseline="0" noProof="0" dirty="0">
                <a:ln>
                  <a:noFill/>
                </a:ln>
                <a:solidFill>
                  <a:srgbClr val="FFFFFF"/>
                </a:solidFill>
                <a:effectLst/>
                <a:uLnTx/>
                <a:uFillTx/>
                <a:latin typeface="Arial"/>
                <a:ea typeface="+mn-ea"/>
                <a:cs typeface="Arial"/>
              </a:rPr>
              <a:t>no</a:t>
            </a:r>
            <a:r>
              <a:rPr kumimoji="0" sz="1300" b="1" i="0" u="none" strike="noStrike" kern="1200" cap="none" spc="-10" normalizeH="0" baseline="0" noProof="0" dirty="0">
                <a:ln>
                  <a:noFill/>
                </a:ln>
                <a:solidFill>
                  <a:srgbClr val="FFFFFF"/>
                </a:solidFill>
                <a:effectLst/>
                <a:uLnTx/>
                <a:uFillTx/>
                <a:latin typeface="Arial"/>
                <a:ea typeface="+mn-ea"/>
                <a:cs typeface="Arial"/>
              </a:rPr>
              <a:t> </a:t>
            </a:r>
            <a:r>
              <a:rPr kumimoji="0" sz="1300" b="1" i="0" u="none" strike="noStrike" kern="1200" cap="none" spc="0" normalizeH="0" baseline="0" noProof="0" dirty="0">
                <a:ln>
                  <a:noFill/>
                </a:ln>
                <a:solidFill>
                  <a:srgbClr val="FFFFFF"/>
                </a:solidFill>
                <a:effectLst/>
                <a:uLnTx/>
                <a:uFillTx/>
                <a:latin typeface="Arial"/>
                <a:ea typeface="+mn-ea"/>
                <a:cs typeface="Arial"/>
              </a:rPr>
              <a:t>water</a:t>
            </a:r>
            <a:endParaRPr kumimoji="0" sz="13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40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Arial"/>
              </a:rPr>
              <a:t>Increases sustainable farming:</a:t>
            </a: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latin typeface="Arial"/>
                <a:ea typeface="+mn-ea"/>
                <a:cs typeface="Arial"/>
              </a:rPr>
              <a:t>Ag </a:t>
            </a:r>
            <a:r>
              <a:rPr kumimoji="0" sz="1100" b="0" i="0" u="none" strike="noStrike" kern="1200" cap="none" spc="-5" normalizeH="0" baseline="0" noProof="0" dirty="0">
                <a:ln>
                  <a:noFill/>
                </a:ln>
                <a:solidFill>
                  <a:srgbClr val="FFFFFF"/>
                </a:solidFill>
                <a:effectLst/>
                <a:uLnTx/>
                <a:uFillTx/>
                <a:latin typeface="Arial"/>
                <a:ea typeface="+mn-ea"/>
                <a:cs typeface="Arial"/>
              </a:rPr>
              <a:t>is </a:t>
            </a:r>
            <a:r>
              <a:rPr kumimoji="0" sz="1100" b="0" i="0" u="none" strike="noStrike" kern="1200" cap="none" spc="0" normalizeH="0" baseline="0" noProof="0" dirty="0">
                <a:ln>
                  <a:noFill/>
                </a:ln>
                <a:solidFill>
                  <a:srgbClr val="FFFFFF"/>
                </a:solidFill>
                <a:effectLst/>
                <a:uLnTx/>
                <a:uFillTx/>
                <a:latin typeface="Arial"/>
                <a:ea typeface="+mn-ea"/>
                <a:cs typeface="Arial"/>
              </a:rPr>
              <a:t>the </a:t>
            </a:r>
            <a:r>
              <a:rPr kumimoji="0" sz="1100" b="0" i="0" u="none" strike="noStrike" kern="1200" cap="none" spc="-5" normalizeH="0" baseline="0" noProof="0" dirty="0">
                <a:ln>
                  <a:noFill/>
                </a:ln>
                <a:solidFill>
                  <a:srgbClr val="FFFFFF"/>
                </a:solidFill>
                <a:effectLst/>
                <a:uLnTx/>
                <a:uFillTx/>
                <a:latin typeface="Arial"/>
                <a:ea typeface="+mn-ea"/>
                <a:cs typeface="Arial"/>
              </a:rPr>
              <a:t>biggest user of </a:t>
            </a:r>
            <a:r>
              <a:rPr kumimoji="0" sz="1100" b="0" i="0" u="none" strike="noStrike" kern="1200" cap="none" spc="0" normalizeH="0" baseline="0" noProof="0" dirty="0">
                <a:ln>
                  <a:noFill/>
                </a:ln>
                <a:solidFill>
                  <a:srgbClr val="FFFFFF"/>
                </a:solidFill>
                <a:effectLst/>
                <a:uLnTx/>
                <a:uFillTx/>
                <a:latin typeface="Arial"/>
                <a:ea typeface="+mn-ea"/>
                <a:cs typeface="Arial"/>
              </a:rPr>
              <a:t>fresh</a:t>
            </a:r>
            <a:r>
              <a:rPr kumimoji="0" sz="1100" b="0" i="0" u="none" strike="noStrike" kern="1200" cap="none" spc="-75" normalizeH="0" baseline="0" noProof="0" dirty="0">
                <a:ln>
                  <a:noFill/>
                </a:ln>
                <a:solidFill>
                  <a:srgbClr val="FFFFFF"/>
                </a:solidFill>
                <a:effectLst/>
                <a:uLnTx/>
                <a:uFillTx/>
                <a:latin typeface="Arial"/>
                <a:ea typeface="+mn-ea"/>
                <a:cs typeface="Arial"/>
              </a:rPr>
              <a:t> </a:t>
            </a:r>
            <a:r>
              <a:rPr kumimoji="0" sz="1100" b="0" i="0" u="none" strike="noStrike" kern="1200" cap="none" spc="-5" normalizeH="0" baseline="0" noProof="0" dirty="0">
                <a:ln>
                  <a:noFill/>
                </a:ln>
                <a:solidFill>
                  <a:srgbClr val="FFFFFF"/>
                </a:solidFill>
                <a:effectLst/>
                <a:uLnTx/>
                <a:uFillTx/>
                <a:latin typeface="Arial"/>
                <a:ea typeface="+mn-ea"/>
                <a:cs typeface="Arial"/>
              </a:rPr>
              <a:t>water</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10" name="object 13">
            <a:extLst>
              <a:ext uri="{FF2B5EF4-FFF2-40B4-BE49-F238E27FC236}">
                <a16:creationId xmlns:a16="http://schemas.microsoft.com/office/drawing/2014/main" id="{006BC0D9-AAAB-4366-87F6-2AE54A69E0B9}"/>
              </a:ext>
            </a:extLst>
          </p:cNvPr>
          <p:cNvSpPr txBox="1"/>
          <p:nvPr/>
        </p:nvSpPr>
        <p:spPr>
          <a:xfrm>
            <a:off x="1114568" y="4953000"/>
            <a:ext cx="3503929" cy="661720"/>
          </a:xfrm>
          <a:prstGeom prst="rect">
            <a:avLst/>
          </a:prstGeom>
        </p:spPr>
        <p:txBody>
          <a:bodyPr vert="horz" wrap="square" lIns="0" tIns="71120" rIns="0" bIns="0" rtlCol="0">
            <a:spAutoFit/>
          </a:bodyPr>
          <a:lstStyle/>
          <a:p>
            <a:pPr marL="12700" marR="0" lvl="0" indent="0" algn="l" defTabSz="914400" rtl="0" eaLnBrk="1" fontAlgn="auto" latinLnBrk="0" hangingPunct="1">
              <a:lnSpc>
                <a:spcPct val="100000"/>
              </a:lnSpc>
              <a:spcBef>
                <a:spcPts val="560"/>
              </a:spcBef>
              <a:spcAft>
                <a:spcPts val="0"/>
              </a:spcAft>
              <a:buClrTx/>
              <a:buSzTx/>
              <a:buFontTx/>
              <a:buNone/>
              <a:tabLst/>
              <a:defRPr/>
            </a:pPr>
            <a:r>
              <a:rPr kumimoji="0" sz="1300" b="1" i="0" u="none" strike="noStrike" kern="1200" cap="none" spc="-5" normalizeH="0" baseline="0" noProof="0" dirty="0">
                <a:ln>
                  <a:noFill/>
                </a:ln>
                <a:solidFill>
                  <a:srgbClr val="FFFFFF"/>
                </a:solidFill>
                <a:effectLst/>
                <a:uLnTx/>
                <a:uFillTx/>
                <a:latin typeface="Arial"/>
                <a:ea typeface="+mn-ea"/>
                <a:cs typeface="Arial"/>
              </a:rPr>
              <a:t>Uses </a:t>
            </a:r>
            <a:r>
              <a:rPr kumimoji="0" sz="1300" b="1" i="0" u="none" strike="noStrike" kern="1200" cap="none" spc="0" normalizeH="0" baseline="0" noProof="0" dirty="0">
                <a:ln>
                  <a:noFill/>
                </a:ln>
                <a:solidFill>
                  <a:srgbClr val="FFFFFF"/>
                </a:solidFill>
                <a:effectLst/>
                <a:uLnTx/>
                <a:uFillTx/>
                <a:latin typeface="Arial"/>
                <a:ea typeface="+mn-ea"/>
                <a:cs typeface="Arial"/>
              </a:rPr>
              <a:t>no fossil</a:t>
            </a:r>
            <a:r>
              <a:rPr kumimoji="0" sz="1300" b="1" i="0" u="none" strike="noStrike" kern="1200" cap="none" spc="-10" normalizeH="0" baseline="0" noProof="0" dirty="0">
                <a:ln>
                  <a:noFill/>
                </a:ln>
                <a:solidFill>
                  <a:srgbClr val="FFFFFF"/>
                </a:solidFill>
                <a:effectLst/>
                <a:uLnTx/>
                <a:uFillTx/>
                <a:latin typeface="Arial"/>
                <a:ea typeface="+mn-ea"/>
                <a:cs typeface="Arial"/>
              </a:rPr>
              <a:t> </a:t>
            </a:r>
            <a:r>
              <a:rPr kumimoji="0" sz="1300" b="1" i="0" u="none" strike="noStrike" kern="1200" cap="none" spc="0" normalizeH="0" baseline="0" noProof="0" dirty="0">
                <a:ln>
                  <a:noFill/>
                </a:ln>
                <a:solidFill>
                  <a:srgbClr val="FFFFFF"/>
                </a:solidFill>
                <a:effectLst/>
                <a:uLnTx/>
                <a:uFillTx/>
                <a:latin typeface="Arial"/>
                <a:ea typeface="+mn-ea"/>
                <a:cs typeface="Arial"/>
              </a:rPr>
              <a:t>fuels</a:t>
            </a:r>
            <a:endParaRPr kumimoji="0" sz="13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39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Arial"/>
              </a:rPr>
              <a:t>Reduces climate change:</a:t>
            </a: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latin typeface="Arial"/>
                <a:ea typeface="+mn-ea"/>
                <a:cs typeface="Arial"/>
              </a:rPr>
              <a:t>Ag contributes </a:t>
            </a:r>
            <a:r>
              <a:rPr kumimoji="0" sz="1100" b="0" i="0" u="none" strike="noStrike" kern="1200" cap="none" spc="-5" normalizeH="0" baseline="0" noProof="0" dirty="0">
                <a:ln>
                  <a:noFill/>
                </a:ln>
                <a:solidFill>
                  <a:srgbClr val="FFFFFF"/>
                </a:solidFill>
                <a:effectLst/>
                <a:uLnTx/>
                <a:uFillTx/>
                <a:latin typeface="Arial"/>
                <a:ea typeface="+mn-ea"/>
                <a:cs typeface="Arial"/>
              </a:rPr>
              <a:t>12% of global greenhouse gas</a:t>
            </a:r>
            <a:r>
              <a:rPr kumimoji="0" sz="1100" b="0" i="0" u="none" strike="noStrike" kern="1200" cap="none" spc="-75" normalizeH="0" baseline="0" noProof="0" dirty="0">
                <a:ln>
                  <a:noFill/>
                </a:ln>
                <a:solidFill>
                  <a:srgbClr val="FFFFFF"/>
                </a:solidFill>
                <a:effectLst/>
                <a:uLnTx/>
                <a:uFillTx/>
                <a:latin typeface="Arial"/>
                <a:ea typeface="+mn-ea"/>
                <a:cs typeface="Arial"/>
              </a:rPr>
              <a:t> </a:t>
            </a:r>
            <a:r>
              <a:rPr kumimoji="0" sz="1100" b="0" i="0" u="none" strike="noStrike" kern="1200" cap="none" spc="-5" normalizeH="0" baseline="0" noProof="0" dirty="0">
                <a:ln>
                  <a:noFill/>
                </a:ln>
                <a:solidFill>
                  <a:srgbClr val="FFFFFF"/>
                </a:solidFill>
                <a:effectLst/>
                <a:uLnTx/>
                <a:uFillTx/>
                <a:latin typeface="Arial"/>
                <a:ea typeface="+mn-ea"/>
                <a:cs typeface="Arial"/>
              </a:rPr>
              <a:t>emissions</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object 14">
            <a:extLst>
              <a:ext uri="{FF2B5EF4-FFF2-40B4-BE49-F238E27FC236}">
                <a16:creationId xmlns:a16="http://schemas.microsoft.com/office/drawing/2014/main" id="{BE748D8B-2812-4484-995C-F8050EE86269}"/>
              </a:ext>
            </a:extLst>
          </p:cNvPr>
          <p:cNvSpPr/>
          <p:nvPr/>
        </p:nvSpPr>
        <p:spPr>
          <a:xfrm>
            <a:off x="1120139" y="2855781"/>
            <a:ext cx="3804920" cy="0"/>
          </a:xfrm>
          <a:custGeom>
            <a:avLst/>
            <a:gdLst/>
            <a:ahLst/>
            <a:cxnLst/>
            <a:rect l="l" t="t" r="r" b="b"/>
            <a:pathLst>
              <a:path w="3804920">
                <a:moveTo>
                  <a:pt x="0" y="0"/>
                </a:moveTo>
                <a:lnTo>
                  <a:pt x="3804335" y="0"/>
                </a:lnTo>
              </a:path>
            </a:pathLst>
          </a:custGeom>
          <a:ln w="6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15">
            <a:extLst>
              <a:ext uri="{FF2B5EF4-FFF2-40B4-BE49-F238E27FC236}">
                <a16:creationId xmlns:a16="http://schemas.microsoft.com/office/drawing/2014/main" id="{1F26512F-F843-4A40-9801-6629A55F0A1A}"/>
              </a:ext>
            </a:extLst>
          </p:cNvPr>
          <p:cNvSpPr/>
          <p:nvPr/>
        </p:nvSpPr>
        <p:spPr>
          <a:xfrm>
            <a:off x="1120139" y="3821062"/>
            <a:ext cx="3804920" cy="0"/>
          </a:xfrm>
          <a:custGeom>
            <a:avLst/>
            <a:gdLst/>
            <a:ahLst/>
            <a:cxnLst/>
            <a:rect l="l" t="t" r="r" b="b"/>
            <a:pathLst>
              <a:path w="3804920">
                <a:moveTo>
                  <a:pt x="0" y="0"/>
                </a:moveTo>
                <a:lnTo>
                  <a:pt x="3804335" y="0"/>
                </a:lnTo>
              </a:path>
            </a:pathLst>
          </a:custGeom>
          <a:ln w="6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16">
            <a:extLst>
              <a:ext uri="{FF2B5EF4-FFF2-40B4-BE49-F238E27FC236}">
                <a16:creationId xmlns:a16="http://schemas.microsoft.com/office/drawing/2014/main" id="{0632B57E-2824-4CEF-BE8F-9D377846FD91}"/>
              </a:ext>
            </a:extLst>
          </p:cNvPr>
          <p:cNvSpPr/>
          <p:nvPr/>
        </p:nvSpPr>
        <p:spPr>
          <a:xfrm>
            <a:off x="1120139" y="4786343"/>
            <a:ext cx="3804920" cy="0"/>
          </a:xfrm>
          <a:custGeom>
            <a:avLst/>
            <a:gdLst/>
            <a:ahLst/>
            <a:cxnLst/>
            <a:rect l="l" t="t" r="r" b="b"/>
            <a:pathLst>
              <a:path w="3804920">
                <a:moveTo>
                  <a:pt x="0" y="0"/>
                </a:moveTo>
                <a:lnTo>
                  <a:pt x="3804335" y="0"/>
                </a:lnTo>
              </a:path>
            </a:pathLst>
          </a:custGeom>
          <a:ln w="63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17">
            <a:extLst>
              <a:ext uri="{FF2B5EF4-FFF2-40B4-BE49-F238E27FC236}">
                <a16:creationId xmlns:a16="http://schemas.microsoft.com/office/drawing/2014/main" id="{8D57FA97-3BA3-4E19-AC96-EF8D91520BCC}"/>
              </a:ext>
            </a:extLst>
          </p:cNvPr>
          <p:cNvSpPr/>
          <p:nvPr/>
        </p:nvSpPr>
        <p:spPr>
          <a:xfrm>
            <a:off x="473103" y="3161928"/>
            <a:ext cx="290830" cy="353060"/>
          </a:xfrm>
          <a:custGeom>
            <a:avLst/>
            <a:gdLst/>
            <a:ahLst/>
            <a:cxnLst/>
            <a:rect l="l" t="t" r="r" b="b"/>
            <a:pathLst>
              <a:path w="290830" h="353060">
                <a:moveTo>
                  <a:pt x="145262" y="0"/>
                </a:moveTo>
                <a:lnTo>
                  <a:pt x="98564" y="39"/>
                </a:lnTo>
                <a:lnTo>
                  <a:pt x="71557" y="34577"/>
                </a:lnTo>
                <a:lnTo>
                  <a:pt x="73843" y="43934"/>
                </a:lnTo>
                <a:lnTo>
                  <a:pt x="78511" y="51914"/>
                </a:lnTo>
                <a:lnTo>
                  <a:pt x="85305" y="57723"/>
                </a:lnTo>
                <a:lnTo>
                  <a:pt x="89471" y="60110"/>
                </a:lnTo>
                <a:lnTo>
                  <a:pt x="94220" y="61253"/>
                </a:lnTo>
                <a:lnTo>
                  <a:pt x="99008" y="63069"/>
                </a:lnTo>
                <a:lnTo>
                  <a:pt x="98932" y="110948"/>
                </a:lnTo>
                <a:lnTo>
                  <a:pt x="98373" y="113120"/>
                </a:lnTo>
                <a:lnTo>
                  <a:pt x="36499" y="221997"/>
                </a:lnTo>
                <a:lnTo>
                  <a:pt x="20611" y="249686"/>
                </a:lnTo>
                <a:lnTo>
                  <a:pt x="12807" y="263620"/>
                </a:lnTo>
                <a:lnTo>
                  <a:pt x="5295" y="277737"/>
                </a:lnTo>
                <a:lnTo>
                  <a:pt x="29" y="296564"/>
                </a:lnTo>
                <a:lnTo>
                  <a:pt x="0" y="297079"/>
                </a:lnTo>
                <a:lnTo>
                  <a:pt x="1836" y="316360"/>
                </a:lnTo>
                <a:lnTo>
                  <a:pt x="10105" y="333814"/>
                </a:lnTo>
                <a:lnTo>
                  <a:pt x="23989" y="346457"/>
                </a:lnTo>
                <a:lnTo>
                  <a:pt x="29450" y="349569"/>
                </a:lnTo>
                <a:lnTo>
                  <a:pt x="35750" y="350851"/>
                </a:lnTo>
                <a:lnTo>
                  <a:pt x="41668" y="352972"/>
                </a:lnTo>
                <a:lnTo>
                  <a:pt x="248856" y="352972"/>
                </a:lnTo>
                <a:lnTo>
                  <a:pt x="249643" y="352769"/>
                </a:lnTo>
                <a:lnTo>
                  <a:pt x="250418" y="352515"/>
                </a:lnTo>
                <a:lnTo>
                  <a:pt x="251218" y="352363"/>
                </a:lnTo>
                <a:lnTo>
                  <a:pt x="263848" y="348172"/>
                </a:lnTo>
                <a:lnTo>
                  <a:pt x="274227" y="340971"/>
                </a:lnTo>
                <a:lnTo>
                  <a:pt x="281106" y="332322"/>
                </a:lnTo>
                <a:lnTo>
                  <a:pt x="96145" y="332308"/>
                </a:lnTo>
                <a:lnTo>
                  <a:pt x="46989" y="332271"/>
                </a:lnTo>
                <a:lnTo>
                  <a:pt x="18541" y="304077"/>
                </a:lnTo>
                <a:lnTo>
                  <a:pt x="17843" y="297079"/>
                </a:lnTo>
                <a:lnTo>
                  <a:pt x="19430" y="290590"/>
                </a:lnTo>
                <a:lnTo>
                  <a:pt x="22745" y="284697"/>
                </a:lnTo>
                <a:lnTo>
                  <a:pt x="53339" y="230735"/>
                </a:lnTo>
                <a:lnTo>
                  <a:pt x="88000" y="230735"/>
                </a:lnTo>
                <a:lnTo>
                  <a:pt x="93314" y="229545"/>
                </a:lnTo>
                <a:lnTo>
                  <a:pt x="124375" y="212018"/>
                </a:lnTo>
                <a:lnTo>
                  <a:pt x="76147" y="212018"/>
                </a:lnTo>
                <a:lnTo>
                  <a:pt x="66242" y="211875"/>
                </a:lnTo>
                <a:lnTo>
                  <a:pt x="65747" y="211824"/>
                </a:lnTo>
                <a:lnTo>
                  <a:pt x="65252" y="211685"/>
                </a:lnTo>
                <a:lnTo>
                  <a:pt x="64439" y="211532"/>
                </a:lnTo>
                <a:lnTo>
                  <a:pt x="65239" y="210097"/>
                </a:lnTo>
                <a:lnTo>
                  <a:pt x="65912" y="208840"/>
                </a:lnTo>
                <a:lnTo>
                  <a:pt x="116636" y="119762"/>
                </a:lnTo>
                <a:lnTo>
                  <a:pt x="117576" y="116371"/>
                </a:lnTo>
                <a:lnTo>
                  <a:pt x="117512" y="62358"/>
                </a:lnTo>
                <a:lnTo>
                  <a:pt x="118389" y="62091"/>
                </a:lnTo>
                <a:lnTo>
                  <a:pt x="119163" y="61888"/>
                </a:lnTo>
                <a:lnTo>
                  <a:pt x="124497" y="60047"/>
                </a:lnTo>
                <a:lnTo>
                  <a:pt x="127304" y="55360"/>
                </a:lnTo>
                <a:lnTo>
                  <a:pt x="126034" y="45277"/>
                </a:lnTo>
                <a:lnTo>
                  <a:pt x="122326" y="41530"/>
                </a:lnTo>
                <a:lnTo>
                  <a:pt x="116771" y="41403"/>
                </a:lnTo>
                <a:lnTo>
                  <a:pt x="106019" y="41403"/>
                </a:lnTo>
                <a:lnTo>
                  <a:pt x="93979" y="41340"/>
                </a:lnTo>
                <a:lnTo>
                  <a:pt x="89801" y="37187"/>
                </a:lnTo>
                <a:lnTo>
                  <a:pt x="89813" y="24868"/>
                </a:lnTo>
                <a:lnTo>
                  <a:pt x="93966" y="20702"/>
                </a:lnTo>
                <a:lnTo>
                  <a:pt x="216950" y="20702"/>
                </a:lnTo>
                <a:lnTo>
                  <a:pt x="216217" y="17222"/>
                </a:lnTo>
                <a:lnTo>
                  <a:pt x="211437" y="9604"/>
                </a:lnTo>
                <a:lnTo>
                  <a:pt x="205458" y="4248"/>
                </a:lnTo>
                <a:lnTo>
                  <a:pt x="198334" y="1079"/>
                </a:lnTo>
                <a:lnTo>
                  <a:pt x="190118" y="26"/>
                </a:lnTo>
                <a:lnTo>
                  <a:pt x="145262" y="0"/>
                </a:lnTo>
                <a:close/>
              </a:path>
              <a:path w="290830" h="353060">
                <a:moveTo>
                  <a:pt x="232051" y="183345"/>
                </a:moveTo>
                <a:lnTo>
                  <a:pt x="181525" y="183345"/>
                </a:lnTo>
                <a:lnTo>
                  <a:pt x="197925" y="185737"/>
                </a:lnTo>
                <a:lnTo>
                  <a:pt x="214426" y="193227"/>
                </a:lnTo>
                <a:lnTo>
                  <a:pt x="237985" y="232302"/>
                </a:lnTo>
                <a:lnTo>
                  <a:pt x="267080" y="283452"/>
                </a:lnTo>
                <a:lnTo>
                  <a:pt x="271626" y="296564"/>
                </a:lnTo>
                <a:lnTo>
                  <a:pt x="271147" y="309548"/>
                </a:lnTo>
                <a:lnTo>
                  <a:pt x="193992" y="332322"/>
                </a:lnTo>
                <a:lnTo>
                  <a:pt x="281106" y="332322"/>
                </a:lnTo>
                <a:lnTo>
                  <a:pt x="282325" y="330788"/>
                </a:lnTo>
                <a:lnTo>
                  <a:pt x="288111" y="317653"/>
                </a:lnTo>
                <a:lnTo>
                  <a:pt x="290533" y="305536"/>
                </a:lnTo>
                <a:lnTo>
                  <a:pt x="290189" y="293789"/>
                </a:lnTo>
                <a:lnTo>
                  <a:pt x="287324" y="282401"/>
                </a:lnTo>
                <a:lnTo>
                  <a:pt x="282180" y="271362"/>
                </a:lnTo>
                <a:lnTo>
                  <a:pt x="232051" y="183345"/>
                </a:lnTo>
                <a:close/>
              </a:path>
              <a:path w="290830" h="353060">
                <a:moveTo>
                  <a:pt x="145300" y="332297"/>
                </a:moveTo>
                <a:lnTo>
                  <a:pt x="96145" y="332308"/>
                </a:lnTo>
                <a:lnTo>
                  <a:pt x="166603" y="332308"/>
                </a:lnTo>
                <a:lnTo>
                  <a:pt x="145300" y="332297"/>
                </a:lnTo>
                <a:close/>
              </a:path>
              <a:path w="290830" h="353060">
                <a:moveTo>
                  <a:pt x="88000" y="230735"/>
                </a:moveTo>
                <a:lnTo>
                  <a:pt x="53339" y="230735"/>
                </a:lnTo>
                <a:lnTo>
                  <a:pt x="54609" y="230836"/>
                </a:lnTo>
                <a:lnTo>
                  <a:pt x="56184" y="231179"/>
                </a:lnTo>
                <a:lnTo>
                  <a:pt x="68791" y="232808"/>
                </a:lnTo>
                <a:lnTo>
                  <a:pt x="81171" y="232263"/>
                </a:lnTo>
                <a:lnTo>
                  <a:pt x="88000" y="230735"/>
                </a:lnTo>
                <a:close/>
              </a:path>
              <a:path w="290830" h="353060">
                <a:moveTo>
                  <a:pt x="188797" y="163285"/>
                </a:moveTo>
                <a:lnTo>
                  <a:pt x="147219" y="171624"/>
                </a:lnTo>
                <a:lnTo>
                  <a:pt x="119247" y="191093"/>
                </a:lnTo>
                <a:lnTo>
                  <a:pt x="111523" y="196764"/>
                </a:lnTo>
                <a:lnTo>
                  <a:pt x="103707" y="202261"/>
                </a:lnTo>
                <a:lnTo>
                  <a:pt x="94917" y="207241"/>
                </a:lnTo>
                <a:lnTo>
                  <a:pt x="85718" y="210483"/>
                </a:lnTo>
                <a:lnTo>
                  <a:pt x="76147" y="212018"/>
                </a:lnTo>
                <a:lnTo>
                  <a:pt x="124375" y="212018"/>
                </a:lnTo>
                <a:lnTo>
                  <a:pt x="126447" y="210483"/>
                </a:lnTo>
                <a:lnTo>
                  <a:pt x="133843" y="204863"/>
                </a:lnTo>
                <a:lnTo>
                  <a:pt x="141344" y="199291"/>
                </a:lnTo>
                <a:lnTo>
                  <a:pt x="148996" y="194006"/>
                </a:lnTo>
                <a:lnTo>
                  <a:pt x="165199" y="186076"/>
                </a:lnTo>
                <a:lnTo>
                  <a:pt x="181525" y="183345"/>
                </a:lnTo>
                <a:lnTo>
                  <a:pt x="232051" y="183345"/>
                </a:lnTo>
                <a:lnTo>
                  <a:pt x="221391" y="164593"/>
                </a:lnTo>
                <a:lnTo>
                  <a:pt x="199338" y="164593"/>
                </a:lnTo>
                <a:lnTo>
                  <a:pt x="195605" y="164123"/>
                </a:lnTo>
                <a:lnTo>
                  <a:pt x="192214" y="163615"/>
                </a:lnTo>
                <a:lnTo>
                  <a:pt x="188797" y="163285"/>
                </a:lnTo>
                <a:close/>
              </a:path>
              <a:path w="290830" h="353060">
                <a:moveTo>
                  <a:pt x="216950" y="20702"/>
                </a:moveTo>
                <a:lnTo>
                  <a:pt x="196519" y="20702"/>
                </a:lnTo>
                <a:lnTo>
                  <a:pt x="200710" y="24868"/>
                </a:lnTo>
                <a:lnTo>
                  <a:pt x="200697" y="37187"/>
                </a:lnTo>
                <a:lnTo>
                  <a:pt x="196557" y="41340"/>
                </a:lnTo>
                <a:lnTo>
                  <a:pt x="185064" y="41403"/>
                </a:lnTo>
                <a:lnTo>
                  <a:pt x="168401" y="41403"/>
                </a:lnTo>
                <a:lnTo>
                  <a:pt x="164401" y="44870"/>
                </a:lnTo>
                <a:lnTo>
                  <a:pt x="163334" y="55614"/>
                </a:lnTo>
                <a:lnTo>
                  <a:pt x="166458" y="61355"/>
                </a:lnTo>
                <a:lnTo>
                  <a:pt x="172516" y="62104"/>
                </a:lnTo>
                <a:lnTo>
                  <a:pt x="172681" y="62295"/>
                </a:lnTo>
                <a:lnTo>
                  <a:pt x="173011" y="62523"/>
                </a:lnTo>
                <a:lnTo>
                  <a:pt x="172935" y="110288"/>
                </a:lnTo>
                <a:lnTo>
                  <a:pt x="172872" y="115698"/>
                </a:lnTo>
                <a:lnTo>
                  <a:pt x="174027" y="120283"/>
                </a:lnTo>
                <a:lnTo>
                  <a:pt x="198043" y="162117"/>
                </a:lnTo>
                <a:lnTo>
                  <a:pt x="198654" y="163317"/>
                </a:lnTo>
                <a:lnTo>
                  <a:pt x="199338" y="164593"/>
                </a:lnTo>
                <a:lnTo>
                  <a:pt x="221391" y="164593"/>
                </a:lnTo>
                <a:lnTo>
                  <a:pt x="192226" y="113222"/>
                </a:lnTo>
                <a:lnTo>
                  <a:pt x="191637" y="110948"/>
                </a:lnTo>
                <a:lnTo>
                  <a:pt x="191599" y="110288"/>
                </a:lnTo>
                <a:lnTo>
                  <a:pt x="191502" y="62206"/>
                </a:lnTo>
                <a:lnTo>
                  <a:pt x="193128" y="61952"/>
                </a:lnTo>
                <a:lnTo>
                  <a:pt x="194436" y="61723"/>
                </a:lnTo>
                <a:lnTo>
                  <a:pt x="195744" y="61533"/>
                </a:lnTo>
                <a:lnTo>
                  <a:pt x="207832" y="56043"/>
                </a:lnTo>
                <a:lnTo>
                  <a:pt x="216034" y="45183"/>
                </a:lnTo>
                <a:lnTo>
                  <a:pt x="216906" y="41403"/>
                </a:lnTo>
                <a:lnTo>
                  <a:pt x="185064" y="41403"/>
                </a:lnTo>
                <a:lnTo>
                  <a:pt x="216915" y="41365"/>
                </a:lnTo>
                <a:lnTo>
                  <a:pt x="219210" y="31420"/>
                </a:lnTo>
                <a:lnTo>
                  <a:pt x="216950" y="20702"/>
                </a:lnTo>
                <a:close/>
              </a:path>
              <a:path w="290830" h="353060">
                <a:moveTo>
                  <a:pt x="111772" y="41289"/>
                </a:moveTo>
                <a:lnTo>
                  <a:pt x="106019" y="41403"/>
                </a:lnTo>
                <a:lnTo>
                  <a:pt x="116771" y="41403"/>
                </a:lnTo>
                <a:lnTo>
                  <a:pt x="111772" y="4128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object 18">
            <a:extLst>
              <a:ext uri="{FF2B5EF4-FFF2-40B4-BE49-F238E27FC236}">
                <a16:creationId xmlns:a16="http://schemas.microsoft.com/office/drawing/2014/main" id="{4AF19C0B-1798-4D0F-BC9C-1627467A9829}"/>
              </a:ext>
            </a:extLst>
          </p:cNvPr>
          <p:cNvSpPr/>
          <p:nvPr/>
        </p:nvSpPr>
        <p:spPr>
          <a:xfrm>
            <a:off x="627632" y="3370159"/>
            <a:ext cx="55880" cy="62230"/>
          </a:xfrm>
          <a:custGeom>
            <a:avLst/>
            <a:gdLst/>
            <a:ahLst/>
            <a:cxnLst/>
            <a:rect l="l" t="t" r="r" b="b"/>
            <a:pathLst>
              <a:path w="55879" h="62229">
                <a:moveTo>
                  <a:pt x="27787" y="0"/>
                </a:moveTo>
                <a:lnTo>
                  <a:pt x="17111" y="2410"/>
                </a:lnTo>
                <a:lnTo>
                  <a:pt x="8297" y="9045"/>
                </a:lnTo>
                <a:lnTo>
                  <a:pt x="2282" y="18866"/>
                </a:lnTo>
                <a:lnTo>
                  <a:pt x="0" y="30835"/>
                </a:lnTo>
                <a:lnTo>
                  <a:pt x="2108" y="42763"/>
                </a:lnTo>
                <a:lnTo>
                  <a:pt x="8012" y="52627"/>
                </a:lnTo>
                <a:lnTo>
                  <a:pt x="16789" y="59383"/>
                </a:lnTo>
                <a:lnTo>
                  <a:pt x="27520" y="61988"/>
                </a:lnTo>
                <a:lnTo>
                  <a:pt x="38258" y="59634"/>
                </a:lnTo>
                <a:lnTo>
                  <a:pt x="47156" y="52944"/>
                </a:lnTo>
                <a:lnTo>
                  <a:pt x="53218" y="43023"/>
                </a:lnTo>
                <a:lnTo>
                  <a:pt x="53525" y="41363"/>
                </a:lnTo>
                <a:lnTo>
                  <a:pt x="22771" y="41363"/>
                </a:lnTo>
                <a:lnTo>
                  <a:pt x="18542" y="36703"/>
                </a:lnTo>
                <a:lnTo>
                  <a:pt x="18453" y="25463"/>
                </a:lnTo>
                <a:lnTo>
                  <a:pt x="22618" y="20726"/>
                </a:lnTo>
                <a:lnTo>
                  <a:pt x="53543" y="20637"/>
                </a:lnTo>
                <a:lnTo>
                  <a:pt x="53246" y="19023"/>
                </a:lnTo>
                <a:lnTo>
                  <a:pt x="47280" y="9182"/>
                </a:lnTo>
                <a:lnTo>
                  <a:pt x="38483" y="2493"/>
                </a:lnTo>
                <a:lnTo>
                  <a:pt x="27787" y="0"/>
                </a:lnTo>
                <a:close/>
              </a:path>
              <a:path w="55879" h="62229">
                <a:moveTo>
                  <a:pt x="53543" y="20637"/>
                </a:moveTo>
                <a:lnTo>
                  <a:pt x="32677" y="20637"/>
                </a:lnTo>
                <a:lnTo>
                  <a:pt x="36906" y="25285"/>
                </a:lnTo>
                <a:lnTo>
                  <a:pt x="36995" y="36525"/>
                </a:lnTo>
                <a:lnTo>
                  <a:pt x="32842" y="41262"/>
                </a:lnTo>
                <a:lnTo>
                  <a:pt x="22771" y="41363"/>
                </a:lnTo>
                <a:lnTo>
                  <a:pt x="53525" y="41363"/>
                </a:lnTo>
                <a:lnTo>
                  <a:pt x="55448" y="30975"/>
                </a:lnTo>
                <a:lnTo>
                  <a:pt x="53543" y="2063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object 19">
            <a:extLst>
              <a:ext uri="{FF2B5EF4-FFF2-40B4-BE49-F238E27FC236}">
                <a16:creationId xmlns:a16="http://schemas.microsoft.com/office/drawing/2014/main" id="{512AE68B-7FCD-4853-BB60-C57C4E11F667}"/>
              </a:ext>
            </a:extLst>
          </p:cNvPr>
          <p:cNvSpPr/>
          <p:nvPr/>
        </p:nvSpPr>
        <p:spPr>
          <a:xfrm>
            <a:off x="535155" y="3411540"/>
            <a:ext cx="55880" cy="62230"/>
          </a:xfrm>
          <a:custGeom>
            <a:avLst/>
            <a:gdLst/>
            <a:ahLst/>
            <a:cxnLst/>
            <a:rect l="l" t="t" r="r" b="b"/>
            <a:pathLst>
              <a:path w="55879" h="62229">
                <a:moveTo>
                  <a:pt x="28321" y="0"/>
                </a:moveTo>
                <a:lnTo>
                  <a:pt x="17632" y="2074"/>
                </a:lnTo>
                <a:lnTo>
                  <a:pt x="8688" y="8572"/>
                </a:lnTo>
                <a:lnTo>
                  <a:pt x="2480" y="18423"/>
                </a:lnTo>
                <a:lnTo>
                  <a:pt x="0" y="30556"/>
                </a:lnTo>
                <a:lnTo>
                  <a:pt x="1943" y="42443"/>
                </a:lnTo>
                <a:lnTo>
                  <a:pt x="7740" y="52336"/>
                </a:lnTo>
                <a:lnTo>
                  <a:pt x="16480" y="59191"/>
                </a:lnTo>
                <a:lnTo>
                  <a:pt x="27254" y="61963"/>
                </a:lnTo>
                <a:lnTo>
                  <a:pt x="37881" y="59840"/>
                </a:lnTo>
                <a:lnTo>
                  <a:pt x="46739" y="53397"/>
                </a:lnTo>
                <a:lnTo>
                  <a:pt x="52896" y="43639"/>
                </a:lnTo>
                <a:lnTo>
                  <a:pt x="53378" y="41338"/>
                </a:lnTo>
                <a:lnTo>
                  <a:pt x="22758" y="41338"/>
                </a:lnTo>
                <a:lnTo>
                  <a:pt x="18529" y="36690"/>
                </a:lnTo>
                <a:lnTo>
                  <a:pt x="18440" y="25450"/>
                </a:lnTo>
                <a:lnTo>
                  <a:pt x="22606" y="20713"/>
                </a:lnTo>
                <a:lnTo>
                  <a:pt x="32664" y="20612"/>
                </a:lnTo>
                <a:lnTo>
                  <a:pt x="53715" y="20612"/>
                </a:lnTo>
                <a:lnTo>
                  <a:pt x="53574" y="19704"/>
                </a:lnTo>
                <a:lnTo>
                  <a:pt x="47844" y="9790"/>
                </a:lnTo>
                <a:lnTo>
                  <a:pt x="39127" y="2873"/>
                </a:lnTo>
                <a:lnTo>
                  <a:pt x="28321" y="0"/>
                </a:lnTo>
                <a:close/>
              </a:path>
              <a:path w="55879" h="62229">
                <a:moveTo>
                  <a:pt x="53715" y="20612"/>
                </a:moveTo>
                <a:lnTo>
                  <a:pt x="32664" y="20612"/>
                </a:lnTo>
                <a:lnTo>
                  <a:pt x="36893" y="25260"/>
                </a:lnTo>
                <a:lnTo>
                  <a:pt x="36982" y="36512"/>
                </a:lnTo>
                <a:lnTo>
                  <a:pt x="32816" y="41236"/>
                </a:lnTo>
                <a:lnTo>
                  <a:pt x="22758" y="41338"/>
                </a:lnTo>
                <a:lnTo>
                  <a:pt x="53378" y="41338"/>
                </a:lnTo>
                <a:lnTo>
                  <a:pt x="55422" y="31572"/>
                </a:lnTo>
                <a:lnTo>
                  <a:pt x="53715" y="2061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object 20">
            <a:extLst>
              <a:ext uri="{FF2B5EF4-FFF2-40B4-BE49-F238E27FC236}">
                <a16:creationId xmlns:a16="http://schemas.microsoft.com/office/drawing/2014/main" id="{CE5C1EB2-8214-4ACE-9F35-CA8D5EAD6898}"/>
              </a:ext>
            </a:extLst>
          </p:cNvPr>
          <p:cNvSpPr/>
          <p:nvPr/>
        </p:nvSpPr>
        <p:spPr>
          <a:xfrm>
            <a:off x="477620" y="4187281"/>
            <a:ext cx="219710" cy="288290"/>
          </a:xfrm>
          <a:custGeom>
            <a:avLst/>
            <a:gdLst/>
            <a:ahLst/>
            <a:cxnLst/>
            <a:rect l="l" t="t" r="r" b="b"/>
            <a:pathLst>
              <a:path w="219709" h="288289">
                <a:moveTo>
                  <a:pt x="110599" y="0"/>
                </a:moveTo>
                <a:lnTo>
                  <a:pt x="25801" y="105841"/>
                </a:lnTo>
                <a:lnTo>
                  <a:pt x="3343" y="149158"/>
                </a:lnTo>
                <a:lnTo>
                  <a:pt x="0" y="172789"/>
                </a:lnTo>
                <a:lnTo>
                  <a:pt x="2230" y="197675"/>
                </a:lnTo>
                <a:lnTo>
                  <a:pt x="28295" y="251620"/>
                </a:lnTo>
                <a:lnTo>
                  <a:pt x="79420" y="283209"/>
                </a:lnTo>
                <a:lnTo>
                  <a:pt x="94864" y="286384"/>
                </a:lnTo>
                <a:lnTo>
                  <a:pt x="102598" y="287908"/>
                </a:lnTo>
                <a:lnTo>
                  <a:pt x="118676" y="287908"/>
                </a:lnTo>
                <a:lnTo>
                  <a:pt x="119540" y="287718"/>
                </a:lnTo>
                <a:lnTo>
                  <a:pt x="120391" y="287426"/>
                </a:lnTo>
                <a:lnTo>
                  <a:pt x="121254" y="287350"/>
                </a:lnTo>
                <a:lnTo>
                  <a:pt x="164929" y="273596"/>
                </a:lnTo>
                <a:lnTo>
                  <a:pt x="172933" y="266312"/>
                </a:lnTo>
                <a:lnTo>
                  <a:pt x="93965" y="266312"/>
                </a:lnTo>
                <a:lnTo>
                  <a:pt x="60520" y="252550"/>
                </a:lnTo>
                <a:lnTo>
                  <a:pt x="34975" y="226918"/>
                </a:lnTo>
                <a:lnTo>
                  <a:pt x="21496" y="192176"/>
                </a:lnTo>
                <a:lnTo>
                  <a:pt x="20281" y="172678"/>
                </a:lnTo>
                <a:lnTo>
                  <a:pt x="22961" y="154149"/>
                </a:lnTo>
                <a:lnTo>
                  <a:pt x="51336" y="106083"/>
                </a:lnTo>
                <a:lnTo>
                  <a:pt x="109215" y="33807"/>
                </a:lnTo>
                <a:lnTo>
                  <a:pt x="109837" y="33172"/>
                </a:lnTo>
                <a:lnTo>
                  <a:pt x="110739" y="32156"/>
                </a:lnTo>
                <a:lnTo>
                  <a:pt x="136493" y="32156"/>
                </a:lnTo>
                <a:lnTo>
                  <a:pt x="112326" y="1968"/>
                </a:lnTo>
                <a:lnTo>
                  <a:pt x="111539" y="1092"/>
                </a:lnTo>
                <a:lnTo>
                  <a:pt x="110599" y="0"/>
                </a:lnTo>
                <a:close/>
              </a:path>
              <a:path w="219709" h="288289">
                <a:moveTo>
                  <a:pt x="136493" y="32156"/>
                </a:moveTo>
                <a:lnTo>
                  <a:pt x="110739" y="32156"/>
                </a:lnTo>
                <a:lnTo>
                  <a:pt x="170132" y="106232"/>
                </a:lnTo>
                <a:lnTo>
                  <a:pt x="181452" y="120535"/>
                </a:lnTo>
                <a:lnTo>
                  <a:pt x="200124" y="163120"/>
                </a:lnTo>
                <a:lnTo>
                  <a:pt x="196105" y="206795"/>
                </a:lnTo>
                <a:lnTo>
                  <a:pt x="172183" y="243567"/>
                </a:lnTo>
                <a:lnTo>
                  <a:pt x="131147" y="265442"/>
                </a:lnTo>
                <a:lnTo>
                  <a:pt x="93965" y="266312"/>
                </a:lnTo>
                <a:lnTo>
                  <a:pt x="172933" y="266312"/>
                </a:lnTo>
                <a:lnTo>
                  <a:pt x="201324" y="240476"/>
                </a:lnTo>
                <a:lnTo>
                  <a:pt x="219351" y="197302"/>
                </a:lnTo>
                <a:lnTo>
                  <a:pt x="217863" y="150396"/>
                </a:lnTo>
                <a:lnTo>
                  <a:pt x="195714" y="106083"/>
                </a:lnTo>
                <a:lnTo>
                  <a:pt x="136493" y="32156"/>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object 21">
            <a:extLst>
              <a:ext uri="{FF2B5EF4-FFF2-40B4-BE49-F238E27FC236}">
                <a16:creationId xmlns:a16="http://schemas.microsoft.com/office/drawing/2014/main" id="{96E40144-892F-42BC-867B-47905C67C33B}"/>
              </a:ext>
            </a:extLst>
          </p:cNvPr>
          <p:cNvSpPr/>
          <p:nvPr/>
        </p:nvSpPr>
        <p:spPr>
          <a:xfrm>
            <a:off x="658689" y="4132203"/>
            <a:ext cx="100408" cy="13110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object 22">
            <a:extLst>
              <a:ext uri="{FF2B5EF4-FFF2-40B4-BE49-F238E27FC236}">
                <a16:creationId xmlns:a16="http://schemas.microsoft.com/office/drawing/2014/main" id="{3B3EA052-DC4F-4116-BF59-8B6AC90EAF93}"/>
              </a:ext>
            </a:extLst>
          </p:cNvPr>
          <p:cNvSpPr/>
          <p:nvPr/>
        </p:nvSpPr>
        <p:spPr>
          <a:xfrm>
            <a:off x="518153" y="4364871"/>
            <a:ext cx="69875" cy="69697"/>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object 23">
            <a:extLst>
              <a:ext uri="{FF2B5EF4-FFF2-40B4-BE49-F238E27FC236}">
                <a16:creationId xmlns:a16="http://schemas.microsoft.com/office/drawing/2014/main" id="{11F204EF-029F-4974-8247-D60CD2B9B2B8}"/>
              </a:ext>
            </a:extLst>
          </p:cNvPr>
          <p:cNvSpPr/>
          <p:nvPr/>
        </p:nvSpPr>
        <p:spPr>
          <a:xfrm>
            <a:off x="284653" y="2039323"/>
            <a:ext cx="667513" cy="667513"/>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object 24">
            <a:extLst>
              <a:ext uri="{FF2B5EF4-FFF2-40B4-BE49-F238E27FC236}">
                <a16:creationId xmlns:a16="http://schemas.microsoft.com/office/drawing/2014/main" id="{CC3BFD55-C969-4EF0-A707-E1C346D623D7}"/>
              </a:ext>
            </a:extLst>
          </p:cNvPr>
          <p:cNvSpPr/>
          <p:nvPr/>
        </p:nvSpPr>
        <p:spPr>
          <a:xfrm>
            <a:off x="284541" y="3004716"/>
            <a:ext cx="667513" cy="667513"/>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object 25">
            <a:extLst>
              <a:ext uri="{FF2B5EF4-FFF2-40B4-BE49-F238E27FC236}">
                <a16:creationId xmlns:a16="http://schemas.microsoft.com/office/drawing/2014/main" id="{4578843C-558C-458C-8E91-C72FB8B7100A}"/>
              </a:ext>
            </a:extLst>
          </p:cNvPr>
          <p:cNvSpPr/>
          <p:nvPr/>
        </p:nvSpPr>
        <p:spPr>
          <a:xfrm>
            <a:off x="284653" y="3969885"/>
            <a:ext cx="667513" cy="667513"/>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object 26">
            <a:extLst>
              <a:ext uri="{FF2B5EF4-FFF2-40B4-BE49-F238E27FC236}">
                <a16:creationId xmlns:a16="http://schemas.microsoft.com/office/drawing/2014/main" id="{C0B2CBD1-5ECC-49CC-ACE0-F2BD421B1BB4}"/>
              </a:ext>
            </a:extLst>
          </p:cNvPr>
          <p:cNvSpPr/>
          <p:nvPr/>
        </p:nvSpPr>
        <p:spPr>
          <a:xfrm>
            <a:off x="284541" y="4935278"/>
            <a:ext cx="667513" cy="667513"/>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object 27">
            <a:extLst>
              <a:ext uri="{FF2B5EF4-FFF2-40B4-BE49-F238E27FC236}">
                <a16:creationId xmlns:a16="http://schemas.microsoft.com/office/drawing/2014/main" id="{17E70F2B-AD3D-490D-BF5C-44F5370DAF2B}"/>
              </a:ext>
            </a:extLst>
          </p:cNvPr>
          <p:cNvSpPr/>
          <p:nvPr/>
        </p:nvSpPr>
        <p:spPr>
          <a:xfrm>
            <a:off x="8695939" y="1905000"/>
            <a:ext cx="2734061" cy="2072644"/>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902086C8-404C-4E11-B7B2-8348B0F3C7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21400" y="3399690"/>
            <a:ext cx="1193800" cy="457200"/>
          </a:xfrm>
          <a:prstGeom prst="rect">
            <a:avLst/>
          </a:prstGeom>
        </p:spPr>
      </p:pic>
      <p:sp>
        <p:nvSpPr>
          <p:cNvPr id="26" name="object 26">
            <a:extLst>
              <a:ext uri="{FF2B5EF4-FFF2-40B4-BE49-F238E27FC236}">
                <a16:creationId xmlns:a16="http://schemas.microsoft.com/office/drawing/2014/main" id="{C42EDAFE-F827-4966-93FE-C10ED099413E}"/>
              </a:ext>
            </a:extLst>
          </p:cNvPr>
          <p:cNvSpPr txBox="1">
            <a:spLocks noGrp="1"/>
          </p:cNvSpPr>
          <p:nvPr>
            <p:ph type="ftr" sz="quarter" idx="5"/>
          </p:nvPr>
        </p:nvSpPr>
        <p:spPr>
          <a:xfrm>
            <a:off x="1217167" y="6307097"/>
            <a:ext cx="1602233" cy="322524"/>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3299"/>
              </a:lnSpc>
              <a:spcBef>
                <a:spcPts val="105"/>
              </a:spcBef>
              <a:spcAft>
                <a:spcPts val="0"/>
              </a:spcAft>
              <a:buClrTx/>
              <a:buSzTx/>
              <a:buFontTx/>
              <a:buNone/>
              <a:tabLst/>
              <a:defRPr/>
            </a:pPr>
            <a:r>
              <a:rPr kumimoji="0" sz="1000" b="0" i="0" u="none" strike="noStrike" kern="1200" cap="none" spc="5" normalizeH="0" baseline="0" noProof="0" dirty="0">
                <a:ln>
                  <a:noFill/>
                </a:ln>
                <a:solidFill>
                  <a:srgbClr val="231F20"/>
                </a:solidFill>
                <a:effectLst/>
                <a:uLnTx/>
                <a:uFillTx/>
                <a:latin typeface="Montserrat-Light"/>
                <a:ea typeface="+mn-ea"/>
              </a:rPr>
              <a:t>Natural</a:t>
            </a:r>
            <a:r>
              <a:rPr kumimoji="0" sz="1000" b="0" i="0" u="none" strike="noStrike" kern="1200" cap="none" spc="-70" normalizeH="0" baseline="0" noProof="0" dirty="0">
                <a:ln>
                  <a:noFill/>
                </a:ln>
                <a:solidFill>
                  <a:srgbClr val="231F20"/>
                </a:solidFill>
                <a:effectLst/>
                <a:uLnTx/>
                <a:uFillTx/>
                <a:latin typeface="Montserrat-Light"/>
                <a:ea typeface="+mn-ea"/>
              </a:rPr>
              <a:t> </a:t>
            </a:r>
            <a:r>
              <a:rPr kumimoji="0" sz="1000" b="0" i="0" u="none" strike="noStrike" kern="1200" cap="none" spc="0" normalizeH="0" baseline="0" noProof="0" dirty="0">
                <a:ln>
                  <a:noFill/>
                </a:ln>
                <a:solidFill>
                  <a:srgbClr val="231F20"/>
                </a:solidFill>
                <a:effectLst/>
                <a:uLnTx/>
                <a:uFillTx/>
                <a:latin typeface="Montserrat-Light"/>
                <a:ea typeface="+mn-ea"/>
              </a:rPr>
              <a:t>Precision  Agriculture</a:t>
            </a:r>
          </a:p>
        </p:txBody>
      </p:sp>
      <p:sp>
        <p:nvSpPr>
          <p:cNvPr id="27" name="object 28">
            <a:extLst>
              <a:ext uri="{FF2B5EF4-FFF2-40B4-BE49-F238E27FC236}">
                <a16:creationId xmlns:a16="http://schemas.microsoft.com/office/drawing/2014/main" id="{44D2AE9B-EC12-4927-865C-F549BFE05C30}"/>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marR="0" lvl="0" indent="0" algn="l" defTabSz="914400" rtl="0" eaLnBrk="1" fontAlgn="auto" latinLnBrk="0" hangingPunct="1">
              <a:lnSpc>
                <a:spcPts val="1475"/>
              </a:lnSpc>
              <a:spcBef>
                <a:spcPts val="0"/>
              </a:spcBef>
              <a:spcAft>
                <a:spcPts val="0"/>
              </a:spcAft>
              <a:buClrTx/>
              <a:buSzTx/>
              <a:buFontTx/>
              <a:buNone/>
              <a:tabLst/>
              <a:defRPr/>
            </a:pPr>
            <a:fld id="{81D60167-4931-47E6-BA6A-407CBD079E47}" type="slidenum">
              <a:rPr kumimoji="0" sz="1250" b="1" i="0" u="none" strike="noStrike" kern="1200" cap="none" spc="-5" normalizeH="0" baseline="0" noProof="0" dirty="0">
                <a:ln>
                  <a:noFill/>
                </a:ln>
                <a:solidFill>
                  <a:srgbClr val="8DC63F"/>
                </a:solidFill>
                <a:effectLst/>
                <a:uLnTx/>
                <a:uFillTx/>
                <a:latin typeface="Arial"/>
                <a:ea typeface="+mn-ea"/>
                <a:cs typeface="Arial"/>
              </a:rPr>
              <a:pPr marL="38100" marR="0" lvl="0" indent="0" algn="l" defTabSz="914400" rtl="0" eaLnBrk="1" fontAlgn="auto" latinLnBrk="0" hangingPunct="1">
                <a:lnSpc>
                  <a:spcPts val="1475"/>
                </a:lnSpc>
                <a:spcBef>
                  <a:spcPts val="0"/>
                </a:spcBef>
                <a:spcAft>
                  <a:spcPts val="0"/>
                </a:spcAft>
                <a:buClrTx/>
                <a:buSzTx/>
                <a:buFontTx/>
                <a:buNone/>
                <a:tabLst/>
                <a:defRPr/>
              </a:pPr>
              <a:t>7</a:t>
            </a:fld>
            <a:endParaRPr kumimoji="0" sz="1250" b="1" i="0" u="none" strike="noStrike" kern="1200" cap="none" spc="-5" normalizeH="0" baseline="0" noProof="0" dirty="0">
              <a:ln>
                <a:noFill/>
              </a:ln>
              <a:solidFill>
                <a:srgbClr val="8DC63F"/>
              </a:solidFill>
              <a:effectLst/>
              <a:uLnTx/>
              <a:uFillTx/>
              <a:latin typeface="Arial"/>
              <a:ea typeface="+mn-ea"/>
              <a:cs typeface="Arial"/>
            </a:endParaRPr>
          </a:p>
        </p:txBody>
      </p:sp>
      <p:sp>
        <p:nvSpPr>
          <p:cNvPr id="28" name="object 7">
            <a:extLst>
              <a:ext uri="{FF2B5EF4-FFF2-40B4-BE49-F238E27FC236}">
                <a16:creationId xmlns:a16="http://schemas.microsoft.com/office/drawing/2014/main" id="{8853EAC9-5DB8-4918-94F9-FD944B6089C5}"/>
              </a:ext>
            </a:extLst>
          </p:cNvPr>
          <p:cNvSpPr txBox="1"/>
          <p:nvPr/>
        </p:nvSpPr>
        <p:spPr>
          <a:xfrm>
            <a:off x="6269896" y="2462085"/>
            <a:ext cx="923293" cy="824585"/>
          </a:xfrm>
          <a:prstGeom prst="rect">
            <a:avLst/>
          </a:prstGeom>
        </p:spPr>
        <p:txBody>
          <a:bodyPr vert="horz" wrap="square" lIns="0" tIns="54610" rIns="0" bIns="0" rtlCol="0">
            <a:spAutoFit/>
          </a:bodyPr>
          <a:lstStyle/>
          <a:p>
            <a:pPr marL="12700" marR="5080" lvl="0" indent="635" algn="ctr" defTabSz="914400" rtl="0" eaLnBrk="1" fontAlgn="auto" latinLnBrk="0" hangingPunct="1">
              <a:lnSpc>
                <a:spcPts val="2000"/>
              </a:lnSpc>
              <a:spcBef>
                <a:spcPts val="430"/>
              </a:spcBef>
              <a:spcAft>
                <a:spcPts val="0"/>
              </a:spcAft>
              <a:buClrTx/>
              <a:buSzTx/>
              <a:buFontTx/>
              <a:buNone/>
              <a:tabLst/>
              <a:defRPr/>
            </a:pPr>
            <a:r>
              <a:rPr kumimoji="0" lang="en-US" sz="1900" b="0" i="0" u="none" strike="noStrike" kern="1200" cap="none" spc="15" normalizeH="0" baseline="0" noProof="0" dirty="0">
                <a:ln>
                  <a:noFill/>
                </a:ln>
                <a:solidFill>
                  <a:srgbClr val="445469"/>
                </a:solidFill>
                <a:effectLst/>
                <a:uLnTx/>
                <a:uFillTx/>
                <a:latin typeface="Arial"/>
                <a:ea typeface="+mn-ea"/>
                <a:cs typeface="Arial"/>
              </a:rPr>
              <a:t>No need to Imagine</a:t>
            </a:r>
            <a:endParaRPr kumimoji="0" sz="1900" b="0" i="0" u="none" strike="noStrike" kern="1200" cap="none" spc="0" normalizeH="0" baseline="0" noProof="0" dirty="0">
              <a:ln>
                <a:noFill/>
              </a:ln>
              <a:solidFill>
                <a:prstClr val="black"/>
              </a:solidFill>
              <a:effectLst/>
              <a:uLnTx/>
              <a:uFillTx/>
              <a:latin typeface="Arial"/>
              <a:ea typeface="+mn-ea"/>
              <a:cs typeface="Arial"/>
            </a:endParaRPr>
          </a:p>
        </p:txBody>
      </p:sp>
      <p:sp>
        <p:nvSpPr>
          <p:cNvPr id="30" name="object 11">
            <a:extLst>
              <a:ext uri="{FF2B5EF4-FFF2-40B4-BE49-F238E27FC236}">
                <a16:creationId xmlns:a16="http://schemas.microsoft.com/office/drawing/2014/main" id="{0C3E2AFB-ACFA-44B7-8BE1-987554F13754}"/>
              </a:ext>
            </a:extLst>
          </p:cNvPr>
          <p:cNvSpPr txBox="1"/>
          <p:nvPr/>
        </p:nvSpPr>
        <p:spPr>
          <a:xfrm>
            <a:off x="8686800" y="4258935"/>
            <a:ext cx="3886200" cy="1379865"/>
          </a:xfrm>
          <a:prstGeom prst="rect">
            <a:avLst/>
          </a:prstGeom>
        </p:spPr>
        <p:txBody>
          <a:bodyPr vert="horz" wrap="square" lIns="0" tIns="71120" rIns="0" bIns="0" rtlCol="0">
            <a:spAutoFit/>
          </a:bodyPr>
          <a:lstStyle/>
          <a:p>
            <a:pPr marL="298450" marR="0" lvl="0" indent="-285750" algn="l" defTabSz="914400" rtl="0" eaLnBrk="1" fontAlgn="auto" latinLnBrk="0" hangingPunct="1">
              <a:lnSpc>
                <a:spcPct val="100000"/>
              </a:lnSpc>
              <a:spcBef>
                <a:spcPts val="560"/>
              </a:spcBef>
              <a:spcAft>
                <a:spcPts val="0"/>
              </a:spcAft>
              <a:buClrTx/>
              <a:buSzTx/>
              <a:buFont typeface="Wingdings" panose="05000000000000000000" pitchFamily="2" charset="2"/>
              <a:buChar char="Ø"/>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rPr>
              <a:t>2012:  Company</a:t>
            </a:r>
            <a:r>
              <a:rPr kumimoji="0" lang="en-US" sz="1300" b="1" i="0" u="none" strike="noStrike" kern="1200" cap="none" spc="0" normalizeH="0" noProof="0" dirty="0">
                <a:ln>
                  <a:noFill/>
                </a:ln>
                <a:solidFill>
                  <a:srgbClr val="FFFFFF"/>
                </a:solidFill>
                <a:effectLst/>
                <a:uLnTx/>
                <a:uFillTx/>
                <a:latin typeface="Arial"/>
                <a:ea typeface="+mn-ea"/>
                <a:cs typeface="Arial"/>
              </a:rPr>
              <a:t> f</a:t>
            </a:r>
            <a:r>
              <a:rPr kumimoji="0" lang="en-US" sz="1300" b="1" i="0" u="none" strike="noStrike" kern="1200" cap="none" spc="0" normalizeH="0" baseline="0" noProof="0" dirty="0">
                <a:ln>
                  <a:noFill/>
                </a:ln>
                <a:solidFill>
                  <a:srgbClr val="FFFFFF"/>
                </a:solidFill>
                <a:effectLst/>
                <a:uLnTx/>
                <a:uFillTx/>
                <a:latin typeface="Arial"/>
                <a:ea typeface="+mn-ea"/>
                <a:cs typeface="Arial"/>
              </a:rPr>
              <a:t>ounded</a:t>
            </a:r>
          </a:p>
          <a:p>
            <a:pPr marL="298450" marR="0" lvl="0" indent="-285750" algn="l" defTabSz="914400" rtl="0" eaLnBrk="1" fontAlgn="auto" latinLnBrk="0" hangingPunct="1">
              <a:lnSpc>
                <a:spcPct val="100000"/>
              </a:lnSpc>
              <a:spcBef>
                <a:spcPts val="560"/>
              </a:spcBef>
              <a:spcAft>
                <a:spcPts val="0"/>
              </a:spcAft>
              <a:buClrTx/>
              <a:buSzTx/>
              <a:buFont typeface="Wingdings" panose="05000000000000000000" pitchFamily="2" charset="2"/>
              <a:buChar char="Ø"/>
              <a:tabLst/>
              <a:defRPr/>
            </a:pPr>
            <a:r>
              <a:rPr lang="en-US" sz="1300" b="1" dirty="0">
                <a:solidFill>
                  <a:srgbClr val="FFFFFF"/>
                </a:solidFill>
                <a:latin typeface="Arial"/>
                <a:cs typeface="Arial"/>
              </a:rPr>
              <a:t>2015:  BVT goes public</a:t>
            </a:r>
          </a:p>
          <a:p>
            <a:pPr marL="298450" marR="0" lvl="0" indent="-285750" algn="l" defTabSz="914400" rtl="0" eaLnBrk="1" fontAlgn="auto" latinLnBrk="0" hangingPunct="1">
              <a:lnSpc>
                <a:spcPct val="100000"/>
              </a:lnSpc>
              <a:spcBef>
                <a:spcPts val="560"/>
              </a:spcBef>
              <a:spcAft>
                <a:spcPts val="0"/>
              </a:spcAft>
              <a:buClrTx/>
              <a:buSzTx/>
              <a:buFont typeface="Wingdings" panose="05000000000000000000" pitchFamily="2" charset="2"/>
              <a:buChar char="Ø"/>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rPr>
              <a:t>2020:  First revenue</a:t>
            </a:r>
          </a:p>
          <a:p>
            <a:pPr marL="298450" marR="0" lvl="0" indent="-285750" algn="l" defTabSz="914400" rtl="0" eaLnBrk="1" fontAlgn="auto" latinLnBrk="0" hangingPunct="1">
              <a:lnSpc>
                <a:spcPct val="100000"/>
              </a:lnSpc>
              <a:spcBef>
                <a:spcPts val="560"/>
              </a:spcBef>
              <a:spcAft>
                <a:spcPts val="0"/>
              </a:spcAft>
              <a:buClrTx/>
              <a:buSzTx/>
              <a:buFont typeface="Wingdings" panose="05000000000000000000" pitchFamily="2" charset="2"/>
              <a:buChar char="Ø"/>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rPr>
              <a:t>2021:  First industry partnership</a:t>
            </a:r>
          </a:p>
          <a:p>
            <a:pPr marL="298450" marR="0" lvl="0" indent="-285750" algn="l" defTabSz="914400" rtl="0" eaLnBrk="1" fontAlgn="auto" latinLnBrk="0" hangingPunct="1">
              <a:lnSpc>
                <a:spcPct val="100000"/>
              </a:lnSpc>
              <a:spcBef>
                <a:spcPts val="560"/>
              </a:spcBef>
              <a:spcAft>
                <a:spcPts val="0"/>
              </a:spcAft>
              <a:buClrTx/>
              <a:buSzTx/>
              <a:buFont typeface="Wingdings" panose="05000000000000000000" pitchFamily="2" charset="2"/>
              <a:buChar char="Ø"/>
              <a:tabLst/>
              <a:defRPr/>
            </a:pPr>
            <a:r>
              <a:rPr lang="en-US" sz="1300" b="1" dirty="0">
                <a:solidFill>
                  <a:srgbClr val="FFFFFF"/>
                </a:solidFill>
                <a:latin typeface="Arial"/>
                <a:cs typeface="Arial"/>
              </a:rPr>
              <a:t>2022:  Started expansions</a:t>
            </a:r>
            <a:endParaRPr kumimoji="0" sz="11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71487362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
                                        <p:tgtEl>
                                          <p:spTgt spid="2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8E075E21-E8BF-5150-55AE-CC59283E2277}"/>
              </a:ext>
            </a:extLst>
          </p:cNvPr>
          <p:cNvGrpSpPr/>
          <p:nvPr/>
        </p:nvGrpSpPr>
        <p:grpSpPr>
          <a:xfrm>
            <a:off x="8216180" y="3402379"/>
            <a:ext cx="3008666" cy="612775"/>
            <a:chOff x="8206740" y="5181600"/>
            <a:chExt cx="3008666" cy="612775"/>
          </a:xfrm>
        </p:grpSpPr>
        <p:sp>
          <p:nvSpPr>
            <p:cNvPr id="42" name="object 23">
              <a:extLst>
                <a:ext uri="{FF2B5EF4-FFF2-40B4-BE49-F238E27FC236}">
                  <a16:creationId xmlns:a16="http://schemas.microsoft.com/office/drawing/2014/main" id="{65CD34E7-F8F7-A0AA-372F-682C26CCCFD1}"/>
                </a:ext>
              </a:extLst>
            </p:cNvPr>
            <p:cNvSpPr/>
            <p:nvPr/>
          </p:nvSpPr>
          <p:spPr>
            <a:xfrm>
              <a:off x="8206740" y="5181600"/>
              <a:ext cx="2385060" cy="612775"/>
            </a:xfrm>
            <a:custGeom>
              <a:avLst/>
              <a:gdLst/>
              <a:ahLst/>
              <a:cxnLst/>
              <a:rect l="l" t="t" r="r" b="b"/>
              <a:pathLst>
                <a:path w="2385059" h="612775">
                  <a:moveTo>
                    <a:pt x="2078227" y="0"/>
                  </a:moveTo>
                  <a:lnTo>
                    <a:pt x="0" y="0"/>
                  </a:lnTo>
                  <a:lnTo>
                    <a:pt x="20739" y="47225"/>
                  </a:lnTo>
                  <a:lnTo>
                    <a:pt x="38049" y="96180"/>
                  </a:lnTo>
                  <a:lnTo>
                    <a:pt x="51777" y="146716"/>
                  </a:lnTo>
                  <a:lnTo>
                    <a:pt x="61772" y="198683"/>
                  </a:lnTo>
                  <a:lnTo>
                    <a:pt x="67881" y="251931"/>
                  </a:lnTo>
                  <a:lnTo>
                    <a:pt x="69951" y="306311"/>
                  </a:lnTo>
                  <a:lnTo>
                    <a:pt x="67881" y="360696"/>
                  </a:lnTo>
                  <a:lnTo>
                    <a:pt x="61772" y="413948"/>
                  </a:lnTo>
                  <a:lnTo>
                    <a:pt x="51777" y="465916"/>
                  </a:lnTo>
                  <a:lnTo>
                    <a:pt x="38049" y="516453"/>
                  </a:lnTo>
                  <a:lnTo>
                    <a:pt x="20739" y="565409"/>
                  </a:lnTo>
                  <a:lnTo>
                    <a:pt x="0" y="612635"/>
                  </a:lnTo>
                  <a:lnTo>
                    <a:pt x="2078227" y="612635"/>
                  </a:lnTo>
                  <a:lnTo>
                    <a:pt x="2127915" y="608625"/>
                  </a:lnTo>
                  <a:lnTo>
                    <a:pt x="2175049" y="597018"/>
                  </a:lnTo>
                  <a:lnTo>
                    <a:pt x="2219000" y="578443"/>
                  </a:lnTo>
                  <a:lnTo>
                    <a:pt x="2259138" y="553532"/>
                  </a:lnTo>
                  <a:lnTo>
                    <a:pt x="2294831" y="522914"/>
                  </a:lnTo>
                  <a:lnTo>
                    <a:pt x="2325448" y="487221"/>
                  </a:lnTo>
                  <a:lnTo>
                    <a:pt x="2350360" y="447084"/>
                  </a:lnTo>
                  <a:lnTo>
                    <a:pt x="2368935" y="403132"/>
                  </a:lnTo>
                  <a:lnTo>
                    <a:pt x="2380542" y="355998"/>
                  </a:lnTo>
                  <a:lnTo>
                    <a:pt x="2384552" y="306311"/>
                  </a:lnTo>
                  <a:lnTo>
                    <a:pt x="2380542" y="256627"/>
                  </a:lnTo>
                  <a:lnTo>
                    <a:pt x="2368935" y="209495"/>
                  </a:lnTo>
                  <a:lnTo>
                    <a:pt x="2350360" y="165546"/>
                  </a:lnTo>
                  <a:lnTo>
                    <a:pt x="2325448" y="125410"/>
                  </a:lnTo>
                  <a:lnTo>
                    <a:pt x="2294831" y="89719"/>
                  </a:lnTo>
                  <a:lnTo>
                    <a:pt x="2259138" y="59102"/>
                  </a:lnTo>
                  <a:lnTo>
                    <a:pt x="2219000" y="34191"/>
                  </a:lnTo>
                  <a:lnTo>
                    <a:pt x="2175049" y="15616"/>
                  </a:lnTo>
                  <a:lnTo>
                    <a:pt x="2127915" y="4009"/>
                  </a:lnTo>
                  <a:lnTo>
                    <a:pt x="2078227" y="0"/>
                  </a:lnTo>
                  <a:close/>
                </a:path>
              </a:pathLst>
            </a:custGeom>
            <a:solidFill>
              <a:srgbClr val="3A9D58"/>
            </a:solidFill>
          </p:spPr>
          <p:txBody>
            <a:bodyPr wrap="square" lIns="0" tIns="0" rIns="0" bIns="0" rtlCol="0"/>
            <a:lstStyle/>
            <a:p>
              <a:endParaRPr dirty="0"/>
            </a:p>
          </p:txBody>
        </p:sp>
        <p:sp>
          <p:nvSpPr>
            <p:cNvPr id="43" name="object 23">
              <a:extLst>
                <a:ext uri="{FF2B5EF4-FFF2-40B4-BE49-F238E27FC236}">
                  <a16:creationId xmlns:a16="http://schemas.microsoft.com/office/drawing/2014/main" id="{6D2D9AE0-6FC6-1B02-FBCC-9B64E1B59F04}"/>
                </a:ext>
              </a:extLst>
            </p:cNvPr>
            <p:cNvSpPr/>
            <p:nvPr/>
          </p:nvSpPr>
          <p:spPr>
            <a:xfrm>
              <a:off x="8830346" y="5181600"/>
              <a:ext cx="2385060" cy="612775"/>
            </a:xfrm>
            <a:custGeom>
              <a:avLst/>
              <a:gdLst/>
              <a:ahLst/>
              <a:cxnLst/>
              <a:rect l="l" t="t" r="r" b="b"/>
              <a:pathLst>
                <a:path w="2385059" h="612775">
                  <a:moveTo>
                    <a:pt x="2078227" y="0"/>
                  </a:moveTo>
                  <a:lnTo>
                    <a:pt x="0" y="0"/>
                  </a:lnTo>
                  <a:lnTo>
                    <a:pt x="20739" y="47225"/>
                  </a:lnTo>
                  <a:lnTo>
                    <a:pt x="38049" y="96180"/>
                  </a:lnTo>
                  <a:lnTo>
                    <a:pt x="51777" y="146716"/>
                  </a:lnTo>
                  <a:lnTo>
                    <a:pt x="61772" y="198683"/>
                  </a:lnTo>
                  <a:lnTo>
                    <a:pt x="67881" y="251931"/>
                  </a:lnTo>
                  <a:lnTo>
                    <a:pt x="69951" y="306311"/>
                  </a:lnTo>
                  <a:lnTo>
                    <a:pt x="67881" y="360696"/>
                  </a:lnTo>
                  <a:lnTo>
                    <a:pt x="61772" y="413948"/>
                  </a:lnTo>
                  <a:lnTo>
                    <a:pt x="51777" y="465916"/>
                  </a:lnTo>
                  <a:lnTo>
                    <a:pt x="38049" y="516453"/>
                  </a:lnTo>
                  <a:lnTo>
                    <a:pt x="20739" y="565409"/>
                  </a:lnTo>
                  <a:lnTo>
                    <a:pt x="0" y="612635"/>
                  </a:lnTo>
                  <a:lnTo>
                    <a:pt x="2078227" y="612635"/>
                  </a:lnTo>
                  <a:lnTo>
                    <a:pt x="2127915" y="608625"/>
                  </a:lnTo>
                  <a:lnTo>
                    <a:pt x="2175049" y="597018"/>
                  </a:lnTo>
                  <a:lnTo>
                    <a:pt x="2219000" y="578443"/>
                  </a:lnTo>
                  <a:lnTo>
                    <a:pt x="2259138" y="553532"/>
                  </a:lnTo>
                  <a:lnTo>
                    <a:pt x="2294831" y="522914"/>
                  </a:lnTo>
                  <a:lnTo>
                    <a:pt x="2325448" y="487221"/>
                  </a:lnTo>
                  <a:lnTo>
                    <a:pt x="2350360" y="447084"/>
                  </a:lnTo>
                  <a:lnTo>
                    <a:pt x="2368935" y="403132"/>
                  </a:lnTo>
                  <a:lnTo>
                    <a:pt x="2380542" y="355998"/>
                  </a:lnTo>
                  <a:lnTo>
                    <a:pt x="2384552" y="306311"/>
                  </a:lnTo>
                  <a:lnTo>
                    <a:pt x="2380542" y="256627"/>
                  </a:lnTo>
                  <a:lnTo>
                    <a:pt x="2368935" y="209495"/>
                  </a:lnTo>
                  <a:lnTo>
                    <a:pt x="2350360" y="165546"/>
                  </a:lnTo>
                  <a:lnTo>
                    <a:pt x="2325448" y="125410"/>
                  </a:lnTo>
                  <a:lnTo>
                    <a:pt x="2294831" y="89719"/>
                  </a:lnTo>
                  <a:lnTo>
                    <a:pt x="2259138" y="59102"/>
                  </a:lnTo>
                  <a:lnTo>
                    <a:pt x="2219000" y="34191"/>
                  </a:lnTo>
                  <a:lnTo>
                    <a:pt x="2175049" y="15616"/>
                  </a:lnTo>
                  <a:lnTo>
                    <a:pt x="2127915" y="4009"/>
                  </a:lnTo>
                  <a:lnTo>
                    <a:pt x="2078227" y="0"/>
                  </a:lnTo>
                  <a:close/>
                </a:path>
              </a:pathLst>
            </a:custGeom>
            <a:solidFill>
              <a:srgbClr val="3A9D58"/>
            </a:solidFill>
          </p:spPr>
          <p:txBody>
            <a:bodyPr wrap="square" lIns="0" tIns="0" rIns="0" bIns="0" rtlCol="0"/>
            <a:lstStyle/>
            <a:p>
              <a:endParaRPr dirty="0"/>
            </a:p>
          </p:txBody>
        </p:sp>
      </p:grpSp>
      <p:grpSp>
        <p:nvGrpSpPr>
          <p:cNvPr id="7" name="Group 6">
            <a:extLst>
              <a:ext uri="{FF2B5EF4-FFF2-40B4-BE49-F238E27FC236}">
                <a16:creationId xmlns:a16="http://schemas.microsoft.com/office/drawing/2014/main" id="{13C9B8D2-863B-05F8-7FD7-862138765DBB}"/>
              </a:ext>
            </a:extLst>
          </p:cNvPr>
          <p:cNvGrpSpPr/>
          <p:nvPr/>
        </p:nvGrpSpPr>
        <p:grpSpPr>
          <a:xfrm>
            <a:off x="8217877" y="5005754"/>
            <a:ext cx="3008666" cy="612775"/>
            <a:chOff x="8206740" y="5181600"/>
            <a:chExt cx="3008666" cy="612775"/>
          </a:xfrm>
        </p:grpSpPr>
        <p:sp>
          <p:nvSpPr>
            <p:cNvPr id="37" name="object 23">
              <a:extLst>
                <a:ext uri="{FF2B5EF4-FFF2-40B4-BE49-F238E27FC236}">
                  <a16:creationId xmlns:a16="http://schemas.microsoft.com/office/drawing/2014/main" id="{BDE0CBBC-A21B-926D-D445-227D247656C9}"/>
                </a:ext>
              </a:extLst>
            </p:cNvPr>
            <p:cNvSpPr/>
            <p:nvPr/>
          </p:nvSpPr>
          <p:spPr>
            <a:xfrm>
              <a:off x="8206740" y="5181600"/>
              <a:ext cx="2385060" cy="612775"/>
            </a:xfrm>
            <a:custGeom>
              <a:avLst/>
              <a:gdLst/>
              <a:ahLst/>
              <a:cxnLst/>
              <a:rect l="l" t="t" r="r" b="b"/>
              <a:pathLst>
                <a:path w="2385059" h="612775">
                  <a:moveTo>
                    <a:pt x="2078227" y="0"/>
                  </a:moveTo>
                  <a:lnTo>
                    <a:pt x="0" y="0"/>
                  </a:lnTo>
                  <a:lnTo>
                    <a:pt x="20739" y="47225"/>
                  </a:lnTo>
                  <a:lnTo>
                    <a:pt x="38049" y="96180"/>
                  </a:lnTo>
                  <a:lnTo>
                    <a:pt x="51777" y="146716"/>
                  </a:lnTo>
                  <a:lnTo>
                    <a:pt x="61772" y="198683"/>
                  </a:lnTo>
                  <a:lnTo>
                    <a:pt x="67881" y="251931"/>
                  </a:lnTo>
                  <a:lnTo>
                    <a:pt x="69951" y="306311"/>
                  </a:lnTo>
                  <a:lnTo>
                    <a:pt x="67881" y="360696"/>
                  </a:lnTo>
                  <a:lnTo>
                    <a:pt x="61772" y="413948"/>
                  </a:lnTo>
                  <a:lnTo>
                    <a:pt x="51777" y="465916"/>
                  </a:lnTo>
                  <a:lnTo>
                    <a:pt x="38049" y="516453"/>
                  </a:lnTo>
                  <a:lnTo>
                    <a:pt x="20739" y="565409"/>
                  </a:lnTo>
                  <a:lnTo>
                    <a:pt x="0" y="612635"/>
                  </a:lnTo>
                  <a:lnTo>
                    <a:pt x="2078227" y="612635"/>
                  </a:lnTo>
                  <a:lnTo>
                    <a:pt x="2127915" y="608625"/>
                  </a:lnTo>
                  <a:lnTo>
                    <a:pt x="2175049" y="597018"/>
                  </a:lnTo>
                  <a:lnTo>
                    <a:pt x="2219000" y="578443"/>
                  </a:lnTo>
                  <a:lnTo>
                    <a:pt x="2259138" y="553532"/>
                  </a:lnTo>
                  <a:lnTo>
                    <a:pt x="2294831" y="522914"/>
                  </a:lnTo>
                  <a:lnTo>
                    <a:pt x="2325448" y="487221"/>
                  </a:lnTo>
                  <a:lnTo>
                    <a:pt x="2350360" y="447084"/>
                  </a:lnTo>
                  <a:lnTo>
                    <a:pt x="2368935" y="403132"/>
                  </a:lnTo>
                  <a:lnTo>
                    <a:pt x="2380542" y="355998"/>
                  </a:lnTo>
                  <a:lnTo>
                    <a:pt x="2384552" y="306311"/>
                  </a:lnTo>
                  <a:lnTo>
                    <a:pt x="2380542" y="256627"/>
                  </a:lnTo>
                  <a:lnTo>
                    <a:pt x="2368935" y="209495"/>
                  </a:lnTo>
                  <a:lnTo>
                    <a:pt x="2350360" y="165546"/>
                  </a:lnTo>
                  <a:lnTo>
                    <a:pt x="2325448" y="125410"/>
                  </a:lnTo>
                  <a:lnTo>
                    <a:pt x="2294831" y="89719"/>
                  </a:lnTo>
                  <a:lnTo>
                    <a:pt x="2259138" y="59102"/>
                  </a:lnTo>
                  <a:lnTo>
                    <a:pt x="2219000" y="34191"/>
                  </a:lnTo>
                  <a:lnTo>
                    <a:pt x="2175049" y="15616"/>
                  </a:lnTo>
                  <a:lnTo>
                    <a:pt x="2127915" y="4009"/>
                  </a:lnTo>
                  <a:lnTo>
                    <a:pt x="2078227" y="0"/>
                  </a:lnTo>
                  <a:close/>
                </a:path>
              </a:pathLst>
            </a:custGeom>
            <a:solidFill>
              <a:srgbClr val="3A9D58"/>
            </a:solidFill>
          </p:spPr>
          <p:txBody>
            <a:bodyPr wrap="square" lIns="0" tIns="0" rIns="0" bIns="0" rtlCol="0"/>
            <a:lstStyle/>
            <a:p>
              <a:endParaRPr dirty="0"/>
            </a:p>
          </p:txBody>
        </p:sp>
        <p:sp>
          <p:nvSpPr>
            <p:cNvPr id="40" name="object 23">
              <a:extLst>
                <a:ext uri="{FF2B5EF4-FFF2-40B4-BE49-F238E27FC236}">
                  <a16:creationId xmlns:a16="http://schemas.microsoft.com/office/drawing/2014/main" id="{1BD8E5C1-1E81-9EF1-3AA4-34EC57E4DDB9}"/>
                </a:ext>
              </a:extLst>
            </p:cNvPr>
            <p:cNvSpPr/>
            <p:nvPr/>
          </p:nvSpPr>
          <p:spPr>
            <a:xfrm>
              <a:off x="8830346" y="5181600"/>
              <a:ext cx="2385060" cy="612775"/>
            </a:xfrm>
            <a:custGeom>
              <a:avLst/>
              <a:gdLst/>
              <a:ahLst/>
              <a:cxnLst/>
              <a:rect l="l" t="t" r="r" b="b"/>
              <a:pathLst>
                <a:path w="2385059" h="612775">
                  <a:moveTo>
                    <a:pt x="2078227" y="0"/>
                  </a:moveTo>
                  <a:lnTo>
                    <a:pt x="0" y="0"/>
                  </a:lnTo>
                  <a:lnTo>
                    <a:pt x="20739" y="47225"/>
                  </a:lnTo>
                  <a:lnTo>
                    <a:pt x="38049" y="96180"/>
                  </a:lnTo>
                  <a:lnTo>
                    <a:pt x="51777" y="146716"/>
                  </a:lnTo>
                  <a:lnTo>
                    <a:pt x="61772" y="198683"/>
                  </a:lnTo>
                  <a:lnTo>
                    <a:pt x="67881" y="251931"/>
                  </a:lnTo>
                  <a:lnTo>
                    <a:pt x="69951" y="306311"/>
                  </a:lnTo>
                  <a:lnTo>
                    <a:pt x="67881" y="360696"/>
                  </a:lnTo>
                  <a:lnTo>
                    <a:pt x="61772" y="413948"/>
                  </a:lnTo>
                  <a:lnTo>
                    <a:pt x="51777" y="465916"/>
                  </a:lnTo>
                  <a:lnTo>
                    <a:pt x="38049" y="516453"/>
                  </a:lnTo>
                  <a:lnTo>
                    <a:pt x="20739" y="565409"/>
                  </a:lnTo>
                  <a:lnTo>
                    <a:pt x="0" y="612635"/>
                  </a:lnTo>
                  <a:lnTo>
                    <a:pt x="2078227" y="612635"/>
                  </a:lnTo>
                  <a:lnTo>
                    <a:pt x="2127915" y="608625"/>
                  </a:lnTo>
                  <a:lnTo>
                    <a:pt x="2175049" y="597018"/>
                  </a:lnTo>
                  <a:lnTo>
                    <a:pt x="2219000" y="578443"/>
                  </a:lnTo>
                  <a:lnTo>
                    <a:pt x="2259138" y="553532"/>
                  </a:lnTo>
                  <a:lnTo>
                    <a:pt x="2294831" y="522914"/>
                  </a:lnTo>
                  <a:lnTo>
                    <a:pt x="2325448" y="487221"/>
                  </a:lnTo>
                  <a:lnTo>
                    <a:pt x="2350360" y="447084"/>
                  </a:lnTo>
                  <a:lnTo>
                    <a:pt x="2368935" y="403132"/>
                  </a:lnTo>
                  <a:lnTo>
                    <a:pt x="2380542" y="355998"/>
                  </a:lnTo>
                  <a:lnTo>
                    <a:pt x="2384552" y="306311"/>
                  </a:lnTo>
                  <a:lnTo>
                    <a:pt x="2380542" y="256627"/>
                  </a:lnTo>
                  <a:lnTo>
                    <a:pt x="2368935" y="209495"/>
                  </a:lnTo>
                  <a:lnTo>
                    <a:pt x="2350360" y="165546"/>
                  </a:lnTo>
                  <a:lnTo>
                    <a:pt x="2325448" y="125410"/>
                  </a:lnTo>
                  <a:lnTo>
                    <a:pt x="2294831" y="89719"/>
                  </a:lnTo>
                  <a:lnTo>
                    <a:pt x="2259138" y="59102"/>
                  </a:lnTo>
                  <a:lnTo>
                    <a:pt x="2219000" y="34191"/>
                  </a:lnTo>
                  <a:lnTo>
                    <a:pt x="2175049" y="15616"/>
                  </a:lnTo>
                  <a:lnTo>
                    <a:pt x="2127915" y="4009"/>
                  </a:lnTo>
                  <a:lnTo>
                    <a:pt x="2078227" y="0"/>
                  </a:lnTo>
                  <a:close/>
                </a:path>
              </a:pathLst>
            </a:custGeom>
            <a:solidFill>
              <a:srgbClr val="3A9D58"/>
            </a:solidFill>
          </p:spPr>
          <p:txBody>
            <a:bodyPr wrap="square" lIns="0" tIns="0" rIns="0" bIns="0" rtlCol="0"/>
            <a:lstStyle/>
            <a:p>
              <a:endParaRPr dirty="0"/>
            </a:p>
          </p:txBody>
        </p:sp>
      </p:grpSp>
      <p:sp>
        <p:nvSpPr>
          <p:cNvPr id="2" name="object 2"/>
          <p:cNvSpPr/>
          <p:nvPr/>
        </p:nvSpPr>
        <p:spPr>
          <a:xfrm>
            <a:off x="443483" y="6235727"/>
            <a:ext cx="544075" cy="412756"/>
          </a:xfrm>
          <a:prstGeom prst="rect">
            <a:avLst/>
          </a:prstGeom>
          <a:blipFill>
            <a:blip r:embed="rId3" cstate="print"/>
            <a:stretch>
              <a:fillRect/>
            </a:stretch>
          </a:blipFill>
        </p:spPr>
        <p:txBody>
          <a:bodyPr wrap="square" lIns="0" tIns="0" rIns="0" bIns="0" rtlCol="0"/>
          <a:lstStyle/>
          <a:p>
            <a:endParaRPr dirty="0"/>
          </a:p>
        </p:txBody>
      </p:sp>
      <p:sp>
        <p:nvSpPr>
          <p:cNvPr id="5" name="object 5"/>
          <p:cNvSpPr txBox="1"/>
          <p:nvPr/>
        </p:nvSpPr>
        <p:spPr>
          <a:xfrm>
            <a:off x="1347701" y="1570802"/>
            <a:ext cx="4262555" cy="702756"/>
          </a:xfrm>
          <a:prstGeom prst="rect">
            <a:avLst/>
          </a:prstGeom>
        </p:spPr>
        <p:txBody>
          <a:bodyPr vert="horz" wrap="square" lIns="0" tIns="12700" rIns="0" bIns="0" rtlCol="0" anchor="ctr">
            <a:spAutoFit/>
          </a:bodyPr>
          <a:lstStyle/>
          <a:p>
            <a:pPr marL="12700" algn="ctr">
              <a:lnSpc>
                <a:spcPct val="100000"/>
              </a:lnSpc>
              <a:spcBef>
                <a:spcPts val="100"/>
              </a:spcBef>
            </a:pPr>
            <a:r>
              <a:rPr sz="2400" b="1" spc="5" dirty="0">
                <a:solidFill>
                  <a:srgbClr val="445569"/>
                </a:solidFill>
                <a:latin typeface="Arial"/>
                <a:cs typeface="Arial"/>
              </a:rPr>
              <a:t>Biological crop</a:t>
            </a:r>
            <a:r>
              <a:rPr sz="2400" b="1" spc="-30" dirty="0">
                <a:solidFill>
                  <a:srgbClr val="445569"/>
                </a:solidFill>
                <a:latin typeface="Arial"/>
                <a:cs typeface="Arial"/>
              </a:rPr>
              <a:t> </a:t>
            </a:r>
            <a:r>
              <a:rPr sz="2400" b="1" spc="-5" dirty="0">
                <a:solidFill>
                  <a:srgbClr val="445569"/>
                </a:solidFill>
                <a:latin typeface="Arial"/>
                <a:cs typeface="Arial"/>
              </a:rPr>
              <a:t>treatment</a:t>
            </a:r>
            <a:endParaRPr lang="en-US" sz="2400" b="1" spc="-5" dirty="0">
              <a:solidFill>
                <a:srgbClr val="445569"/>
              </a:solidFill>
              <a:latin typeface="Arial"/>
              <a:cs typeface="Arial"/>
            </a:endParaRPr>
          </a:p>
          <a:p>
            <a:pPr marL="12700" algn="ctr">
              <a:lnSpc>
                <a:spcPct val="100000"/>
              </a:lnSpc>
              <a:spcBef>
                <a:spcPts val="100"/>
              </a:spcBef>
            </a:pPr>
            <a:r>
              <a:rPr lang="en-US" sz="2000" i="1" spc="-5" dirty="0">
                <a:solidFill>
                  <a:srgbClr val="0070C0"/>
                </a:solidFill>
                <a:latin typeface="Arial"/>
                <a:cs typeface="Arial"/>
              </a:rPr>
              <a:t>(an Alternative to Chemicals)</a:t>
            </a:r>
            <a:endParaRPr sz="2000" i="1" dirty="0">
              <a:solidFill>
                <a:srgbClr val="0070C0"/>
              </a:solidFill>
              <a:latin typeface="Arial"/>
              <a:cs typeface="Arial"/>
            </a:endParaRPr>
          </a:p>
        </p:txBody>
      </p:sp>
      <p:sp>
        <p:nvSpPr>
          <p:cNvPr id="11" name="object 11"/>
          <p:cNvSpPr txBox="1"/>
          <p:nvPr/>
        </p:nvSpPr>
        <p:spPr>
          <a:xfrm>
            <a:off x="6818251" y="2553539"/>
            <a:ext cx="2162175" cy="276225"/>
          </a:xfrm>
          <a:prstGeom prst="rect">
            <a:avLst/>
          </a:prstGeom>
        </p:spPr>
        <p:txBody>
          <a:bodyPr vert="horz" wrap="square" lIns="0" tIns="12065" rIns="0" bIns="0" rtlCol="0">
            <a:spAutoFit/>
          </a:bodyPr>
          <a:lstStyle/>
          <a:p>
            <a:pPr marL="12700">
              <a:lnSpc>
                <a:spcPct val="100000"/>
              </a:lnSpc>
              <a:spcBef>
                <a:spcPts val="95"/>
              </a:spcBef>
            </a:pPr>
            <a:r>
              <a:rPr sz="1650" b="1" spc="-5" dirty="0">
                <a:solidFill>
                  <a:srgbClr val="00B0F0"/>
                </a:solidFill>
                <a:latin typeface="Arial"/>
                <a:cs typeface="Arial"/>
              </a:rPr>
              <a:t>2 </a:t>
            </a:r>
            <a:r>
              <a:rPr sz="1650" b="1" spc="5" dirty="0">
                <a:solidFill>
                  <a:srgbClr val="00B0F0"/>
                </a:solidFill>
                <a:latin typeface="Arial"/>
                <a:cs typeface="Arial"/>
              </a:rPr>
              <a:t>Dispenser</a:t>
            </a:r>
            <a:r>
              <a:rPr sz="1650" b="1" spc="15" dirty="0">
                <a:solidFill>
                  <a:srgbClr val="00B0F0"/>
                </a:solidFill>
                <a:latin typeface="Arial"/>
                <a:cs typeface="Arial"/>
              </a:rPr>
              <a:t> </a:t>
            </a:r>
            <a:r>
              <a:rPr sz="1650" b="1" spc="5" dirty="0">
                <a:solidFill>
                  <a:srgbClr val="00B0F0"/>
                </a:solidFill>
                <a:latin typeface="Arial"/>
                <a:cs typeface="Arial"/>
              </a:rPr>
              <a:t>Systems</a:t>
            </a:r>
            <a:endParaRPr sz="1650" dirty="0">
              <a:solidFill>
                <a:srgbClr val="00B0F0"/>
              </a:solidFill>
              <a:latin typeface="Arial"/>
              <a:cs typeface="Arial"/>
            </a:endParaRPr>
          </a:p>
        </p:txBody>
      </p:sp>
      <p:sp>
        <p:nvSpPr>
          <p:cNvPr id="12" name="object 12"/>
          <p:cNvSpPr txBox="1"/>
          <p:nvPr/>
        </p:nvSpPr>
        <p:spPr>
          <a:xfrm>
            <a:off x="2692326" y="2551532"/>
            <a:ext cx="2635885" cy="276225"/>
          </a:xfrm>
          <a:prstGeom prst="rect">
            <a:avLst/>
          </a:prstGeom>
        </p:spPr>
        <p:txBody>
          <a:bodyPr vert="horz" wrap="square" lIns="0" tIns="12065" rIns="0" bIns="0" rtlCol="0">
            <a:spAutoFit/>
          </a:bodyPr>
          <a:lstStyle/>
          <a:p>
            <a:pPr marL="12700">
              <a:lnSpc>
                <a:spcPct val="100000"/>
              </a:lnSpc>
              <a:spcBef>
                <a:spcPts val="95"/>
              </a:spcBef>
            </a:pPr>
            <a:r>
              <a:rPr sz="1650" b="1" spc="5" dirty="0">
                <a:solidFill>
                  <a:srgbClr val="00B0F0"/>
                </a:solidFill>
                <a:latin typeface="Arial"/>
                <a:cs typeface="Arial"/>
              </a:rPr>
              <a:t>Biological Control</a:t>
            </a:r>
            <a:r>
              <a:rPr sz="1650" b="1" spc="20" dirty="0">
                <a:solidFill>
                  <a:srgbClr val="00B0F0"/>
                </a:solidFill>
                <a:latin typeface="Arial"/>
                <a:cs typeface="Arial"/>
              </a:rPr>
              <a:t> </a:t>
            </a:r>
            <a:r>
              <a:rPr sz="1650" b="1" spc="5" dirty="0">
                <a:solidFill>
                  <a:srgbClr val="00B0F0"/>
                </a:solidFill>
                <a:latin typeface="Arial"/>
                <a:cs typeface="Arial"/>
              </a:rPr>
              <a:t>Agents</a:t>
            </a:r>
            <a:endParaRPr sz="1650" dirty="0">
              <a:solidFill>
                <a:srgbClr val="00B0F0"/>
              </a:solidFill>
              <a:latin typeface="Arial"/>
              <a:cs typeface="Arial"/>
            </a:endParaRPr>
          </a:p>
        </p:txBody>
      </p:sp>
      <p:sp>
        <p:nvSpPr>
          <p:cNvPr id="13" name="object 13"/>
          <p:cNvSpPr/>
          <p:nvPr/>
        </p:nvSpPr>
        <p:spPr>
          <a:xfrm>
            <a:off x="1154353" y="3257886"/>
            <a:ext cx="248320" cy="265164"/>
          </a:xfrm>
          <a:prstGeom prst="rect">
            <a:avLst/>
          </a:prstGeom>
          <a:blipFill>
            <a:blip r:embed="rId4" cstate="print"/>
            <a:stretch>
              <a:fillRect/>
            </a:stretch>
          </a:blipFill>
        </p:spPr>
        <p:txBody>
          <a:bodyPr wrap="square" lIns="0" tIns="0" rIns="0" bIns="0" rtlCol="0"/>
          <a:lstStyle/>
          <a:p>
            <a:endParaRPr dirty="0"/>
          </a:p>
        </p:txBody>
      </p:sp>
      <p:sp>
        <p:nvSpPr>
          <p:cNvPr id="14" name="object 14"/>
          <p:cNvSpPr txBox="1"/>
          <p:nvPr/>
        </p:nvSpPr>
        <p:spPr>
          <a:xfrm>
            <a:off x="1141657" y="3130339"/>
            <a:ext cx="4186554" cy="500380"/>
          </a:xfrm>
          <a:prstGeom prst="rect">
            <a:avLst/>
          </a:prstGeom>
        </p:spPr>
        <p:txBody>
          <a:bodyPr vert="horz" wrap="square" lIns="0" tIns="12700" rIns="0" bIns="0" rtlCol="0">
            <a:spAutoFit/>
          </a:bodyPr>
          <a:lstStyle/>
          <a:p>
            <a:pPr marL="12700" algn="r">
              <a:lnSpc>
                <a:spcPct val="100000"/>
              </a:lnSpc>
              <a:spcBef>
                <a:spcPts val="100"/>
              </a:spcBef>
            </a:pPr>
            <a:r>
              <a:rPr sz="1200" b="1" i="1" spc="10" dirty="0">
                <a:solidFill>
                  <a:srgbClr val="3A9D58"/>
                </a:solidFill>
                <a:latin typeface="Arial"/>
                <a:cs typeface="Arial"/>
              </a:rPr>
              <a:t>Clonostachys rosea </a:t>
            </a:r>
            <a:r>
              <a:rPr sz="1200" b="1" spc="15" dirty="0">
                <a:solidFill>
                  <a:srgbClr val="3A9D58"/>
                </a:solidFill>
                <a:latin typeface="Arial"/>
                <a:cs typeface="Arial"/>
              </a:rPr>
              <a:t>Strain BVT</a:t>
            </a:r>
            <a:r>
              <a:rPr sz="1200" b="1" spc="140" dirty="0">
                <a:solidFill>
                  <a:srgbClr val="3A9D58"/>
                </a:solidFill>
                <a:latin typeface="Arial"/>
                <a:cs typeface="Arial"/>
              </a:rPr>
              <a:t> </a:t>
            </a:r>
            <a:r>
              <a:rPr sz="1200" b="1" spc="-5" dirty="0">
                <a:solidFill>
                  <a:srgbClr val="3A9D58"/>
                </a:solidFill>
                <a:latin typeface="Arial"/>
                <a:cs typeface="Arial"/>
              </a:rPr>
              <a:t>CR-7</a:t>
            </a:r>
            <a:endParaRPr sz="1200" b="1" dirty="0">
              <a:latin typeface="Arial"/>
              <a:cs typeface="Arial"/>
            </a:endParaRPr>
          </a:p>
          <a:p>
            <a:pPr marL="309245" algn="r">
              <a:lnSpc>
                <a:spcPct val="100000"/>
              </a:lnSpc>
              <a:spcBef>
                <a:spcPts val="860"/>
              </a:spcBef>
            </a:pPr>
            <a:r>
              <a:rPr sz="1200" spc="-10" dirty="0">
                <a:solidFill>
                  <a:srgbClr val="445569"/>
                </a:solidFill>
                <a:latin typeface="Arial"/>
                <a:cs typeface="Arial"/>
              </a:rPr>
              <a:t>1st </a:t>
            </a:r>
            <a:r>
              <a:rPr sz="1200" spc="10" dirty="0">
                <a:solidFill>
                  <a:srgbClr val="445569"/>
                </a:solidFill>
                <a:latin typeface="Arial"/>
                <a:cs typeface="Arial"/>
              </a:rPr>
              <a:t>product </a:t>
            </a:r>
            <a:r>
              <a:rPr sz="1200" spc="5" dirty="0">
                <a:solidFill>
                  <a:srgbClr val="445569"/>
                </a:solidFill>
                <a:latin typeface="Arial"/>
                <a:cs typeface="Arial"/>
              </a:rPr>
              <a:t>approved </a:t>
            </a:r>
            <a:r>
              <a:rPr sz="1200" spc="10" dirty="0">
                <a:solidFill>
                  <a:srgbClr val="445569"/>
                </a:solidFill>
                <a:latin typeface="Arial"/>
                <a:cs typeface="Arial"/>
              </a:rPr>
              <a:t>for </a:t>
            </a:r>
            <a:r>
              <a:rPr sz="1200" spc="15" dirty="0">
                <a:solidFill>
                  <a:srgbClr val="445569"/>
                </a:solidFill>
                <a:latin typeface="Arial"/>
                <a:cs typeface="Arial"/>
              </a:rPr>
              <a:t>application </a:t>
            </a:r>
            <a:r>
              <a:rPr sz="1200" spc="10" dirty="0">
                <a:solidFill>
                  <a:srgbClr val="445569"/>
                </a:solidFill>
                <a:latin typeface="Arial"/>
                <a:cs typeface="Arial"/>
              </a:rPr>
              <a:t>using bees </a:t>
            </a:r>
            <a:r>
              <a:rPr sz="1200" spc="-5" dirty="0">
                <a:solidFill>
                  <a:srgbClr val="445569"/>
                </a:solidFill>
                <a:latin typeface="Arial"/>
                <a:cs typeface="Arial"/>
              </a:rPr>
              <a:t>by</a:t>
            </a:r>
            <a:r>
              <a:rPr lang="en-US" sz="1200" spc="275" dirty="0">
                <a:solidFill>
                  <a:srgbClr val="445569"/>
                </a:solidFill>
                <a:latin typeface="Arial"/>
                <a:cs typeface="Arial"/>
              </a:rPr>
              <a:t> </a:t>
            </a:r>
            <a:r>
              <a:rPr sz="1200" spc="-15" dirty="0">
                <a:solidFill>
                  <a:srgbClr val="445569"/>
                </a:solidFill>
                <a:latin typeface="Arial"/>
                <a:cs typeface="Arial"/>
              </a:rPr>
              <a:t>EPA</a:t>
            </a:r>
            <a:endParaRPr sz="1200" dirty="0">
              <a:latin typeface="Arial"/>
              <a:cs typeface="Arial"/>
            </a:endParaRPr>
          </a:p>
        </p:txBody>
      </p:sp>
      <p:sp>
        <p:nvSpPr>
          <p:cNvPr id="15" name="object 15"/>
          <p:cNvSpPr/>
          <p:nvPr/>
        </p:nvSpPr>
        <p:spPr>
          <a:xfrm>
            <a:off x="1154353" y="4147627"/>
            <a:ext cx="248320" cy="265163"/>
          </a:xfrm>
          <a:prstGeom prst="rect">
            <a:avLst/>
          </a:prstGeom>
          <a:blipFill>
            <a:blip r:embed="rId5" cstate="print"/>
            <a:stretch>
              <a:fillRect/>
            </a:stretch>
          </a:blipFill>
        </p:spPr>
        <p:txBody>
          <a:bodyPr wrap="square" lIns="0" tIns="0" rIns="0" bIns="0" rtlCol="0"/>
          <a:lstStyle/>
          <a:p>
            <a:endParaRPr dirty="0"/>
          </a:p>
        </p:txBody>
      </p:sp>
      <p:sp>
        <p:nvSpPr>
          <p:cNvPr id="16" name="object 16"/>
          <p:cNvSpPr txBox="1"/>
          <p:nvPr/>
        </p:nvSpPr>
        <p:spPr>
          <a:xfrm>
            <a:off x="1313741" y="4020080"/>
            <a:ext cx="4014470" cy="500380"/>
          </a:xfrm>
          <a:prstGeom prst="rect">
            <a:avLst/>
          </a:prstGeom>
        </p:spPr>
        <p:txBody>
          <a:bodyPr vert="horz" wrap="square" lIns="0" tIns="12700" rIns="0" bIns="0" rtlCol="0">
            <a:spAutoFit/>
          </a:bodyPr>
          <a:lstStyle/>
          <a:p>
            <a:pPr marL="12700" algn="r">
              <a:lnSpc>
                <a:spcPct val="100000"/>
              </a:lnSpc>
              <a:spcBef>
                <a:spcPts val="100"/>
              </a:spcBef>
            </a:pPr>
            <a:r>
              <a:rPr sz="1200" b="1" i="1" spc="10" dirty="0">
                <a:solidFill>
                  <a:srgbClr val="3A9D58"/>
                </a:solidFill>
                <a:latin typeface="Arial"/>
                <a:cs typeface="Arial"/>
              </a:rPr>
              <a:t>Beauveria bassiana spp </a:t>
            </a:r>
            <a:r>
              <a:rPr sz="1200" b="1" spc="15" dirty="0">
                <a:solidFill>
                  <a:srgbClr val="3A9D58"/>
                </a:solidFill>
                <a:latin typeface="Arial"/>
                <a:cs typeface="Arial"/>
              </a:rPr>
              <a:t>(various</a:t>
            </a:r>
            <a:r>
              <a:rPr sz="1200" b="1" spc="145" dirty="0">
                <a:solidFill>
                  <a:srgbClr val="3A9D58"/>
                </a:solidFill>
                <a:latin typeface="Arial"/>
                <a:cs typeface="Arial"/>
              </a:rPr>
              <a:t> </a:t>
            </a:r>
            <a:r>
              <a:rPr sz="1200" b="1" spc="10" dirty="0">
                <a:solidFill>
                  <a:srgbClr val="3A9D58"/>
                </a:solidFill>
                <a:latin typeface="Arial"/>
                <a:cs typeface="Arial"/>
              </a:rPr>
              <a:t>strains)</a:t>
            </a:r>
            <a:endParaRPr sz="1200" b="1" dirty="0">
              <a:latin typeface="Arial"/>
              <a:cs typeface="Arial"/>
            </a:endParaRPr>
          </a:p>
          <a:p>
            <a:pPr marL="309245" algn="r">
              <a:lnSpc>
                <a:spcPct val="100000"/>
              </a:lnSpc>
              <a:spcBef>
                <a:spcPts val="860"/>
              </a:spcBef>
            </a:pPr>
            <a:r>
              <a:rPr sz="1200" spc="15" dirty="0">
                <a:solidFill>
                  <a:srgbClr val="445569"/>
                </a:solidFill>
                <a:latin typeface="Arial"/>
                <a:cs typeface="Arial"/>
              </a:rPr>
              <a:t>BVT </a:t>
            </a:r>
            <a:r>
              <a:rPr sz="1200" spc="5" dirty="0">
                <a:solidFill>
                  <a:srgbClr val="445569"/>
                </a:solidFill>
                <a:latin typeface="Arial"/>
                <a:cs typeface="Arial"/>
              </a:rPr>
              <a:t>has several </a:t>
            </a:r>
            <a:r>
              <a:rPr sz="1200" spc="10" dirty="0">
                <a:solidFill>
                  <a:srgbClr val="445569"/>
                </a:solidFill>
                <a:latin typeface="Arial"/>
                <a:cs typeface="Arial"/>
              </a:rPr>
              <a:t>discussions with </a:t>
            </a:r>
            <a:r>
              <a:rPr sz="1200" spc="15" dirty="0">
                <a:solidFill>
                  <a:srgbClr val="445569"/>
                </a:solidFill>
                <a:latin typeface="Arial"/>
                <a:cs typeface="Arial"/>
              </a:rPr>
              <a:t>partner</a:t>
            </a:r>
            <a:r>
              <a:rPr sz="1200" spc="254" dirty="0">
                <a:solidFill>
                  <a:srgbClr val="445569"/>
                </a:solidFill>
                <a:latin typeface="Arial"/>
                <a:cs typeface="Arial"/>
              </a:rPr>
              <a:t> </a:t>
            </a:r>
            <a:r>
              <a:rPr sz="1200" spc="15" dirty="0">
                <a:solidFill>
                  <a:srgbClr val="445569"/>
                </a:solidFill>
                <a:latin typeface="Arial"/>
                <a:cs typeface="Arial"/>
              </a:rPr>
              <a:t>companies</a:t>
            </a:r>
            <a:endParaRPr sz="1200" dirty="0">
              <a:latin typeface="Arial"/>
              <a:cs typeface="Arial"/>
            </a:endParaRPr>
          </a:p>
        </p:txBody>
      </p:sp>
      <p:sp>
        <p:nvSpPr>
          <p:cNvPr id="17" name="object 17"/>
          <p:cNvSpPr/>
          <p:nvPr/>
        </p:nvSpPr>
        <p:spPr>
          <a:xfrm>
            <a:off x="1154353" y="5037367"/>
            <a:ext cx="248320" cy="265163"/>
          </a:xfrm>
          <a:prstGeom prst="rect">
            <a:avLst/>
          </a:prstGeom>
          <a:blipFill>
            <a:blip r:embed="rId6" cstate="print"/>
            <a:stretch>
              <a:fillRect/>
            </a:stretch>
          </a:blipFill>
        </p:spPr>
        <p:txBody>
          <a:bodyPr wrap="square" lIns="0" tIns="0" rIns="0" bIns="0" rtlCol="0"/>
          <a:lstStyle/>
          <a:p>
            <a:endParaRPr dirty="0"/>
          </a:p>
        </p:txBody>
      </p:sp>
      <p:sp>
        <p:nvSpPr>
          <p:cNvPr id="18" name="object 18"/>
          <p:cNvSpPr txBox="1"/>
          <p:nvPr/>
        </p:nvSpPr>
        <p:spPr>
          <a:xfrm>
            <a:off x="1313741" y="4909820"/>
            <a:ext cx="4014470" cy="500380"/>
          </a:xfrm>
          <a:prstGeom prst="rect">
            <a:avLst/>
          </a:prstGeom>
        </p:spPr>
        <p:txBody>
          <a:bodyPr vert="horz" wrap="square" lIns="0" tIns="12700" rIns="0" bIns="0" rtlCol="0">
            <a:spAutoFit/>
          </a:bodyPr>
          <a:lstStyle/>
          <a:p>
            <a:pPr marL="12700" algn="r">
              <a:lnSpc>
                <a:spcPct val="100000"/>
              </a:lnSpc>
              <a:spcBef>
                <a:spcPts val="100"/>
              </a:spcBef>
            </a:pPr>
            <a:r>
              <a:rPr sz="1200" b="1" spc="10" dirty="0">
                <a:solidFill>
                  <a:srgbClr val="3A9D58"/>
                </a:solidFill>
                <a:latin typeface="Arial"/>
                <a:cs typeface="Arial"/>
              </a:rPr>
              <a:t>Several </a:t>
            </a:r>
            <a:r>
              <a:rPr sz="1200" b="1" spc="20" dirty="0">
                <a:solidFill>
                  <a:srgbClr val="3A9D58"/>
                </a:solidFill>
                <a:latin typeface="Arial"/>
                <a:cs typeface="Arial"/>
              </a:rPr>
              <a:t>other </a:t>
            </a:r>
            <a:r>
              <a:rPr sz="1200" b="1" spc="15" dirty="0">
                <a:solidFill>
                  <a:srgbClr val="3A9D58"/>
                </a:solidFill>
                <a:latin typeface="Arial"/>
                <a:cs typeface="Arial"/>
              </a:rPr>
              <a:t>microbial</a:t>
            </a:r>
            <a:r>
              <a:rPr sz="1200" b="1" spc="100" dirty="0">
                <a:solidFill>
                  <a:srgbClr val="3A9D58"/>
                </a:solidFill>
                <a:latin typeface="Arial"/>
                <a:cs typeface="Arial"/>
              </a:rPr>
              <a:t> </a:t>
            </a:r>
            <a:r>
              <a:rPr sz="1200" b="1" spc="20" dirty="0">
                <a:solidFill>
                  <a:srgbClr val="3A9D58"/>
                </a:solidFill>
                <a:latin typeface="Arial"/>
                <a:cs typeface="Arial"/>
              </a:rPr>
              <a:t>strains</a:t>
            </a:r>
            <a:endParaRPr sz="1200" dirty="0">
              <a:latin typeface="Arial"/>
              <a:cs typeface="Arial"/>
            </a:endParaRPr>
          </a:p>
          <a:p>
            <a:pPr marL="309245" algn="r">
              <a:lnSpc>
                <a:spcPct val="100000"/>
              </a:lnSpc>
              <a:spcBef>
                <a:spcPts val="860"/>
              </a:spcBef>
            </a:pPr>
            <a:r>
              <a:rPr sz="1200" spc="15" dirty="0">
                <a:solidFill>
                  <a:srgbClr val="445569"/>
                </a:solidFill>
                <a:latin typeface="Arial"/>
                <a:cs typeface="Arial"/>
              </a:rPr>
              <a:t>BVT </a:t>
            </a:r>
            <a:r>
              <a:rPr sz="1200" spc="5" dirty="0">
                <a:solidFill>
                  <a:srgbClr val="445569"/>
                </a:solidFill>
                <a:latin typeface="Arial"/>
                <a:cs typeface="Arial"/>
              </a:rPr>
              <a:t>has several </a:t>
            </a:r>
            <a:r>
              <a:rPr sz="1200" spc="10" dirty="0">
                <a:solidFill>
                  <a:srgbClr val="445569"/>
                </a:solidFill>
                <a:latin typeface="Arial"/>
                <a:cs typeface="Arial"/>
              </a:rPr>
              <a:t>discussions with </a:t>
            </a:r>
            <a:r>
              <a:rPr sz="1200" spc="15" dirty="0">
                <a:solidFill>
                  <a:srgbClr val="445569"/>
                </a:solidFill>
                <a:latin typeface="Arial"/>
                <a:cs typeface="Arial"/>
              </a:rPr>
              <a:t>partner</a:t>
            </a:r>
            <a:r>
              <a:rPr sz="1200" spc="254" dirty="0">
                <a:solidFill>
                  <a:srgbClr val="445569"/>
                </a:solidFill>
                <a:latin typeface="Arial"/>
                <a:cs typeface="Arial"/>
              </a:rPr>
              <a:t> </a:t>
            </a:r>
            <a:r>
              <a:rPr sz="1200" spc="15" dirty="0">
                <a:solidFill>
                  <a:srgbClr val="445569"/>
                </a:solidFill>
                <a:latin typeface="Arial"/>
                <a:cs typeface="Arial"/>
              </a:rPr>
              <a:t>companies</a:t>
            </a:r>
            <a:endParaRPr sz="1200" dirty="0">
              <a:latin typeface="Arial"/>
              <a:cs typeface="Arial"/>
            </a:endParaRPr>
          </a:p>
        </p:txBody>
      </p:sp>
      <p:grpSp>
        <p:nvGrpSpPr>
          <p:cNvPr id="9" name="Group 8">
            <a:extLst>
              <a:ext uri="{FF2B5EF4-FFF2-40B4-BE49-F238E27FC236}">
                <a16:creationId xmlns:a16="http://schemas.microsoft.com/office/drawing/2014/main" id="{9B486562-D52C-426D-8A78-CE19403E10C7}"/>
              </a:ext>
            </a:extLst>
          </p:cNvPr>
          <p:cNvGrpSpPr/>
          <p:nvPr/>
        </p:nvGrpSpPr>
        <p:grpSpPr>
          <a:xfrm>
            <a:off x="5880295" y="2819400"/>
            <a:ext cx="434340" cy="2813806"/>
            <a:chOff x="5880295" y="2743200"/>
            <a:chExt cx="434340" cy="2813806"/>
          </a:xfrm>
        </p:grpSpPr>
        <p:sp>
          <p:nvSpPr>
            <p:cNvPr id="8" name="object 8"/>
            <p:cNvSpPr/>
            <p:nvPr/>
          </p:nvSpPr>
          <p:spPr>
            <a:xfrm>
              <a:off x="6094476" y="2743200"/>
              <a:ext cx="0" cy="1188720"/>
            </a:xfrm>
            <a:custGeom>
              <a:avLst/>
              <a:gdLst/>
              <a:ahLst/>
              <a:cxnLst/>
              <a:rect l="l" t="t" r="r" b="b"/>
              <a:pathLst>
                <a:path h="1731010">
                  <a:moveTo>
                    <a:pt x="0" y="0"/>
                  </a:moveTo>
                  <a:lnTo>
                    <a:pt x="0" y="1730768"/>
                  </a:lnTo>
                </a:path>
              </a:pathLst>
            </a:custGeom>
            <a:ln w="5981">
              <a:solidFill>
                <a:srgbClr val="A1AAB4"/>
              </a:solidFill>
            </a:ln>
          </p:spPr>
          <p:txBody>
            <a:bodyPr wrap="square" lIns="0" tIns="0" rIns="0" bIns="0" rtlCol="0"/>
            <a:lstStyle/>
            <a:p>
              <a:endParaRPr dirty="0"/>
            </a:p>
          </p:txBody>
        </p:sp>
        <p:sp>
          <p:nvSpPr>
            <p:cNvPr id="19" name="object 19"/>
            <p:cNvSpPr/>
            <p:nvPr/>
          </p:nvSpPr>
          <p:spPr>
            <a:xfrm>
              <a:off x="5880295" y="3925070"/>
              <a:ext cx="434340" cy="434340"/>
            </a:xfrm>
            <a:custGeom>
              <a:avLst/>
              <a:gdLst/>
              <a:ahLst/>
              <a:cxnLst/>
              <a:rect l="l" t="t" r="r" b="b"/>
              <a:pathLst>
                <a:path w="434339" h="434339">
                  <a:moveTo>
                    <a:pt x="217170" y="434340"/>
                  </a:moveTo>
                  <a:lnTo>
                    <a:pt x="266964" y="428604"/>
                  </a:lnTo>
                  <a:lnTo>
                    <a:pt x="312675" y="412266"/>
                  </a:lnTo>
                  <a:lnTo>
                    <a:pt x="352998" y="386628"/>
                  </a:lnTo>
                  <a:lnTo>
                    <a:pt x="386629" y="352996"/>
                  </a:lnTo>
                  <a:lnTo>
                    <a:pt x="412266" y="312670"/>
                  </a:lnTo>
                  <a:lnTo>
                    <a:pt x="428604" y="266956"/>
                  </a:lnTo>
                  <a:lnTo>
                    <a:pt x="434340" y="217157"/>
                  </a:lnTo>
                  <a:lnTo>
                    <a:pt x="428604" y="167367"/>
                  </a:lnTo>
                  <a:lnTo>
                    <a:pt x="412266" y="121659"/>
                  </a:lnTo>
                  <a:lnTo>
                    <a:pt x="386629" y="81339"/>
                  </a:lnTo>
                  <a:lnTo>
                    <a:pt x="352998" y="47709"/>
                  </a:lnTo>
                  <a:lnTo>
                    <a:pt x="312675" y="22073"/>
                  </a:lnTo>
                  <a:lnTo>
                    <a:pt x="266964" y="5735"/>
                  </a:lnTo>
                  <a:lnTo>
                    <a:pt x="217170" y="0"/>
                  </a:lnTo>
                  <a:lnTo>
                    <a:pt x="167375" y="5735"/>
                  </a:lnTo>
                  <a:lnTo>
                    <a:pt x="121664" y="22073"/>
                  </a:lnTo>
                  <a:lnTo>
                    <a:pt x="81341" y="47709"/>
                  </a:lnTo>
                  <a:lnTo>
                    <a:pt x="47710" y="81339"/>
                  </a:lnTo>
                  <a:lnTo>
                    <a:pt x="22073" y="121659"/>
                  </a:lnTo>
                  <a:lnTo>
                    <a:pt x="5735" y="167367"/>
                  </a:lnTo>
                  <a:lnTo>
                    <a:pt x="0" y="217157"/>
                  </a:lnTo>
                  <a:lnTo>
                    <a:pt x="5735" y="266956"/>
                  </a:lnTo>
                  <a:lnTo>
                    <a:pt x="22073" y="312670"/>
                  </a:lnTo>
                  <a:lnTo>
                    <a:pt x="47710" y="352996"/>
                  </a:lnTo>
                  <a:lnTo>
                    <a:pt x="81341" y="386628"/>
                  </a:lnTo>
                  <a:lnTo>
                    <a:pt x="121664" y="412266"/>
                  </a:lnTo>
                  <a:lnTo>
                    <a:pt x="167375" y="428604"/>
                  </a:lnTo>
                  <a:lnTo>
                    <a:pt x="217170" y="434340"/>
                  </a:lnTo>
                  <a:close/>
                </a:path>
              </a:pathLst>
            </a:custGeom>
            <a:ln w="17767">
              <a:solidFill>
                <a:srgbClr val="399D57"/>
              </a:solidFill>
            </a:ln>
          </p:spPr>
          <p:txBody>
            <a:bodyPr wrap="square" lIns="0" tIns="0" rIns="0" bIns="0" rtlCol="0"/>
            <a:lstStyle/>
            <a:p>
              <a:endParaRPr dirty="0"/>
            </a:p>
          </p:txBody>
        </p:sp>
        <p:sp>
          <p:nvSpPr>
            <p:cNvPr id="20" name="object 20"/>
            <p:cNvSpPr/>
            <p:nvPr/>
          </p:nvSpPr>
          <p:spPr>
            <a:xfrm>
              <a:off x="6094476" y="4368286"/>
              <a:ext cx="0" cy="1188720"/>
            </a:xfrm>
            <a:custGeom>
              <a:avLst/>
              <a:gdLst/>
              <a:ahLst/>
              <a:cxnLst/>
              <a:rect l="l" t="t" r="r" b="b"/>
              <a:pathLst>
                <a:path h="1731010">
                  <a:moveTo>
                    <a:pt x="0" y="0"/>
                  </a:moveTo>
                  <a:lnTo>
                    <a:pt x="0" y="1730755"/>
                  </a:lnTo>
                </a:path>
              </a:pathLst>
            </a:custGeom>
            <a:ln w="5981">
              <a:solidFill>
                <a:srgbClr val="A1AAB4"/>
              </a:solidFill>
            </a:ln>
          </p:spPr>
          <p:txBody>
            <a:bodyPr wrap="square" lIns="0" tIns="0" rIns="0" bIns="0" rtlCol="0"/>
            <a:lstStyle/>
            <a:p>
              <a:endParaRPr dirty="0"/>
            </a:p>
          </p:txBody>
        </p:sp>
        <p:sp>
          <p:nvSpPr>
            <p:cNvPr id="21" name="object 21"/>
            <p:cNvSpPr/>
            <p:nvPr/>
          </p:nvSpPr>
          <p:spPr>
            <a:xfrm>
              <a:off x="6097465" y="4019711"/>
              <a:ext cx="0" cy="245110"/>
            </a:xfrm>
            <a:custGeom>
              <a:avLst/>
              <a:gdLst/>
              <a:ahLst/>
              <a:cxnLst/>
              <a:rect l="l" t="t" r="r" b="b"/>
              <a:pathLst>
                <a:path h="245110">
                  <a:moveTo>
                    <a:pt x="0" y="0"/>
                  </a:moveTo>
                  <a:lnTo>
                    <a:pt x="0" y="245059"/>
                  </a:lnTo>
                </a:path>
              </a:pathLst>
            </a:custGeom>
            <a:ln w="17767">
              <a:solidFill>
                <a:srgbClr val="399D57"/>
              </a:solidFill>
            </a:ln>
          </p:spPr>
          <p:txBody>
            <a:bodyPr wrap="square" lIns="0" tIns="0" rIns="0" bIns="0" rtlCol="0"/>
            <a:lstStyle/>
            <a:p>
              <a:endParaRPr dirty="0"/>
            </a:p>
          </p:txBody>
        </p:sp>
        <p:sp>
          <p:nvSpPr>
            <p:cNvPr id="22" name="object 22"/>
            <p:cNvSpPr/>
            <p:nvPr/>
          </p:nvSpPr>
          <p:spPr>
            <a:xfrm>
              <a:off x="5974941" y="4142232"/>
              <a:ext cx="245110" cy="0"/>
            </a:xfrm>
            <a:custGeom>
              <a:avLst/>
              <a:gdLst/>
              <a:ahLst/>
              <a:cxnLst/>
              <a:rect l="l" t="t" r="r" b="b"/>
              <a:pathLst>
                <a:path w="245110">
                  <a:moveTo>
                    <a:pt x="0" y="0"/>
                  </a:moveTo>
                  <a:lnTo>
                    <a:pt x="245059" y="0"/>
                  </a:lnTo>
                </a:path>
              </a:pathLst>
            </a:custGeom>
            <a:ln w="17767">
              <a:solidFill>
                <a:srgbClr val="399D57"/>
              </a:solidFill>
            </a:ln>
          </p:spPr>
          <p:txBody>
            <a:bodyPr wrap="square" lIns="0" tIns="0" rIns="0" bIns="0" rtlCol="0"/>
            <a:lstStyle/>
            <a:p>
              <a:endParaRPr dirty="0"/>
            </a:p>
          </p:txBody>
        </p:sp>
      </p:grpSp>
      <p:grpSp>
        <p:nvGrpSpPr>
          <p:cNvPr id="3" name="Group 2">
            <a:extLst>
              <a:ext uri="{FF2B5EF4-FFF2-40B4-BE49-F238E27FC236}">
                <a16:creationId xmlns:a16="http://schemas.microsoft.com/office/drawing/2014/main" id="{DD7BFF90-376B-4CB8-98BD-CA8059028513}"/>
              </a:ext>
            </a:extLst>
          </p:cNvPr>
          <p:cNvGrpSpPr/>
          <p:nvPr/>
        </p:nvGrpSpPr>
        <p:grpSpPr>
          <a:xfrm>
            <a:off x="6867958" y="4610735"/>
            <a:ext cx="4248433" cy="1409065"/>
            <a:chOff x="7107732" y="4763135"/>
            <a:chExt cx="4248433" cy="1409065"/>
          </a:xfrm>
        </p:grpSpPr>
        <p:sp>
          <p:nvSpPr>
            <p:cNvPr id="25" name="object 25"/>
            <p:cNvSpPr/>
            <p:nvPr/>
          </p:nvSpPr>
          <p:spPr>
            <a:xfrm>
              <a:off x="7209243" y="4864644"/>
              <a:ext cx="1205712" cy="1205725"/>
            </a:xfrm>
            <a:prstGeom prst="rect">
              <a:avLst/>
            </a:prstGeom>
            <a:blipFill>
              <a:blip r:embed="rId7" cstate="print"/>
              <a:stretch>
                <a:fillRect/>
              </a:stretch>
            </a:blipFill>
          </p:spPr>
          <p:txBody>
            <a:bodyPr wrap="square" lIns="0" tIns="0" rIns="0" bIns="0" rtlCol="0"/>
            <a:lstStyle/>
            <a:p>
              <a:endParaRPr dirty="0"/>
            </a:p>
          </p:txBody>
        </p:sp>
        <p:sp>
          <p:nvSpPr>
            <p:cNvPr id="28" name="object 28"/>
            <p:cNvSpPr/>
            <p:nvPr/>
          </p:nvSpPr>
          <p:spPr>
            <a:xfrm>
              <a:off x="7107732" y="4763135"/>
              <a:ext cx="1409065" cy="1409065"/>
            </a:xfrm>
            <a:custGeom>
              <a:avLst/>
              <a:gdLst/>
              <a:ahLst/>
              <a:cxnLst/>
              <a:rect l="l" t="t" r="r" b="b"/>
              <a:pathLst>
                <a:path w="1409065" h="1409064">
                  <a:moveTo>
                    <a:pt x="704367" y="1408734"/>
                  </a:move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close/>
                </a:path>
              </a:pathLst>
            </a:custGeom>
            <a:ln w="36296">
              <a:solidFill>
                <a:srgbClr val="3A9D58"/>
              </a:solidFill>
            </a:ln>
          </p:spPr>
          <p:txBody>
            <a:bodyPr wrap="square" lIns="0" tIns="0" rIns="0" bIns="0" rtlCol="0"/>
            <a:lstStyle/>
            <a:p>
              <a:endParaRPr dirty="0"/>
            </a:p>
          </p:txBody>
        </p:sp>
        <p:sp>
          <p:nvSpPr>
            <p:cNvPr id="32" name="object 32"/>
            <p:cNvSpPr/>
            <p:nvPr/>
          </p:nvSpPr>
          <p:spPr>
            <a:xfrm>
              <a:off x="8681010" y="5266573"/>
              <a:ext cx="710374" cy="435678"/>
            </a:xfrm>
            <a:prstGeom prst="rect">
              <a:avLst/>
            </a:prstGeom>
            <a:blipFill>
              <a:blip r:embed="rId8" cstate="print"/>
              <a:stretch>
                <a:fillRect/>
              </a:stretch>
            </a:blipFill>
          </p:spPr>
          <p:txBody>
            <a:bodyPr wrap="square" lIns="0" tIns="0" rIns="0" bIns="0" rtlCol="0"/>
            <a:lstStyle/>
            <a:p>
              <a:endParaRPr dirty="0"/>
            </a:p>
          </p:txBody>
        </p:sp>
        <p:sp>
          <p:nvSpPr>
            <p:cNvPr id="29" name="object 29"/>
            <p:cNvSpPr txBox="1"/>
            <p:nvPr/>
          </p:nvSpPr>
          <p:spPr>
            <a:xfrm>
              <a:off x="9528406" y="5295282"/>
              <a:ext cx="1827759" cy="382156"/>
            </a:xfrm>
            <a:prstGeom prst="rect">
              <a:avLst/>
            </a:prstGeom>
          </p:spPr>
          <p:txBody>
            <a:bodyPr vert="horz" wrap="square" lIns="0" tIns="12700" rIns="0" bIns="0" rtlCol="0">
              <a:spAutoFit/>
            </a:bodyPr>
            <a:lstStyle/>
            <a:p>
              <a:pPr marL="12700">
                <a:lnSpc>
                  <a:spcPct val="100000"/>
                </a:lnSpc>
                <a:spcBef>
                  <a:spcPts val="100"/>
                </a:spcBef>
              </a:pPr>
              <a:r>
                <a:rPr lang="en-CA" sz="1200" b="1" spc="10" dirty="0">
                  <a:solidFill>
                    <a:srgbClr val="FFFFFF"/>
                  </a:solidFill>
                  <a:latin typeface="Arial"/>
                  <a:cs typeface="Arial"/>
                </a:rPr>
                <a:t>VectorHive™ </a:t>
              </a:r>
              <a:br>
                <a:rPr lang="en-CA" sz="1200" b="1" spc="10" dirty="0">
                  <a:solidFill>
                    <a:srgbClr val="FFFFFF"/>
                  </a:solidFill>
                  <a:latin typeface="Arial"/>
                  <a:cs typeface="Arial"/>
                </a:rPr>
              </a:br>
              <a:r>
                <a:rPr sz="1200" b="1" spc="10" dirty="0">
                  <a:solidFill>
                    <a:srgbClr val="FFFFFF"/>
                  </a:solidFill>
                  <a:latin typeface="Arial"/>
                  <a:cs typeface="Arial"/>
                </a:rPr>
                <a:t>Honey</a:t>
              </a:r>
              <a:r>
                <a:rPr sz="1200" b="1" spc="-20" dirty="0">
                  <a:solidFill>
                    <a:srgbClr val="FFFFFF"/>
                  </a:solidFill>
                  <a:latin typeface="Arial"/>
                  <a:cs typeface="Arial"/>
                </a:rPr>
                <a:t> </a:t>
              </a:r>
              <a:r>
                <a:rPr sz="1200" b="1" spc="20" dirty="0">
                  <a:solidFill>
                    <a:srgbClr val="FFFFFF"/>
                  </a:solidFill>
                  <a:latin typeface="Arial"/>
                  <a:cs typeface="Arial"/>
                </a:rPr>
                <a:t>Bee</a:t>
              </a:r>
              <a:r>
                <a:rPr lang="en-CA" sz="1200" b="1" spc="20" dirty="0">
                  <a:solidFill>
                    <a:srgbClr val="FFFFFF"/>
                  </a:solidFill>
                  <a:latin typeface="Arial"/>
                  <a:cs typeface="Arial"/>
                </a:rPr>
                <a:t> Dispenser</a:t>
              </a:r>
              <a:endParaRPr sz="1200" dirty="0">
                <a:latin typeface="Arial"/>
                <a:cs typeface="Arial"/>
              </a:endParaRPr>
            </a:p>
          </p:txBody>
        </p:sp>
      </p:grpSp>
      <p:sp>
        <p:nvSpPr>
          <p:cNvPr id="33" name="object 33"/>
          <p:cNvSpPr txBox="1">
            <a:spLocks noGrp="1"/>
          </p:cNvSpPr>
          <p:nvPr>
            <p:ph type="ftr" sz="quarter" idx="5"/>
          </p:nvPr>
        </p:nvSpPr>
        <p:spPr>
          <a:xfrm>
            <a:off x="1217167" y="6307097"/>
            <a:ext cx="1373633"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38" name="object 2">
            <a:extLst>
              <a:ext uri="{FF2B5EF4-FFF2-40B4-BE49-F238E27FC236}">
                <a16:creationId xmlns:a16="http://schemas.microsoft.com/office/drawing/2014/main" id="{D34FE9AE-5BB8-447F-9A4F-96F3B429F96B}"/>
              </a:ext>
            </a:extLst>
          </p:cNvPr>
          <p:cNvSpPr txBox="1">
            <a:spLocks noGrp="1"/>
          </p:cNvSpPr>
          <p:nvPr>
            <p:ph type="title"/>
          </p:nvPr>
        </p:nvSpPr>
        <p:spPr>
          <a:xfrm>
            <a:off x="1373101" y="152400"/>
            <a:ext cx="9450705" cy="1145570"/>
          </a:xfrm>
          <a:prstGeom prst="rect">
            <a:avLst/>
          </a:prstGeom>
        </p:spPr>
        <p:txBody>
          <a:bodyPr vert="horz" wrap="square" lIns="0" tIns="12700" rIns="0" bIns="0" rtlCol="0">
            <a:spAutoFit/>
          </a:bodyPr>
          <a:lstStyle/>
          <a:p>
            <a:pPr marL="12700" marR="5080" indent="-12700" algn="ctr">
              <a:lnSpc>
                <a:spcPct val="105700"/>
              </a:lnSpc>
              <a:spcBef>
                <a:spcPts val="100"/>
              </a:spcBef>
            </a:pPr>
            <a:r>
              <a:rPr lang="en-CA" spc="-5" dirty="0">
                <a:solidFill>
                  <a:srgbClr val="0070C0"/>
                </a:solidFill>
              </a:rPr>
              <a:t>BVT is the Only Company </a:t>
            </a:r>
            <a:br>
              <a:rPr lang="en-CA" spc="-5" dirty="0">
                <a:solidFill>
                  <a:srgbClr val="0070C0"/>
                </a:solidFill>
              </a:rPr>
            </a:br>
            <a:r>
              <a:rPr lang="en-CA" spc="-5" dirty="0">
                <a:solidFill>
                  <a:srgbClr val="0070C0"/>
                </a:solidFill>
              </a:rPr>
              <a:t>that Combines Two Unique Technologies</a:t>
            </a:r>
          </a:p>
        </p:txBody>
      </p:sp>
      <p:sp>
        <p:nvSpPr>
          <p:cNvPr id="39" name="object 28">
            <a:extLst>
              <a:ext uri="{FF2B5EF4-FFF2-40B4-BE49-F238E27FC236}">
                <a16:creationId xmlns:a16="http://schemas.microsoft.com/office/drawing/2014/main" id="{7AF12661-6430-4C7D-92AC-0985DF3F55CE}"/>
              </a:ext>
            </a:extLst>
          </p:cNvPr>
          <p:cNvSpPr txBox="1">
            <a:spLocks noGrp="1"/>
          </p:cNvSpPr>
          <p:nvPr>
            <p:ph type="sldNum" sz="quarter" idx="7"/>
          </p:nvPr>
        </p:nvSpPr>
        <p:spPr>
          <a:xfrm>
            <a:off x="11604039" y="6452561"/>
            <a:ext cx="251459" cy="201929"/>
          </a:xfrm>
          <a:prstGeom prst="rect">
            <a:avLst/>
          </a:prstGeom>
        </p:spPr>
        <p:txBody>
          <a:bodyPr vert="horz" wrap="square" lIns="0" tIns="0" rIns="0" bIns="0" rtlCol="0">
            <a:spAutoFit/>
          </a:bodyPr>
          <a:lstStyle/>
          <a:p>
            <a:pPr marL="38100">
              <a:lnSpc>
                <a:spcPts val="1475"/>
              </a:lnSpc>
            </a:pPr>
            <a:fld id="{81D60167-4931-47E6-BA6A-407CBD079E47}" type="slidenum">
              <a:rPr spc="-5" dirty="0"/>
              <a:t>8</a:t>
            </a:fld>
            <a:endParaRPr spc="-5" dirty="0"/>
          </a:p>
        </p:txBody>
      </p:sp>
      <p:sp>
        <p:nvSpPr>
          <p:cNvPr id="34" name="object 5">
            <a:extLst>
              <a:ext uri="{FF2B5EF4-FFF2-40B4-BE49-F238E27FC236}">
                <a16:creationId xmlns:a16="http://schemas.microsoft.com/office/drawing/2014/main" id="{DDC8560C-ACD3-4063-8669-8821FCF08F65}"/>
              </a:ext>
            </a:extLst>
          </p:cNvPr>
          <p:cNvSpPr txBox="1"/>
          <p:nvPr/>
        </p:nvSpPr>
        <p:spPr>
          <a:xfrm>
            <a:off x="6553200" y="1554778"/>
            <a:ext cx="3962400" cy="702756"/>
          </a:xfrm>
          <a:prstGeom prst="rect">
            <a:avLst/>
          </a:prstGeom>
        </p:spPr>
        <p:txBody>
          <a:bodyPr vert="horz" wrap="square" lIns="0" tIns="12700" rIns="0" bIns="0" rtlCol="0" anchor="ctr">
            <a:spAutoFit/>
          </a:bodyPr>
          <a:lstStyle/>
          <a:p>
            <a:pPr marL="12700" algn="ctr">
              <a:lnSpc>
                <a:spcPct val="100000"/>
              </a:lnSpc>
              <a:spcBef>
                <a:spcPts val="100"/>
              </a:spcBef>
            </a:pPr>
            <a:r>
              <a:rPr lang="en-US" sz="2400" b="1" spc="-5" dirty="0">
                <a:solidFill>
                  <a:srgbClr val="445569"/>
                </a:solidFill>
                <a:latin typeface="Arial"/>
                <a:cs typeface="Arial"/>
              </a:rPr>
              <a:t>Delivery by bees</a:t>
            </a:r>
          </a:p>
          <a:p>
            <a:pPr marL="12700" algn="ctr">
              <a:lnSpc>
                <a:spcPct val="100000"/>
              </a:lnSpc>
              <a:spcBef>
                <a:spcPts val="100"/>
              </a:spcBef>
            </a:pPr>
            <a:r>
              <a:rPr lang="en-US" sz="2000" i="1" spc="-5" dirty="0">
                <a:solidFill>
                  <a:srgbClr val="0070C0"/>
                </a:solidFill>
                <a:latin typeface="Arial"/>
                <a:cs typeface="Arial"/>
              </a:rPr>
              <a:t>(an Alternative to Spraying)</a:t>
            </a:r>
            <a:endParaRPr sz="2000" i="1" dirty="0">
              <a:solidFill>
                <a:srgbClr val="0070C0"/>
              </a:solidFill>
              <a:latin typeface="Arial"/>
              <a:cs typeface="Arial"/>
            </a:endParaRPr>
          </a:p>
        </p:txBody>
      </p:sp>
      <p:sp>
        <p:nvSpPr>
          <p:cNvPr id="35" name="object 5">
            <a:extLst>
              <a:ext uri="{FF2B5EF4-FFF2-40B4-BE49-F238E27FC236}">
                <a16:creationId xmlns:a16="http://schemas.microsoft.com/office/drawing/2014/main" id="{9D5AEF8E-760B-42A3-A485-AAB98A686C44}"/>
              </a:ext>
            </a:extLst>
          </p:cNvPr>
          <p:cNvSpPr txBox="1"/>
          <p:nvPr/>
        </p:nvSpPr>
        <p:spPr>
          <a:xfrm>
            <a:off x="5715000" y="1592808"/>
            <a:ext cx="786521" cy="628377"/>
          </a:xfrm>
          <a:prstGeom prst="rect">
            <a:avLst/>
          </a:prstGeom>
        </p:spPr>
        <p:txBody>
          <a:bodyPr vert="horz" wrap="square" lIns="0" tIns="12700" rIns="0" bIns="0" rtlCol="0" anchor="ctr">
            <a:spAutoFit/>
          </a:bodyPr>
          <a:lstStyle/>
          <a:p>
            <a:pPr marL="12700" algn="ctr">
              <a:lnSpc>
                <a:spcPct val="100000"/>
              </a:lnSpc>
              <a:spcBef>
                <a:spcPts val="100"/>
              </a:spcBef>
            </a:pPr>
            <a:r>
              <a:rPr lang="en-US" sz="4000" spc="-5" dirty="0">
                <a:solidFill>
                  <a:srgbClr val="445569"/>
                </a:solidFill>
                <a:latin typeface="Arial"/>
                <a:cs typeface="Arial"/>
              </a:rPr>
              <a:t>&amp;</a:t>
            </a:r>
            <a:endParaRPr sz="2050" dirty="0">
              <a:latin typeface="Arial"/>
              <a:cs typeface="Arial"/>
            </a:endParaRPr>
          </a:p>
        </p:txBody>
      </p:sp>
      <p:grpSp>
        <p:nvGrpSpPr>
          <p:cNvPr id="4" name="Group 3">
            <a:extLst>
              <a:ext uri="{FF2B5EF4-FFF2-40B4-BE49-F238E27FC236}">
                <a16:creationId xmlns:a16="http://schemas.microsoft.com/office/drawing/2014/main" id="{F6FA48A7-9FE3-4B40-9453-1AB54C99B6FD}"/>
              </a:ext>
            </a:extLst>
          </p:cNvPr>
          <p:cNvGrpSpPr/>
          <p:nvPr/>
        </p:nvGrpSpPr>
        <p:grpSpPr>
          <a:xfrm>
            <a:off x="6867958" y="3003936"/>
            <a:ext cx="3955848" cy="1409065"/>
            <a:chOff x="7107732" y="3156336"/>
            <a:chExt cx="3955848" cy="1409065"/>
          </a:xfrm>
        </p:grpSpPr>
        <p:sp>
          <p:nvSpPr>
            <p:cNvPr id="26" name="object 26"/>
            <p:cNvSpPr/>
            <p:nvPr/>
          </p:nvSpPr>
          <p:spPr>
            <a:xfrm>
              <a:off x="7209243" y="3257839"/>
              <a:ext cx="1205712" cy="1205725"/>
            </a:xfrm>
            <a:prstGeom prst="rect">
              <a:avLst/>
            </a:prstGeom>
            <a:blipFill>
              <a:blip r:embed="rId9" cstate="print"/>
              <a:stretch>
                <a:fillRect/>
              </a:stretch>
            </a:blipFill>
          </p:spPr>
          <p:txBody>
            <a:bodyPr wrap="square" lIns="0" tIns="0" rIns="0" bIns="0" rtlCol="0"/>
            <a:lstStyle/>
            <a:p>
              <a:endParaRPr dirty="0"/>
            </a:p>
          </p:txBody>
        </p:sp>
        <p:sp>
          <p:nvSpPr>
            <p:cNvPr id="27" name="object 27"/>
            <p:cNvSpPr/>
            <p:nvPr/>
          </p:nvSpPr>
          <p:spPr>
            <a:xfrm>
              <a:off x="7107732" y="3156336"/>
              <a:ext cx="1409065" cy="1409065"/>
            </a:xfrm>
            <a:custGeom>
              <a:avLst/>
              <a:gdLst/>
              <a:ahLst/>
              <a:cxnLst/>
              <a:rect l="l" t="t" r="r" b="b"/>
              <a:pathLst>
                <a:path w="1409065" h="1409064">
                  <a:moveTo>
                    <a:pt x="704367" y="1408734"/>
                  </a:moveTo>
                  <a:lnTo>
                    <a:pt x="752592" y="1407109"/>
                  </a:lnTo>
                  <a:lnTo>
                    <a:pt x="799946" y="1402304"/>
                  </a:lnTo>
                  <a:lnTo>
                    <a:pt x="846322" y="1394424"/>
                  </a:lnTo>
                  <a:lnTo>
                    <a:pt x="891616" y="1383574"/>
                  </a:lnTo>
                  <a:lnTo>
                    <a:pt x="935724" y="1369858"/>
                  </a:lnTo>
                  <a:lnTo>
                    <a:pt x="978539" y="1353382"/>
                  </a:lnTo>
                  <a:lnTo>
                    <a:pt x="1019958" y="1334250"/>
                  </a:lnTo>
                  <a:lnTo>
                    <a:pt x="1059876" y="1312568"/>
                  </a:lnTo>
                  <a:lnTo>
                    <a:pt x="1098186" y="1288440"/>
                  </a:lnTo>
                  <a:lnTo>
                    <a:pt x="1134786" y="1261971"/>
                  </a:lnTo>
                  <a:lnTo>
                    <a:pt x="1169569" y="1233266"/>
                  </a:lnTo>
                  <a:lnTo>
                    <a:pt x="1202431" y="1202431"/>
                  </a:lnTo>
                  <a:lnTo>
                    <a:pt x="1233266" y="1169569"/>
                  </a:lnTo>
                  <a:lnTo>
                    <a:pt x="1261971" y="1134786"/>
                  </a:lnTo>
                  <a:lnTo>
                    <a:pt x="1288440" y="1098186"/>
                  </a:lnTo>
                  <a:lnTo>
                    <a:pt x="1312568" y="1059876"/>
                  </a:lnTo>
                  <a:lnTo>
                    <a:pt x="1334250" y="1019958"/>
                  </a:lnTo>
                  <a:lnTo>
                    <a:pt x="1353382" y="978539"/>
                  </a:lnTo>
                  <a:lnTo>
                    <a:pt x="1369858" y="935724"/>
                  </a:lnTo>
                  <a:lnTo>
                    <a:pt x="1383574" y="891616"/>
                  </a:lnTo>
                  <a:lnTo>
                    <a:pt x="1394424" y="846322"/>
                  </a:lnTo>
                  <a:lnTo>
                    <a:pt x="1402304" y="799946"/>
                  </a:lnTo>
                  <a:lnTo>
                    <a:pt x="1407109" y="752592"/>
                  </a:lnTo>
                  <a:lnTo>
                    <a:pt x="1408734" y="704367"/>
                  </a:lnTo>
                  <a:lnTo>
                    <a:pt x="1407109" y="656143"/>
                  </a:lnTo>
                  <a:lnTo>
                    <a:pt x="1402304" y="608791"/>
                  </a:lnTo>
                  <a:lnTo>
                    <a:pt x="1394424" y="562415"/>
                  </a:lnTo>
                  <a:lnTo>
                    <a:pt x="1383574" y="517122"/>
                  </a:lnTo>
                  <a:lnTo>
                    <a:pt x="1369858" y="473015"/>
                  </a:lnTo>
                  <a:lnTo>
                    <a:pt x="1353382" y="430200"/>
                  </a:lnTo>
                  <a:lnTo>
                    <a:pt x="1334250" y="388781"/>
                  </a:lnTo>
                  <a:lnTo>
                    <a:pt x="1312568" y="348864"/>
                  </a:lnTo>
                  <a:lnTo>
                    <a:pt x="1288440" y="310553"/>
                  </a:lnTo>
                  <a:lnTo>
                    <a:pt x="1261971" y="273953"/>
                  </a:lnTo>
                  <a:lnTo>
                    <a:pt x="1233266" y="239170"/>
                  </a:lnTo>
                  <a:lnTo>
                    <a:pt x="1202431" y="206308"/>
                  </a:lnTo>
                  <a:lnTo>
                    <a:pt x="1169569" y="175472"/>
                  </a:lnTo>
                  <a:lnTo>
                    <a:pt x="1134786" y="146766"/>
                  </a:lnTo>
                  <a:lnTo>
                    <a:pt x="1098186" y="120297"/>
                  </a:lnTo>
                  <a:lnTo>
                    <a:pt x="1059876" y="96169"/>
                  </a:lnTo>
                  <a:lnTo>
                    <a:pt x="1019958" y="74486"/>
                  </a:lnTo>
                  <a:lnTo>
                    <a:pt x="978539" y="55354"/>
                  </a:lnTo>
                  <a:lnTo>
                    <a:pt x="935724" y="38877"/>
                  </a:lnTo>
                  <a:lnTo>
                    <a:pt x="891616" y="25161"/>
                  </a:lnTo>
                  <a:lnTo>
                    <a:pt x="846322" y="14310"/>
                  </a:lnTo>
                  <a:lnTo>
                    <a:pt x="799946" y="6430"/>
                  </a:lnTo>
                  <a:lnTo>
                    <a:pt x="752592" y="1625"/>
                  </a:lnTo>
                  <a:lnTo>
                    <a:pt x="704367" y="0"/>
                  </a:lnTo>
                  <a:lnTo>
                    <a:pt x="656141" y="1625"/>
                  </a:lnTo>
                  <a:lnTo>
                    <a:pt x="608788" y="6430"/>
                  </a:lnTo>
                  <a:lnTo>
                    <a:pt x="562412" y="14310"/>
                  </a:lnTo>
                  <a:lnTo>
                    <a:pt x="517117" y="25161"/>
                  </a:lnTo>
                  <a:lnTo>
                    <a:pt x="473010" y="38877"/>
                  </a:lnTo>
                  <a:lnTo>
                    <a:pt x="430194" y="55354"/>
                  </a:lnTo>
                  <a:lnTo>
                    <a:pt x="388775" y="74486"/>
                  </a:lnTo>
                  <a:lnTo>
                    <a:pt x="348858" y="96169"/>
                  </a:lnTo>
                  <a:lnTo>
                    <a:pt x="310547" y="120297"/>
                  </a:lnTo>
                  <a:lnTo>
                    <a:pt x="273948" y="146766"/>
                  </a:lnTo>
                  <a:lnTo>
                    <a:pt x="239165" y="175472"/>
                  </a:lnTo>
                  <a:lnTo>
                    <a:pt x="206303" y="206308"/>
                  </a:lnTo>
                  <a:lnTo>
                    <a:pt x="175467" y="239170"/>
                  </a:lnTo>
                  <a:lnTo>
                    <a:pt x="146763" y="273953"/>
                  </a:lnTo>
                  <a:lnTo>
                    <a:pt x="120294" y="310553"/>
                  </a:lnTo>
                  <a:lnTo>
                    <a:pt x="96166" y="348864"/>
                  </a:lnTo>
                  <a:lnTo>
                    <a:pt x="74484" y="388781"/>
                  </a:lnTo>
                  <a:lnTo>
                    <a:pt x="55352" y="430200"/>
                  </a:lnTo>
                  <a:lnTo>
                    <a:pt x="38876" y="473015"/>
                  </a:lnTo>
                  <a:lnTo>
                    <a:pt x="25160" y="517122"/>
                  </a:lnTo>
                  <a:lnTo>
                    <a:pt x="14310" y="562415"/>
                  </a:lnTo>
                  <a:lnTo>
                    <a:pt x="6429" y="608791"/>
                  </a:lnTo>
                  <a:lnTo>
                    <a:pt x="1624" y="656143"/>
                  </a:lnTo>
                  <a:lnTo>
                    <a:pt x="0" y="704367"/>
                  </a:lnTo>
                  <a:lnTo>
                    <a:pt x="1624" y="752592"/>
                  </a:lnTo>
                  <a:lnTo>
                    <a:pt x="6429" y="799946"/>
                  </a:lnTo>
                  <a:lnTo>
                    <a:pt x="14310" y="846322"/>
                  </a:lnTo>
                  <a:lnTo>
                    <a:pt x="25160" y="891616"/>
                  </a:lnTo>
                  <a:lnTo>
                    <a:pt x="38876" y="935724"/>
                  </a:lnTo>
                  <a:lnTo>
                    <a:pt x="55352" y="978539"/>
                  </a:lnTo>
                  <a:lnTo>
                    <a:pt x="74484" y="1019958"/>
                  </a:lnTo>
                  <a:lnTo>
                    <a:pt x="96166" y="1059876"/>
                  </a:lnTo>
                  <a:lnTo>
                    <a:pt x="120294" y="1098186"/>
                  </a:lnTo>
                  <a:lnTo>
                    <a:pt x="146763" y="1134786"/>
                  </a:lnTo>
                  <a:lnTo>
                    <a:pt x="175467" y="1169569"/>
                  </a:lnTo>
                  <a:lnTo>
                    <a:pt x="206303" y="1202431"/>
                  </a:lnTo>
                  <a:lnTo>
                    <a:pt x="239165" y="1233266"/>
                  </a:lnTo>
                  <a:lnTo>
                    <a:pt x="273948" y="1261971"/>
                  </a:lnTo>
                  <a:lnTo>
                    <a:pt x="310547" y="1288440"/>
                  </a:lnTo>
                  <a:lnTo>
                    <a:pt x="348858" y="1312568"/>
                  </a:lnTo>
                  <a:lnTo>
                    <a:pt x="388775" y="1334250"/>
                  </a:lnTo>
                  <a:lnTo>
                    <a:pt x="430194" y="1353382"/>
                  </a:lnTo>
                  <a:lnTo>
                    <a:pt x="473010" y="1369858"/>
                  </a:lnTo>
                  <a:lnTo>
                    <a:pt x="517117" y="1383574"/>
                  </a:lnTo>
                  <a:lnTo>
                    <a:pt x="562412" y="1394424"/>
                  </a:lnTo>
                  <a:lnTo>
                    <a:pt x="608788" y="1402304"/>
                  </a:lnTo>
                  <a:lnTo>
                    <a:pt x="656141" y="1407109"/>
                  </a:lnTo>
                  <a:lnTo>
                    <a:pt x="704367" y="1408734"/>
                  </a:lnTo>
                  <a:close/>
                </a:path>
              </a:pathLst>
            </a:custGeom>
            <a:ln w="36296">
              <a:solidFill>
                <a:srgbClr val="3A9D58"/>
              </a:solidFill>
            </a:ln>
          </p:spPr>
          <p:txBody>
            <a:bodyPr wrap="square" lIns="0" tIns="0" rIns="0" bIns="0" rtlCol="0"/>
            <a:lstStyle/>
            <a:p>
              <a:endParaRPr dirty="0"/>
            </a:p>
          </p:txBody>
        </p:sp>
        <p:sp>
          <p:nvSpPr>
            <p:cNvPr id="31" name="object 31"/>
            <p:cNvSpPr/>
            <p:nvPr/>
          </p:nvSpPr>
          <p:spPr>
            <a:xfrm>
              <a:off x="8710392" y="3625026"/>
              <a:ext cx="642529" cy="483004"/>
            </a:xfrm>
            <a:prstGeom prst="rect">
              <a:avLst/>
            </a:prstGeom>
            <a:blipFill>
              <a:blip r:embed="rId10" cstate="print"/>
              <a:stretch>
                <a:fillRect/>
              </a:stretch>
            </a:blipFill>
          </p:spPr>
          <p:txBody>
            <a:bodyPr wrap="square" lIns="0" tIns="0" rIns="0" bIns="0" rtlCol="0"/>
            <a:lstStyle/>
            <a:p>
              <a:endParaRPr dirty="0"/>
            </a:p>
          </p:txBody>
        </p:sp>
        <p:sp>
          <p:nvSpPr>
            <p:cNvPr id="30" name="object 30"/>
            <p:cNvSpPr txBox="1"/>
            <p:nvPr/>
          </p:nvSpPr>
          <p:spPr>
            <a:xfrm>
              <a:off x="9528406" y="3675450"/>
              <a:ext cx="1535174" cy="382156"/>
            </a:xfrm>
            <a:prstGeom prst="rect">
              <a:avLst/>
            </a:prstGeom>
          </p:spPr>
          <p:txBody>
            <a:bodyPr vert="horz" wrap="square" lIns="0" tIns="12700" rIns="0" bIns="0" rtlCol="0">
              <a:spAutoFit/>
            </a:bodyPr>
            <a:lstStyle/>
            <a:p>
              <a:pPr marL="12700">
                <a:lnSpc>
                  <a:spcPct val="100000"/>
                </a:lnSpc>
                <a:spcBef>
                  <a:spcPts val="100"/>
                </a:spcBef>
              </a:pPr>
              <a:r>
                <a:rPr lang="en-CA" sz="1200" b="1" spc="15" dirty="0">
                  <a:solidFill>
                    <a:srgbClr val="FFFFFF"/>
                  </a:solidFill>
                  <a:latin typeface="Arial"/>
                  <a:cs typeface="Arial"/>
                </a:rPr>
                <a:t>VectorHive™  </a:t>
              </a:r>
              <a:r>
                <a:rPr sz="1200" b="1" spc="15" dirty="0">
                  <a:solidFill>
                    <a:srgbClr val="FFFFFF"/>
                  </a:solidFill>
                  <a:latin typeface="Arial"/>
                  <a:cs typeface="Arial"/>
                </a:rPr>
                <a:t>Bumble</a:t>
              </a:r>
              <a:r>
                <a:rPr sz="1200" b="1" spc="-20" dirty="0">
                  <a:solidFill>
                    <a:srgbClr val="FFFFFF"/>
                  </a:solidFill>
                  <a:latin typeface="Arial"/>
                  <a:cs typeface="Arial"/>
                </a:rPr>
                <a:t> </a:t>
              </a:r>
              <a:r>
                <a:rPr sz="1200" b="1" spc="20" dirty="0">
                  <a:solidFill>
                    <a:srgbClr val="FFFFFF"/>
                  </a:solidFill>
                  <a:latin typeface="Arial"/>
                  <a:cs typeface="Arial"/>
                </a:rPr>
                <a:t>Bee</a:t>
              </a:r>
              <a:r>
                <a:rPr lang="en-CA" sz="1200" b="1" spc="20" dirty="0">
                  <a:solidFill>
                    <a:srgbClr val="FFFFFF"/>
                  </a:solidFill>
                  <a:latin typeface="Arial"/>
                  <a:cs typeface="Arial"/>
                </a:rPr>
                <a:t> System</a:t>
              </a:r>
              <a:endParaRPr sz="1200" dirty="0">
                <a:latin typeface="Arial"/>
                <a:cs typeface="Arial"/>
              </a:endParaRPr>
            </a:p>
          </p:txBody>
        </p:sp>
      </p:grpSp>
      <p:grpSp>
        <p:nvGrpSpPr>
          <p:cNvPr id="44" name="Group 43">
            <a:extLst>
              <a:ext uri="{FF2B5EF4-FFF2-40B4-BE49-F238E27FC236}">
                <a16:creationId xmlns:a16="http://schemas.microsoft.com/office/drawing/2014/main" id="{58599E74-4BE4-14C7-766A-9120F24E79CD}"/>
              </a:ext>
            </a:extLst>
          </p:cNvPr>
          <p:cNvGrpSpPr/>
          <p:nvPr/>
        </p:nvGrpSpPr>
        <p:grpSpPr>
          <a:xfrm>
            <a:off x="2667000" y="6174965"/>
            <a:ext cx="6858000" cy="564007"/>
            <a:chOff x="398463" y="1092200"/>
            <a:chExt cx="11391900" cy="1030288"/>
          </a:xfrm>
        </p:grpSpPr>
        <p:sp>
          <p:nvSpPr>
            <p:cNvPr id="45" name="object 6">
              <a:extLst>
                <a:ext uri="{FF2B5EF4-FFF2-40B4-BE49-F238E27FC236}">
                  <a16:creationId xmlns:a16="http://schemas.microsoft.com/office/drawing/2014/main" id="{66E6AB38-C4CC-B42D-9C2D-550312834BBC}"/>
                </a:ext>
              </a:extLst>
            </p:cNvPr>
            <p:cNvSpPr>
              <a:spLocks/>
            </p:cNvSpPr>
            <p:nvPr/>
          </p:nvSpPr>
          <p:spPr bwMode="auto">
            <a:xfrm>
              <a:off x="398463" y="1092200"/>
              <a:ext cx="11391900" cy="1030288"/>
            </a:xfrm>
            <a:custGeom>
              <a:avLst/>
              <a:gdLst>
                <a:gd name="T0" fmla="*/ 514985 w 11392801"/>
                <a:gd name="T1" fmla="*/ 0 h 1029944"/>
                <a:gd name="T2" fmla="*/ 431452 w 11392801"/>
                <a:gd name="T3" fmla="*/ 6739 h 1029944"/>
                <a:gd name="T4" fmla="*/ 352210 w 11392801"/>
                <a:gd name="T5" fmla="*/ 26253 h 1029944"/>
                <a:gd name="T6" fmla="*/ 278320 w 11392801"/>
                <a:gd name="T7" fmla="*/ 57479 h 1029944"/>
                <a:gd name="T8" fmla="*/ 210842 w 11392801"/>
                <a:gd name="T9" fmla="*/ 99358 h 1029944"/>
                <a:gd name="T10" fmla="*/ 150836 w 11392801"/>
                <a:gd name="T11" fmla="*/ 150829 h 1029944"/>
                <a:gd name="T12" fmla="*/ 99362 w 11392801"/>
                <a:gd name="T13" fmla="*/ 210834 h 1029944"/>
                <a:gd name="T14" fmla="*/ 57482 w 11392801"/>
                <a:gd name="T15" fmla="*/ 278310 h 1029944"/>
                <a:gd name="T16" fmla="*/ 26254 w 11392801"/>
                <a:gd name="T17" fmla="*/ 352199 h 1029944"/>
                <a:gd name="T18" fmla="*/ 6740 w 11392801"/>
                <a:gd name="T19" fmla="*/ 431439 h 1029944"/>
                <a:gd name="T20" fmla="*/ 0 w 11392801"/>
                <a:gd name="T21" fmla="*/ 514972 h 1029944"/>
                <a:gd name="T22" fmla="*/ 6740 w 11392801"/>
                <a:gd name="T23" fmla="*/ 598504 h 1029944"/>
                <a:gd name="T24" fmla="*/ 26254 w 11392801"/>
                <a:gd name="T25" fmla="*/ 677745 h 1029944"/>
                <a:gd name="T26" fmla="*/ 57482 w 11392801"/>
                <a:gd name="T27" fmla="*/ 751633 h 1029944"/>
                <a:gd name="T28" fmla="*/ 99362 w 11392801"/>
                <a:gd name="T29" fmla="*/ 819110 h 1029944"/>
                <a:gd name="T30" fmla="*/ 150836 w 11392801"/>
                <a:gd name="T31" fmla="*/ 879114 h 1029944"/>
                <a:gd name="T32" fmla="*/ 210842 w 11392801"/>
                <a:gd name="T33" fmla="*/ 930586 h 1029944"/>
                <a:gd name="T34" fmla="*/ 278320 w 11392801"/>
                <a:gd name="T35" fmla="*/ 972465 h 1029944"/>
                <a:gd name="T36" fmla="*/ 352210 w 11392801"/>
                <a:gd name="T37" fmla="*/ 1003691 h 1029944"/>
                <a:gd name="T38" fmla="*/ 431452 w 11392801"/>
                <a:gd name="T39" fmla="*/ 1023204 h 1029944"/>
                <a:gd name="T40" fmla="*/ 514985 w 11392801"/>
                <a:gd name="T41" fmla="*/ 1029944 h 1029944"/>
                <a:gd name="T42" fmla="*/ 10920064 w 11392801"/>
                <a:gd name="T43" fmla="*/ 1028237 h 1029944"/>
                <a:gd name="T44" fmla="*/ 11001580 w 11392801"/>
                <a:gd name="T45" fmla="*/ 1014978 h 1029944"/>
                <a:gd name="T46" fmla="*/ 11078276 w 11392801"/>
                <a:gd name="T47" fmla="*/ 989476 h 1029944"/>
                <a:gd name="T48" fmla="*/ 11149091 w 11392801"/>
                <a:gd name="T49" fmla="*/ 952791 h 1029944"/>
                <a:gd name="T50" fmla="*/ 11212964 w 11392801"/>
                <a:gd name="T51" fmla="*/ 905983 h 1029944"/>
                <a:gd name="T52" fmla="*/ 11268836 w 11392801"/>
                <a:gd name="T53" fmla="*/ 850112 h 1029944"/>
                <a:gd name="T54" fmla="*/ 11315645 w 11392801"/>
                <a:gd name="T55" fmla="*/ 786240 h 1029944"/>
                <a:gd name="T56" fmla="*/ 11352331 w 11392801"/>
                <a:gd name="T57" fmla="*/ 715424 h 1029944"/>
                <a:gd name="T58" fmla="*/ 11377834 w 11392801"/>
                <a:gd name="T59" fmla="*/ 638727 h 1029944"/>
                <a:gd name="T60" fmla="*/ 11391094 w 11392801"/>
                <a:gd name="T61" fmla="*/ 557208 h 1029944"/>
                <a:gd name="T62" fmla="*/ 11391094 w 11392801"/>
                <a:gd name="T63" fmla="*/ 472735 h 1029944"/>
                <a:gd name="T64" fmla="*/ 11377834 w 11392801"/>
                <a:gd name="T65" fmla="*/ 391216 h 1029944"/>
                <a:gd name="T66" fmla="*/ 11352331 w 11392801"/>
                <a:gd name="T67" fmla="*/ 314519 h 1029944"/>
                <a:gd name="T68" fmla="*/ 11315645 w 11392801"/>
                <a:gd name="T69" fmla="*/ 243704 h 1029944"/>
                <a:gd name="T70" fmla="*/ 11268836 w 11392801"/>
                <a:gd name="T71" fmla="*/ 179831 h 1029944"/>
                <a:gd name="T72" fmla="*/ 11212964 w 11392801"/>
                <a:gd name="T73" fmla="*/ 123961 h 1029944"/>
                <a:gd name="T74" fmla="*/ 11149091 w 11392801"/>
                <a:gd name="T75" fmla="*/ 77153 h 1029944"/>
                <a:gd name="T76" fmla="*/ 11078276 w 11392801"/>
                <a:gd name="T77" fmla="*/ 40468 h 1029944"/>
                <a:gd name="T78" fmla="*/ 11001580 w 11392801"/>
                <a:gd name="T79" fmla="*/ 14966 h 1029944"/>
                <a:gd name="T80" fmla="*/ 10920064 w 11392801"/>
                <a:gd name="T81" fmla="*/ 1707 h 1029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92801" h="1029944">
                  <a:moveTo>
                    <a:pt x="10877829" y="0"/>
                  </a:moveTo>
                  <a:lnTo>
                    <a:pt x="514985" y="0"/>
                  </a:lnTo>
                  <a:lnTo>
                    <a:pt x="472748" y="1707"/>
                  </a:lnTo>
                  <a:lnTo>
                    <a:pt x="431452" y="6739"/>
                  </a:lnTo>
                  <a:lnTo>
                    <a:pt x="391228" y="14966"/>
                  </a:lnTo>
                  <a:lnTo>
                    <a:pt x="352210" y="26253"/>
                  </a:lnTo>
                  <a:lnTo>
                    <a:pt x="314530" y="40468"/>
                  </a:lnTo>
                  <a:lnTo>
                    <a:pt x="278320" y="57479"/>
                  </a:lnTo>
                  <a:lnTo>
                    <a:pt x="243713" y="77153"/>
                  </a:lnTo>
                  <a:lnTo>
                    <a:pt x="210842" y="99358"/>
                  </a:lnTo>
                  <a:lnTo>
                    <a:pt x="179839" y="123961"/>
                  </a:lnTo>
                  <a:lnTo>
                    <a:pt x="150836" y="150829"/>
                  </a:lnTo>
                  <a:lnTo>
                    <a:pt x="123966" y="179831"/>
                  </a:lnTo>
                  <a:lnTo>
                    <a:pt x="99362" y="210834"/>
                  </a:lnTo>
                  <a:lnTo>
                    <a:pt x="77157" y="243704"/>
                  </a:lnTo>
                  <a:lnTo>
                    <a:pt x="57482" y="278310"/>
                  </a:lnTo>
                  <a:lnTo>
                    <a:pt x="40470" y="314519"/>
                  </a:lnTo>
                  <a:lnTo>
                    <a:pt x="26254" y="352199"/>
                  </a:lnTo>
                  <a:lnTo>
                    <a:pt x="14966" y="391216"/>
                  </a:lnTo>
                  <a:lnTo>
                    <a:pt x="6740" y="431439"/>
                  </a:lnTo>
                  <a:lnTo>
                    <a:pt x="1707" y="472735"/>
                  </a:lnTo>
                  <a:lnTo>
                    <a:pt x="0" y="514972"/>
                  </a:lnTo>
                  <a:lnTo>
                    <a:pt x="1707" y="557208"/>
                  </a:lnTo>
                  <a:lnTo>
                    <a:pt x="6740" y="598504"/>
                  </a:lnTo>
                  <a:lnTo>
                    <a:pt x="14966" y="638727"/>
                  </a:lnTo>
                  <a:lnTo>
                    <a:pt x="26254" y="677745"/>
                  </a:lnTo>
                  <a:lnTo>
                    <a:pt x="40470" y="715424"/>
                  </a:lnTo>
                  <a:lnTo>
                    <a:pt x="57482" y="751633"/>
                  </a:lnTo>
                  <a:lnTo>
                    <a:pt x="77157" y="786240"/>
                  </a:lnTo>
                  <a:lnTo>
                    <a:pt x="99362" y="819110"/>
                  </a:lnTo>
                  <a:lnTo>
                    <a:pt x="123966" y="850112"/>
                  </a:lnTo>
                  <a:lnTo>
                    <a:pt x="150836" y="879114"/>
                  </a:lnTo>
                  <a:lnTo>
                    <a:pt x="179839" y="905983"/>
                  </a:lnTo>
                  <a:lnTo>
                    <a:pt x="210842" y="930586"/>
                  </a:lnTo>
                  <a:lnTo>
                    <a:pt x="243713" y="952791"/>
                  </a:lnTo>
                  <a:lnTo>
                    <a:pt x="278320" y="972465"/>
                  </a:lnTo>
                  <a:lnTo>
                    <a:pt x="314530" y="989476"/>
                  </a:lnTo>
                  <a:lnTo>
                    <a:pt x="352210" y="1003691"/>
                  </a:lnTo>
                  <a:lnTo>
                    <a:pt x="391228" y="1014978"/>
                  </a:lnTo>
                  <a:lnTo>
                    <a:pt x="431452" y="1023204"/>
                  </a:lnTo>
                  <a:lnTo>
                    <a:pt x="472748" y="1028237"/>
                  </a:lnTo>
                  <a:lnTo>
                    <a:pt x="514985" y="1029944"/>
                  </a:lnTo>
                  <a:lnTo>
                    <a:pt x="10877829" y="1029944"/>
                  </a:lnTo>
                  <a:lnTo>
                    <a:pt x="10920064" y="1028237"/>
                  </a:lnTo>
                  <a:lnTo>
                    <a:pt x="10961358" y="1023204"/>
                  </a:lnTo>
                  <a:lnTo>
                    <a:pt x="11001580" y="1014978"/>
                  </a:lnTo>
                  <a:lnTo>
                    <a:pt x="11040597" y="1003691"/>
                  </a:lnTo>
                  <a:lnTo>
                    <a:pt x="11078276" y="989476"/>
                  </a:lnTo>
                  <a:lnTo>
                    <a:pt x="11114485" y="972465"/>
                  </a:lnTo>
                  <a:lnTo>
                    <a:pt x="11149091" y="952791"/>
                  </a:lnTo>
                  <a:lnTo>
                    <a:pt x="11181962" y="930586"/>
                  </a:lnTo>
                  <a:lnTo>
                    <a:pt x="11212964" y="905983"/>
                  </a:lnTo>
                  <a:lnTo>
                    <a:pt x="11241966" y="879114"/>
                  </a:lnTo>
                  <a:lnTo>
                    <a:pt x="11268836" y="850112"/>
                  </a:lnTo>
                  <a:lnTo>
                    <a:pt x="11293439" y="819110"/>
                  </a:lnTo>
                  <a:lnTo>
                    <a:pt x="11315645" y="786240"/>
                  </a:lnTo>
                  <a:lnTo>
                    <a:pt x="11335320" y="751633"/>
                  </a:lnTo>
                  <a:lnTo>
                    <a:pt x="11352331" y="715424"/>
                  </a:lnTo>
                  <a:lnTo>
                    <a:pt x="11366547" y="677745"/>
                  </a:lnTo>
                  <a:lnTo>
                    <a:pt x="11377834" y="638727"/>
                  </a:lnTo>
                  <a:lnTo>
                    <a:pt x="11386061" y="598504"/>
                  </a:lnTo>
                  <a:lnTo>
                    <a:pt x="11391094" y="557208"/>
                  </a:lnTo>
                  <a:lnTo>
                    <a:pt x="11392801" y="514972"/>
                  </a:lnTo>
                  <a:lnTo>
                    <a:pt x="11391094" y="472735"/>
                  </a:lnTo>
                  <a:lnTo>
                    <a:pt x="11386061" y="431439"/>
                  </a:lnTo>
                  <a:lnTo>
                    <a:pt x="11377834" y="391216"/>
                  </a:lnTo>
                  <a:lnTo>
                    <a:pt x="11366547" y="352199"/>
                  </a:lnTo>
                  <a:lnTo>
                    <a:pt x="11352331" y="314519"/>
                  </a:lnTo>
                  <a:lnTo>
                    <a:pt x="11335320" y="278310"/>
                  </a:lnTo>
                  <a:lnTo>
                    <a:pt x="11315645" y="243704"/>
                  </a:lnTo>
                  <a:lnTo>
                    <a:pt x="11293439" y="210834"/>
                  </a:lnTo>
                  <a:lnTo>
                    <a:pt x="11268836" y="179831"/>
                  </a:lnTo>
                  <a:lnTo>
                    <a:pt x="11241966" y="150829"/>
                  </a:lnTo>
                  <a:lnTo>
                    <a:pt x="11212964" y="123961"/>
                  </a:lnTo>
                  <a:lnTo>
                    <a:pt x="11181962" y="99358"/>
                  </a:lnTo>
                  <a:lnTo>
                    <a:pt x="11149091" y="77153"/>
                  </a:lnTo>
                  <a:lnTo>
                    <a:pt x="11114485" y="57479"/>
                  </a:lnTo>
                  <a:lnTo>
                    <a:pt x="11078276" y="40468"/>
                  </a:lnTo>
                  <a:lnTo>
                    <a:pt x="11040597" y="26253"/>
                  </a:lnTo>
                  <a:lnTo>
                    <a:pt x="11001580" y="14966"/>
                  </a:lnTo>
                  <a:lnTo>
                    <a:pt x="10961358" y="6739"/>
                  </a:lnTo>
                  <a:lnTo>
                    <a:pt x="10920064" y="1707"/>
                  </a:lnTo>
                  <a:lnTo>
                    <a:pt x="10877829" y="0"/>
                  </a:lnTo>
                  <a:close/>
                </a:path>
              </a:pathLst>
            </a:custGeom>
            <a:solidFill>
              <a:srgbClr val="F3FBF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46" name="object 7">
              <a:extLst>
                <a:ext uri="{FF2B5EF4-FFF2-40B4-BE49-F238E27FC236}">
                  <a16:creationId xmlns:a16="http://schemas.microsoft.com/office/drawing/2014/main" id="{154482D0-169A-E5CB-1B89-7E63F79184C7}"/>
                </a:ext>
              </a:extLst>
            </p:cNvPr>
            <p:cNvSpPr>
              <a:spLocks/>
            </p:cNvSpPr>
            <p:nvPr/>
          </p:nvSpPr>
          <p:spPr bwMode="auto">
            <a:xfrm>
              <a:off x="398463" y="1092200"/>
              <a:ext cx="11391900" cy="1030288"/>
            </a:xfrm>
            <a:custGeom>
              <a:avLst/>
              <a:gdLst>
                <a:gd name="T0" fmla="*/ 11391094 w 11392801"/>
                <a:gd name="T1" fmla="*/ 472735 h 1029944"/>
                <a:gd name="T2" fmla="*/ 11377834 w 11392801"/>
                <a:gd name="T3" fmla="*/ 391216 h 1029944"/>
                <a:gd name="T4" fmla="*/ 11352331 w 11392801"/>
                <a:gd name="T5" fmla="*/ 314519 h 1029944"/>
                <a:gd name="T6" fmla="*/ 11315645 w 11392801"/>
                <a:gd name="T7" fmla="*/ 243704 h 1029944"/>
                <a:gd name="T8" fmla="*/ 11268836 w 11392801"/>
                <a:gd name="T9" fmla="*/ 179831 h 1029944"/>
                <a:gd name="T10" fmla="*/ 11212964 w 11392801"/>
                <a:gd name="T11" fmla="*/ 123961 h 1029944"/>
                <a:gd name="T12" fmla="*/ 11149091 w 11392801"/>
                <a:gd name="T13" fmla="*/ 77153 h 1029944"/>
                <a:gd name="T14" fmla="*/ 11078276 w 11392801"/>
                <a:gd name="T15" fmla="*/ 40468 h 1029944"/>
                <a:gd name="T16" fmla="*/ 11001580 w 11392801"/>
                <a:gd name="T17" fmla="*/ 14966 h 1029944"/>
                <a:gd name="T18" fmla="*/ 10920064 w 11392801"/>
                <a:gd name="T19" fmla="*/ 1707 h 1029944"/>
                <a:gd name="T20" fmla="*/ 514985 w 11392801"/>
                <a:gd name="T21" fmla="*/ 0 h 1029944"/>
                <a:gd name="T22" fmla="*/ 431452 w 11392801"/>
                <a:gd name="T23" fmla="*/ 6739 h 1029944"/>
                <a:gd name="T24" fmla="*/ 352210 w 11392801"/>
                <a:gd name="T25" fmla="*/ 26253 h 1029944"/>
                <a:gd name="T26" fmla="*/ 278320 w 11392801"/>
                <a:gd name="T27" fmla="*/ 57479 h 1029944"/>
                <a:gd name="T28" fmla="*/ 210842 w 11392801"/>
                <a:gd name="T29" fmla="*/ 99358 h 1029944"/>
                <a:gd name="T30" fmla="*/ 150836 w 11392801"/>
                <a:gd name="T31" fmla="*/ 150829 h 1029944"/>
                <a:gd name="T32" fmla="*/ 99362 w 11392801"/>
                <a:gd name="T33" fmla="*/ 210834 h 1029944"/>
                <a:gd name="T34" fmla="*/ 57482 w 11392801"/>
                <a:gd name="T35" fmla="*/ 278310 h 1029944"/>
                <a:gd name="T36" fmla="*/ 26254 w 11392801"/>
                <a:gd name="T37" fmla="*/ 352199 h 1029944"/>
                <a:gd name="T38" fmla="*/ 6740 w 11392801"/>
                <a:gd name="T39" fmla="*/ 431439 h 1029944"/>
                <a:gd name="T40" fmla="*/ 0 w 11392801"/>
                <a:gd name="T41" fmla="*/ 514972 h 1029944"/>
                <a:gd name="T42" fmla="*/ 6740 w 11392801"/>
                <a:gd name="T43" fmla="*/ 598504 h 1029944"/>
                <a:gd name="T44" fmla="*/ 26254 w 11392801"/>
                <a:gd name="T45" fmla="*/ 677745 h 1029944"/>
                <a:gd name="T46" fmla="*/ 57482 w 11392801"/>
                <a:gd name="T47" fmla="*/ 751633 h 1029944"/>
                <a:gd name="T48" fmla="*/ 99362 w 11392801"/>
                <a:gd name="T49" fmla="*/ 819110 h 1029944"/>
                <a:gd name="T50" fmla="*/ 150836 w 11392801"/>
                <a:gd name="T51" fmla="*/ 879114 h 1029944"/>
                <a:gd name="T52" fmla="*/ 210842 w 11392801"/>
                <a:gd name="T53" fmla="*/ 930586 h 1029944"/>
                <a:gd name="T54" fmla="*/ 278320 w 11392801"/>
                <a:gd name="T55" fmla="*/ 972465 h 1029944"/>
                <a:gd name="T56" fmla="*/ 352210 w 11392801"/>
                <a:gd name="T57" fmla="*/ 1003691 h 1029944"/>
                <a:gd name="T58" fmla="*/ 431452 w 11392801"/>
                <a:gd name="T59" fmla="*/ 1023204 h 1029944"/>
                <a:gd name="T60" fmla="*/ 514985 w 11392801"/>
                <a:gd name="T61" fmla="*/ 1029944 h 1029944"/>
                <a:gd name="T62" fmla="*/ 10920064 w 11392801"/>
                <a:gd name="T63" fmla="*/ 1028237 h 1029944"/>
                <a:gd name="T64" fmla="*/ 11001580 w 11392801"/>
                <a:gd name="T65" fmla="*/ 1014978 h 1029944"/>
                <a:gd name="T66" fmla="*/ 11078276 w 11392801"/>
                <a:gd name="T67" fmla="*/ 989476 h 1029944"/>
                <a:gd name="T68" fmla="*/ 11149091 w 11392801"/>
                <a:gd name="T69" fmla="*/ 952791 h 1029944"/>
                <a:gd name="T70" fmla="*/ 11212964 w 11392801"/>
                <a:gd name="T71" fmla="*/ 905983 h 1029944"/>
                <a:gd name="T72" fmla="*/ 11268836 w 11392801"/>
                <a:gd name="T73" fmla="*/ 850112 h 1029944"/>
                <a:gd name="T74" fmla="*/ 11315645 w 11392801"/>
                <a:gd name="T75" fmla="*/ 786240 h 1029944"/>
                <a:gd name="T76" fmla="*/ 11352331 w 11392801"/>
                <a:gd name="T77" fmla="*/ 715424 h 1029944"/>
                <a:gd name="T78" fmla="*/ 11377834 w 11392801"/>
                <a:gd name="T79" fmla="*/ 638727 h 1029944"/>
                <a:gd name="T80" fmla="*/ 11391094 w 11392801"/>
                <a:gd name="T81" fmla="*/ 557208 h 1029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92801" h="1029944">
                  <a:moveTo>
                    <a:pt x="11392801" y="514972"/>
                  </a:moveTo>
                  <a:lnTo>
                    <a:pt x="11391094" y="472735"/>
                  </a:lnTo>
                  <a:lnTo>
                    <a:pt x="11386061" y="431439"/>
                  </a:lnTo>
                  <a:lnTo>
                    <a:pt x="11377834" y="391216"/>
                  </a:lnTo>
                  <a:lnTo>
                    <a:pt x="11366547" y="352199"/>
                  </a:lnTo>
                  <a:lnTo>
                    <a:pt x="11352331" y="314519"/>
                  </a:lnTo>
                  <a:lnTo>
                    <a:pt x="11335320" y="278310"/>
                  </a:lnTo>
                  <a:lnTo>
                    <a:pt x="11315645" y="243704"/>
                  </a:lnTo>
                  <a:lnTo>
                    <a:pt x="11293439" y="210834"/>
                  </a:lnTo>
                  <a:lnTo>
                    <a:pt x="11268836" y="179831"/>
                  </a:lnTo>
                  <a:lnTo>
                    <a:pt x="11241966" y="150829"/>
                  </a:lnTo>
                  <a:lnTo>
                    <a:pt x="11212964" y="123961"/>
                  </a:lnTo>
                  <a:lnTo>
                    <a:pt x="11181962" y="99358"/>
                  </a:lnTo>
                  <a:lnTo>
                    <a:pt x="11149091" y="77153"/>
                  </a:lnTo>
                  <a:lnTo>
                    <a:pt x="11114485" y="57479"/>
                  </a:lnTo>
                  <a:lnTo>
                    <a:pt x="11078276" y="40468"/>
                  </a:lnTo>
                  <a:lnTo>
                    <a:pt x="11040597" y="26253"/>
                  </a:lnTo>
                  <a:lnTo>
                    <a:pt x="11001580" y="14966"/>
                  </a:lnTo>
                  <a:lnTo>
                    <a:pt x="10961358" y="6739"/>
                  </a:lnTo>
                  <a:lnTo>
                    <a:pt x="10920064" y="1707"/>
                  </a:lnTo>
                  <a:lnTo>
                    <a:pt x="10877829" y="0"/>
                  </a:lnTo>
                  <a:lnTo>
                    <a:pt x="514985" y="0"/>
                  </a:lnTo>
                  <a:lnTo>
                    <a:pt x="472748" y="1707"/>
                  </a:lnTo>
                  <a:lnTo>
                    <a:pt x="431452" y="6739"/>
                  </a:lnTo>
                  <a:lnTo>
                    <a:pt x="391228" y="14966"/>
                  </a:lnTo>
                  <a:lnTo>
                    <a:pt x="352210" y="26253"/>
                  </a:lnTo>
                  <a:lnTo>
                    <a:pt x="314530" y="40468"/>
                  </a:lnTo>
                  <a:lnTo>
                    <a:pt x="278320" y="57479"/>
                  </a:lnTo>
                  <a:lnTo>
                    <a:pt x="243713" y="77153"/>
                  </a:lnTo>
                  <a:lnTo>
                    <a:pt x="210842" y="99358"/>
                  </a:lnTo>
                  <a:lnTo>
                    <a:pt x="179839" y="123961"/>
                  </a:lnTo>
                  <a:lnTo>
                    <a:pt x="150836" y="150829"/>
                  </a:lnTo>
                  <a:lnTo>
                    <a:pt x="123966" y="179831"/>
                  </a:lnTo>
                  <a:lnTo>
                    <a:pt x="99362" y="210834"/>
                  </a:lnTo>
                  <a:lnTo>
                    <a:pt x="77157" y="243704"/>
                  </a:lnTo>
                  <a:lnTo>
                    <a:pt x="57482" y="278310"/>
                  </a:lnTo>
                  <a:lnTo>
                    <a:pt x="40470" y="314519"/>
                  </a:lnTo>
                  <a:lnTo>
                    <a:pt x="26254" y="352199"/>
                  </a:lnTo>
                  <a:lnTo>
                    <a:pt x="14966" y="391216"/>
                  </a:lnTo>
                  <a:lnTo>
                    <a:pt x="6740" y="431439"/>
                  </a:lnTo>
                  <a:lnTo>
                    <a:pt x="1707" y="472735"/>
                  </a:lnTo>
                  <a:lnTo>
                    <a:pt x="0" y="514972"/>
                  </a:lnTo>
                  <a:lnTo>
                    <a:pt x="1707" y="557208"/>
                  </a:lnTo>
                  <a:lnTo>
                    <a:pt x="6740" y="598504"/>
                  </a:lnTo>
                  <a:lnTo>
                    <a:pt x="14966" y="638727"/>
                  </a:lnTo>
                  <a:lnTo>
                    <a:pt x="26254" y="677745"/>
                  </a:lnTo>
                  <a:lnTo>
                    <a:pt x="40470" y="715424"/>
                  </a:lnTo>
                  <a:lnTo>
                    <a:pt x="57482" y="751633"/>
                  </a:lnTo>
                  <a:lnTo>
                    <a:pt x="77157" y="786240"/>
                  </a:lnTo>
                  <a:lnTo>
                    <a:pt x="99362" y="819110"/>
                  </a:lnTo>
                  <a:lnTo>
                    <a:pt x="123966" y="850112"/>
                  </a:lnTo>
                  <a:lnTo>
                    <a:pt x="150836" y="879114"/>
                  </a:lnTo>
                  <a:lnTo>
                    <a:pt x="179839" y="905983"/>
                  </a:lnTo>
                  <a:lnTo>
                    <a:pt x="210842" y="930586"/>
                  </a:lnTo>
                  <a:lnTo>
                    <a:pt x="243713" y="952791"/>
                  </a:lnTo>
                  <a:lnTo>
                    <a:pt x="278320" y="972465"/>
                  </a:lnTo>
                  <a:lnTo>
                    <a:pt x="314530" y="989476"/>
                  </a:lnTo>
                  <a:lnTo>
                    <a:pt x="352210" y="1003691"/>
                  </a:lnTo>
                  <a:lnTo>
                    <a:pt x="391228" y="1014978"/>
                  </a:lnTo>
                  <a:lnTo>
                    <a:pt x="431452" y="1023204"/>
                  </a:lnTo>
                  <a:lnTo>
                    <a:pt x="472748" y="1028237"/>
                  </a:lnTo>
                  <a:lnTo>
                    <a:pt x="514985" y="1029944"/>
                  </a:lnTo>
                  <a:lnTo>
                    <a:pt x="10877829" y="1029944"/>
                  </a:lnTo>
                  <a:lnTo>
                    <a:pt x="10920064" y="1028237"/>
                  </a:lnTo>
                  <a:lnTo>
                    <a:pt x="10961358" y="1023204"/>
                  </a:lnTo>
                  <a:lnTo>
                    <a:pt x="11001580" y="1014978"/>
                  </a:lnTo>
                  <a:lnTo>
                    <a:pt x="11040597" y="1003691"/>
                  </a:lnTo>
                  <a:lnTo>
                    <a:pt x="11078276" y="989476"/>
                  </a:lnTo>
                  <a:lnTo>
                    <a:pt x="11114485" y="972465"/>
                  </a:lnTo>
                  <a:lnTo>
                    <a:pt x="11149091" y="952791"/>
                  </a:lnTo>
                  <a:lnTo>
                    <a:pt x="11181962" y="930586"/>
                  </a:lnTo>
                  <a:lnTo>
                    <a:pt x="11212964" y="905983"/>
                  </a:lnTo>
                  <a:lnTo>
                    <a:pt x="11241966" y="879114"/>
                  </a:lnTo>
                  <a:lnTo>
                    <a:pt x="11268836" y="850112"/>
                  </a:lnTo>
                  <a:lnTo>
                    <a:pt x="11293439" y="819110"/>
                  </a:lnTo>
                  <a:lnTo>
                    <a:pt x="11315645" y="786240"/>
                  </a:lnTo>
                  <a:lnTo>
                    <a:pt x="11335320" y="751633"/>
                  </a:lnTo>
                  <a:lnTo>
                    <a:pt x="11352331" y="715424"/>
                  </a:lnTo>
                  <a:lnTo>
                    <a:pt x="11366547" y="677745"/>
                  </a:lnTo>
                  <a:lnTo>
                    <a:pt x="11377834" y="638727"/>
                  </a:lnTo>
                  <a:lnTo>
                    <a:pt x="11386061" y="598504"/>
                  </a:lnTo>
                  <a:lnTo>
                    <a:pt x="11391094" y="557208"/>
                  </a:lnTo>
                  <a:lnTo>
                    <a:pt x="11392801" y="514972"/>
                  </a:lnTo>
                  <a:close/>
                </a:path>
              </a:pathLst>
            </a:custGeom>
            <a:noFill/>
            <a:ln w="10439">
              <a:solidFill>
                <a:srgbClr val="00AEE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47" name="object 2">
              <a:extLst>
                <a:ext uri="{FF2B5EF4-FFF2-40B4-BE49-F238E27FC236}">
                  <a16:creationId xmlns:a16="http://schemas.microsoft.com/office/drawing/2014/main" id="{8B050978-8828-2EB6-9F14-F01118A8A0DB}"/>
                </a:ext>
              </a:extLst>
            </p:cNvPr>
            <p:cNvSpPr txBox="1">
              <a:spLocks/>
            </p:cNvSpPr>
            <p:nvPr/>
          </p:nvSpPr>
          <p:spPr>
            <a:xfrm>
              <a:off x="785152" y="1360270"/>
              <a:ext cx="10701392" cy="541338"/>
            </a:xfrm>
            <a:prstGeom prst="rect">
              <a:avLst/>
            </a:prstGeom>
          </p:spPr>
          <p:txBody>
            <a:bodyPr lIns="0" tIns="0" rIns="0" bIns="0" anchor="ct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sz="2400" kern="0" dirty="0">
                  <a:solidFill>
                    <a:srgbClr val="00AEEF"/>
                  </a:solidFill>
                  <a:latin typeface="Arial" panose="020B0604020202020204" pitchFamily="34" charset="0"/>
                  <a:cs typeface="Arial" panose="020B0604020202020204" pitchFamily="34" charset="0"/>
                </a:rPr>
                <a:t>65+ patents covering 5 technology areas</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7166" y="320154"/>
            <a:ext cx="9527033" cy="566822"/>
          </a:xfrm>
          <a:prstGeom prst="rect">
            <a:avLst/>
          </a:prstGeom>
        </p:spPr>
        <p:txBody>
          <a:bodyPr vert="horz" wrap="square" lIns="0" tIns="12700" rIns="0" bIns="0" rtlCol="0">
            <a:spAutoFit/>
          </a:bodyPr>
          <a:lstStyle/>
          <a:p>
            <a:pPr marL="12700" algn="ctr">
              <a:lnSpc>
                <a:spcPct val="100000"/>
              </a:lnSpc>
              <a:spcBef>
                <a:spcPts val="100"/>
              </a:spcBef>
            </a:pPr>
            <a:r>
              <a:rPr lang="en-US" spc="-5" dirty="0">
                <a:solidFill>
                  <a:srgbClr val="0070C0"/>
                </a:solidFill>
              </a:rPr>
              <a:t>BVT Delivers Compelling</a:t>
            </a:r>
            <a:r>
              <a:rPr lang="en-US" spc="-80" dirty="0">
                <a:solidFill>
                  <a:srgbClr val="0070C0"/>
                </a:solidFill>
              </a:rPr>
              <a:t> </a:t>
            </a:r>
            <a:r>
              <a:rPr lang="en-US" spc="-60" dirty="0">
                <a:solidFill>
                  <a:srgbClr val="0070C0"/>
                </a:solidFill>
              </a:rPr>
              <a:t>Value to Growers</a:t>
            </a:r>
          </a:p>
        </p:txBody>
      </p:sp>
      <p:sp>
        <p:nvSpPr>
          <p:cNvPr id="3" name="object 3"/>
          <p:cNvSpPr txBox="1"/>
          <p:nvPr/>
        </p:nvSpPr>
        <p:spPr>
          <a:xfrm>
            <a:off x="895823" y="5200612"/>
            <a:ext cx="4487545" cy="406400"/>
          </a:xfrm>
          <a:prstGeom prst="rect">
            <a:avLst/>
          </a:prstGeom>
        </p:spPr>
        <p:txBody>
          <a:bodyPr vert="horz" wrap="square" lIns="0" tIns="12700" rIns="0" bIns="0" rtlCol="0">
            <a:spAutoFit/>
          </a:bodyPr>
          <a:lstStyle/>
          <a:p>
            <a:pPr marL="91440" marR="5080" indent="-79375">
              <a:lnSpc>
                <a:spcPct val="125000"/>
              </a:lnSpc>
              <a:spcBef>
                <a:spcPts val="100"/>
              </a:spcBef>
            </a:pPr>
            <a:r>
              <a:rPr sz="1000" dirty="0">
                <a:solidFill>
                  <a:srgbClr val="415568"/>
                </a:solidFill>
                <a:latin typeface="Arial"/>
                <a:cs typeface="Arial"/>
              </a:rPr>
              <a:t>* </a:t>
            </a:r>
            <a:r>
              <a:rPr sz="1000" spc="5" dirty="0">
                <a:solidFill>
                  <a:srgbClr val="415568"/>
                </a:solidFill>
                <a:latin typeface="Arial"/>
                <a:cs typeface="Arial"/>
              </a:rPr>
              <a:t>Amount </a:t>
            </a:r>
            <a:r>
              <a:rPr sz="1000" dirty="0">
                <a:solidFill>
                  <a:srgbClr val="415568"/>
                </a:solidFill>
                <a:latin typeface="Arial"/>
                <a:cs typeface="Arial"/>
              </a:rPr>
              <a:t>of </a:t>
            </a:r>
            <a:r>
              <a:rPr sz="1000" spc="10" dirty="0">
                <a:solidFill>
                  <a:srgbClr val="415568"/>
                </a:solidFill>
                <a:latin typeface="Arial"/>
                <a:cs typeface="Arial"/>
              </a:rPr>
              <a:t>BVT </a:t>
            </a:r>
            <a:r>
              <a:rPr sz="1000" dirty="0">
                <a:solidFill>
                  <a:srgbClr val="415568"/>
                </a:solidFill>
                <a:latin typeface="Arial"/>
                <a:cs typeface="Arial"/>
              </a:rPr>
              <a:t>CR-7 </a:t>
            </a:r>
            <a:r>
              <a:rPr sz="1000" spc="5" dirty="0">
                <a:solidFill>
                  <a:srgbClr val="415568"/>
                </a:solidFill>
                <a:latin typeface="Arial"/>
                <a:cs typeface="Arial"/>
              </a:rPr>
              <a:t>used in </a:t>
            </a:r>
            <a:r>
              <a:rPr sz="1000" dirty="0">
                <a:solidFill>
                  <a:srgbClr val="415568"/>
                </a:solidFill>
                <a:latin typeface="Arial"/>
                <a:cs typeface="Arial"/>
              </a:rPr>
              <a:t>2 </a:t>
            </a:r>
            <a:r>
              <a:rPr sz="1000" spc="5" dirty="0">
                <a:solidFill>
                  <a:srgbClr val="415568"/>
                </a:solidFill>
                <a:latin typeface="Arial"/>
                <a:cs typeface="Arial"/>
              </a:rPr>
              <a:t>hives per acre </a:t>
            </a:r>
            <a:r>
              <a:rPr sz="1000" spc="10" dirty="0">
                <a:solidFill>
                  <a:srgbClr val="415568"/>
                </a:solidFill>
                <a:latin typeface="Arial"/>
                <a:cs typeface="Arial"/>
              </a:rPr>
              <a:t>with </a:t>
            </a:r>
            <a:r>
              <a:rPr sz="1000" spc="5" dirty="0">
                <a:solidFill>
                  <a:srgbClr val="415568"/>
                </a:solidFill>
                <a:latin typeface="Arial"/>
                <a:cs typeface="Arial"/>
              </a:rPr>
              <a:t>Vectorite </a:t>
            </a:r>
            <a:r>
              <a:rPr sz="1000" spc="10" dirty="0">
                <a:solidFill>
                  <a:srgbClr val="415568"/>
                </a:solidFill>
                <a:latin typeface="Arial"/>
                <a:cs typeface="Arial"/>
              </a:rPr>
              <a:t>with </a:t>
            </a:r>
            <a:r>
              <a:rPr sz="1000" dirty="0">
                <a:solidFill>
                  <a:srgbClr val="415568"/>
                </a:solidFill>
                <a:latin typeface="Arial"/>
                <a:cs typeface="Arial"/>
              </a:rPr>
              <a:t>CR-7 </a:t>
            </a:r>
            <a:r>
              <a:rPr sz="1000" spc="5" dirty="0">
                <a:solidFill>
                  <a:srgbClr val="415568"/>
                </a:solidFill>
                <a:latin typeface="Arial"/>
                <a:cs typeface="Arial"/>
              </a:rPr>
              <a:t>trays  </a:t>
            </a:r>
            <a:r>
              <a:rPr sz="1000" spc="10" dirty="0">
                <a:solidFill>
                  <a:srgbClr val="415568"/>
                </a:solidFill>
                <a:latin typeface="Arial"/>
                <a:cs typeface="Arial"/>
              </a:rPr>
              <a:t>replaced </a:t>
            </a:r>
            <a:r>
              <a:rPr sz="1000" spc="5" dirty="0">
                <a:solidFill>
                  <a:srgbClr val="415568"/>
                </a:solidFill>
                <a:latin typeface="Arial"/>
                <a:cs typeface="Arial"/>
              </a:rPr>
              <a:t>every </a:t>
            </a:r>
            <a:r>
              <a:rPr sz="1000" dirty="0">
                <a:solidFill>
                  <a:srgbClr val="415568"/>
                </a:solidFill>
                <a:latin typeface="Arial"/>
                <a:cs typeface="Arial"/>
              </a:rPr>
              <a:t>5 days vs. </a:t>
            </a:r>
            <a:r>
              <a:rPr sz="1000" spc="-10" dirty="0">
                <a:solidFill>
                  <a:srgbClr val="415568"/>
                </a:solidFill>
                <a:latin typeface="Arial"/>
                <a:cs typeface="Arial"/>
              </a:rPr>
              <a:t>10 </a:t>
            </a:r>
            <a:r>
              <a:rPr sz="1000" spc="5" dirty="0">
                <a:solidFill>
                  <a:srgbClr val="415568"/>
                </a:solidFill>
                <a:latin typeface="Arial"/>
                <a:cs typeface="Arial"/>
              </a:rPr>
              <a:t>sprays </a:t>
            </a:r>
            <a:r>
              <a:rPr sz="1000" dirty="0">
                <a:solidFill>
                  <a:srgbClr val="415568"/>
                </a:solidFill>
                <a:latin typeface="Arial"/>
                <a:cs typeface="Arial"/>
              </a:rPr>
              <a:t>of </a:t>
            </a:r>
            <a:r>
              <a:rPr sz="1000" spc="10" dirty="0">
                <a:solidFill>
                  <a:srgbClr val="415568"/>
                </a:solidFill>
                <a:latin typeface="Arial"/>
                <a:cs typeface="Arial"/>
              </a:rPr>
              <a:t>Switch fungicide </a:t>
            </a:r>
            <a:r>
              <a:rPr sz="1000" dirty="0">
                <a:solidFill>
                  <a:srgbClr val="415568"/>
                </a:solidFill>
                <a:latin typeface="Arial"/>
                <a:cs typeface="Arial"/>
              </a:rPr>
              <a:t>at </a:t>
            </a:r>
            <a:r>
              <a:rPr sz="1000" spc="5" dirty="0">
                <a:solidFill>
                  <a:srgbClr val="415568"/>
                </a:solidFill>
                <a:latin typeface="Arial"/>
                <a:cs typeface="Arial"/>
              </a:rPr>
              <a:t>rate </a:t>
            </a:r>
            <a:r>
              <a:rPr sz="1000" dirty="0">
                <a:solidFill>
                  <a:srgbClr val="415568"/>
                </a:solidFill>
                <a:latin typeface="Arial"/>
                <a:cs typeface="Arial"/>
              </a:rPr>
              <a:t>of </a:t>
            </a:r>
            <a:r>
              <a:rPr sz="1000" spc="-20" dirty="0">
                <a:solidFill>
                  <a:srgbClr val="415568"/>
                </a:solidFill>
                <a:latin typeface="Arial"/>
                <a:cs typeface="Arial"/>
              </a:rPr>
              <a:t>14</a:t>
            </a:r>
            <a:r>
              <a:rPr sz="1000" spc="204" dirty="0">
                <a:solidFill>
                  <a:srgbClr val="415568"/>
                </a:solidFill>
                <a:latin typeface="Arial"/>
                <a:cs typeface="Arial"/>
              </a:rPr>
              <a:t> </a:t>
            </a:r>
            <a:r>
              <a:rPr sz="1000" spc="5" dirty="0">
                <a:solidFill>
                  <a:srgbClr val="415568"/>
                </a:solidFill>
                <a:latin typeface="Arial"/>
                <a:cs typeface="Arial"/>
              </a:rPr>
              <a:t>oz/ac.</a:t>
            </a:r>
            <a:endParaRPr sz="1000" dirty="0">
              <a:latin typeface="Arial"/>
              <a:cs typeface="Arial"/>
            </a:endParaRPr>
          </a:p>
        </p:txBody>
      </p:sp>
      <p:sp>
        <p:nvSpPr>
          <p:cNvPr id="4" name="object 4"/>
          <p:cNvSpPr txBox="1"/>
          <p:nvPr/>
        </p:nvSpPr>
        <p:spPr>
          <a:xfrm>
            <a:off x="920995" y="4256231"/>
            <a:ext cx="1496060" cy="561975"/>
          </a:xfrm>
          <a:prstGeom prst="rect">
            <a:avLst/>
          </a:prstGeom>
        </p:spPr>
        <p:txBody>
          <a:bodyPr vert="horz" wrap="square" lIns="0" tIns="82550" rIns="0" bIns="0" rtlCol="0">
            <a:spAutoFit/>
          </a:bodyPr>
          <a:lstStyle/>
          <a:p>
            <a:pPr algn="ctr">
              <a:lnSpc>
                <a:spcPct val="100000"/>
              </a:lnSpc>
              <a:spcBef>
                <a:spcPts val="650"/>
              </a:spcBef>
            </a:pPr>
            <a:r>
              <a:rPr sz="1650" spc="-5" dirty="0">
                <a:solidFill>
                  <a:srgbClr val="415568"/>
                </a:solidFill>
                <a:latin typeface="Arial"/>
                <a:cs typeface="Arial"/>
              </a:rPr>
              <a:t>20 grams /</a:t>
            </a:r>
            <a:r>
              <a:rPr sz="1650" spc="40" dirty="0">
                <a:solidFill>
                  <a:srgbClr val="415568"/>
                </a:solidFill>
                <a:latin typeface="Arial"/>
                <a:cs typeface="Arial"/>
              </a:rPr>
              <a:t> </a:t>
            </a:r>
            <a:r>
              <a:rPr sz="1650" dirty="0">
                <a:solidFill>
                  <a:srgbClr val="415568"/>
                </a:solidFill>
                <a:latin typeface="Arial"/>
                <a:cs typeface="Arial"/>
              </a:rPr>
              <a:t>acre</a:t>
            </a:r>
            <a:endParaRPr sz="1650" dirty="0">
              <a:latin typeface="Arial"/>
              <a:cs typeface="Arial"/>
            </a:endParaRPr>
          </a:p>
          <a:p>
            <a:pPr algn="ctr">
              <a:lnSpc>
                <a:spcPct val="100000"/>
              </a:lnSpc>
              <a:spcBef>
                <a:spcPts val="370"/>
              </a:spcBef>
            </a:pPr>
            <a:r>
              <a:rPr sz="1100" spc="45" dirty="0">
                <a:solidFill>
                  <a:srgbClr val="415568"/>
                </a:solidFill>
                <a:latin typeface="Arial"/>
                <a:cs typeface="Arial"/>
              </a:rPr>
              <a:t>(biological)</a:t>
            </a:r>
            <a:endParaRPr sz="1100" dirty="0">
              <a:latin typeface="Arial"/>
              <a:cs typeface="Arial"/>
            </a:endParaRPr>
          </a:p>
        </p:txBody>
      </p:sp>
      <p:sp>
        <p:nvSpPr>
          <p:cNvPr id="5" name="object 5"/>
          <p:cNvSpPr txBox="1"/>
          <p:nvPr/>
        </p:nvSpPr>
        <p:spPr>
          <a:xfrm>
            <a:off x="3761087" y="4256254"/>
            <a:ext cx="1697989" cy="561975"/>
          </a:xfrm>
          <a:prstGeom prst="rect">
            <a:avLst/>
          </a:prstGeom>
        </p:spPr>
        <p:txBody>
          <a:bodyPr vert="horz" wrap="square" lIns="0" tIns="82550" rIns="0" bIns="0" rtlCol="0">
            <a:spAutoFit/>
          </a:bodyPr>
          <a:lstStyle/>
          <a:p>
            <a:pPr algn="ctr">
              <a:lnSpc>
                <a:spcPct val="100000"/>
              </a:lnSpc>
              <a:spcBef>
                <a:spcPts val="650"/>
              </a:spcBef>
            </a:pPr>
            <a:r>
              <a:rPr sz="1650" spc="-5" dirty="0">
                <a:solidFill>
                  <a:srgbClr val="415568"/>
                </a:solidFill>
                <a:latin typeface="Arial"/>
                <a:cs typeface="Arial"/>
              </a:rPr>
              <a:t>4 </a:t>
            </a:r>
            <a:r>
              <a:rPr sz="1650" dirty="0">
                <a:solidFill>
                  <a:srgbClr val="415568"/>
                </a:solidFill>
                <a:latin typeface="Arial"/>
                <a:cs typeface="Arial"/>
              </a:rPr>
              <a:t>kilograms </a:t>
            </a:r>
            <a:r>
              <a:rPr sz="1650" spc="-5" dirty="0">
                <a:solidFill>
                  <a:srgbClr val="415568"/>
                </a:solidFill>
                <a:latin typeface="Arial"/>
                <a:cs typeface="Arial"/>
              </a:rPr>
              <a:t>/</a:t>
            </a:r>
            <a:r>
              <a:rPr sz="1650" spc="25" dirty="0">
                <a:solidFill>
                  <a:srgbClr val="415568"/>
                </a:solidFill>
                <a:latin typeface="Arial"/>
                <a:cs typeface="Arial"/>
              </a:rPr>
              <a:t> </a:t>
            </a:r>
            <a:r>
              <a:rPr sz="1650" dirty="0">
                <a:solidFill>
                  <a:srgbClr val="415568"/>
                </a:solidFill>
                <a:latin typeface="Arial"/>
                <a:cs typeface="Arial"/>
              </a:rPr>
              <a:t>acre</a:t>
            </a:r>
            <a:endParaRPr sz="1650" dirty="0">
              <a:latin typeface="Arial"/>
              <a:cs typeface="Arial"/>
            </a:endParaRPr>
          </a:p>
          <a:p>
            <a:pPr algn="ctr">
              <a:lnSpc>
                <a:spcPct val="100000"/>
              </a:lnSpc>
              <a:spcBef>
                <a:spcPts val="370"/>
              </a:spcBef>
            </a:pPr>
            <a:r>
              <a:rPr sz="1100" spc="40" dirty="0">
                <a:solidFill>
                  <a:srgbClr val="415568"/>
                </a:solidFill>
                <a:latin typeface="Arial"/>
                <a:cs typeface="Arial"/>
              </a:rPr>
              <a:t>(pesticide)</a:t>
            </a:r>
            <a:endParaRPr sz="1100" dirty="0">
              <a:latin typeface="Arial"/>
              <a:cs typeface="Arial"/>
            </a:endParaRPr>
          </a:p>
        </p:txBody>
      </p:sp>
      <p:sp>
        <p:nvSpPr>
          <p:cNvPr id="6" name="object 6"/>
          <p:cNvSpPr txBox="1"/>
          <p:nvPr/>
        </p:nvSpPr>
        <p:spPr>
          <a:xfrm>
            <a:off x="2971850" y="3121202"/>
            <a:ext cx="335280" cy="276225"/>
          </a:xfrm>
          <a:prstGeom prst="rect">
            <a:avLst/>
          </a:prstGeom>
        </p:spPr>
        <p:txBody>
          <a:bodyPr vert="horz" wrap="square" lIns="0" tIns="12065" rIns="0" bIns="0" rtlCol="0">
            <a:spAutoFit/>
          </a:bodyPr>
          <a:lstStyle/>
          <a:p>
            <a:pPr marL="12700">
              <a:lnSpc>
                <a:spcPct val="100000"/>
              </a:lnSpc>
              <a:spcBef>
                <a:spcPts val="95"/>
              </a:spcBef>
            </a:pPr>
            <a:r>
              <a:rPr sz="1650" b="1" spc="-50" dirty="0">
                <a:solidFill>
                  <a:srgbClr val="3BA362"/>
                </a:solidFill>
                <a:latin typeface="Arial"/>
                <a:cs typeface="Arial"/>
              </a:rPr>
              <a:t>V</a:t>
            </a:r>
            <a:r>
              <a:rPr sz="1650" b="1" spc="5" dirty="0">
                <a:solidFill>
                  <a:srgbClr val="3BA362"/>
                </a:solidFill>
                <a:latin typeface="Arial"/>
                <a:cs typeface="Arial"/>
              </a:rPr>
              <a:t>s</a:t>
            </a:r>
            <a:r>
              <a:rPr sz="1650" b="1" spc="-5" dirty="0">
                <a:solidFill>
                  <a:srgbClr val="3BA362"/>
                </a:solidFill>
                <a:latin typeface="Arial"/>
                <a:cs typeface="Arial"/>
              </a:rPr>
              <a:t>.</a:t>
            </a:r>
            <a:endParaRPr sz="1650" dirty="0">
              <a:latin typeface="Arial"/>
              <a:cs typeface="Arial"/>
            </a:endParaRPr>
          </a:p>
        </p:txBody>
      </p:sp>
      <p:sp>
        <p:nvSpPr>
          <p:cNvPr id="7" name="object 7"/>
          <p:cNvSpPr txBox="1"/>
          <p:nvPr/>
        </p:nvSpPr>
        <p:spPr>
          <a:xfrm>
            <a:off x="3042859" y="1708236"/>
            <a:ext cx="3205541" cy="319959"/>
          </a:xfrm>
          <a:prstGeom prst="rect">
            <a:avLst/>
          </a:prstGeom>
        </p:spPr>
        <p:txBody>
          <a:bodyPr vert="horz" wrap="square" lIns="0" tIns="12065" rIns="0" bIns="0" rtlCol="0">
            <a:spAutoFit/>
          </a:bodyPr>
          <a:lstStyle/>
          <a:p>
            <a:pPr marL="12700" algn="ctr">
              <a:lnSpc>
                <a:spcPct val="100000"/>
              </a:lnSpc>
              <a:spcBef>
                <a:spcPts val="95"/>
              </a:spcBef>
            </a:pPr>
            <a:r>
              <a:rPr sz="2000" b="1" spc="-5" dirty="0">
                <a:solidFill>
                  <a:srgbClr val="3BA362"/>
                </a:solidFill>
                <a:latin typeface="Arial"/>
                <a:cs typeface="Arial"/>
              </a:rPr>
              <a:t>Traditional</a:t>
            </a:r>
            <a:r>
              <a:rPr sz="2000" b="1" spc="-45" dirty="0">
                <a:solidFill>
                  <a:srgbClr val="3BA362"/>
                </a:solidFill>
                <a:latin typeface="Arial"/>
                <a:cs typeface="Arial"/>
              </a:rPr>
              <a:t> </a:t>
            </a:r>
            <a:r>
              <a:rPr sz="2000" b="1" dirty="0">
                <a:solidFill>
                  <a:srgbClr val="3BA362"/>
                </a:solidFill>
                <a:latin typeface="Arial"/>
                <a:cs typeface="Arial"/>
              </a:rPr>
              <a:t>Spray</a:t>
            </a:r>
            <a:endParaRPr sz="2000" dirty="0">
              <a:latin typeface="Arial"/>
              <a:cs typeface="Arial"/>
            </a:endParaRPr>
          </a:p>
        </p:txBody>
      </p:sp>
      <p:sp>
        <p:nvSpPr>
          <p:cNvPr id="8" name="object 8"/>
          <p:cNvSpPr txBox="1"/>
          <p:nvPr/>
        </p:nvSpPr>
        <p:spPr>
          <a:xfrm>
            <a:off x="6617313" y="1708236"/>
            <a:ext cx="4984750" cy="3191130"/>
          </a:xfrm>
          <a:prstGeom prst="rect">
            <a:avLst/>
          </a:prstGeom>
        </p:spPr>
        <p:txBody>
          <a:bodyPr vert="horz" wrap="square" lIns="0" tIns="12065" rIns="0" bIns="0" rtlCol="0">
            <a:spAutoFit/>
          </a:bodyPr>
          <a:lstStyle/>
          <a:p>
            <a:pPr marL="12700">
              <a:lnSpc>
                <a:spcPct val="100000"/>
              </a:lnSpc>
              <a:spcBef>
                <a:spcPts val="95"/>
              </a:spcBef>
            </a:pPr>
            <a:r>
              <a:rPr sz="1900" b="1" dirty="0">
                <a:solidFill>
                  <a:srgbClr val="3BA362"/>
                </a:solidFill>
                <a:latin typeface="Arial"/>
                <a:cs typeface="Arial"/>
              </a:rPr>
              <a:t>30% </a:t>
            </a:r>
            <a:r>
              <a:rPr sz="1900" b="1" spc="5" dirty="0">
                <a:solidFill>
                  <a:srgbClr val="3BA362"/>
                </a:solidFill>
                <a:latin typeface="Arial"/>
                <a:cs typeface="Arial"/>
              </a:rPr>
              <a:t>higher yields </a:t>
            </a:r>
            <a:r>
              <a:rPr sz="1900" b="1" dirty="0">
                <a:solidFill>
                  <a:srgbClr val="3BA362"/>
                </a:solidFill>
                <a:latin typeface="Arial"/>
                <a:cs typeface="Arial"/>
              </a:rPr>
              <a:t>and </a:t>
            </a:r>
            <a:r>
              <a:rPr sz="1900" b="1" spc="-5" dirty="0">
                <a:solidFill>
                  <a:srgbClr val="3BA362"/>
                </a:solidFill>
                <a:latin typeface="Arial"/>
                <a:cs typeface="Arial"/>
              </a:rPr>
              <a:t>98% </a:t>
            </a:r>
            <a:r>
              <a:rPr sz="1900" b="1" spc="10" dirty="0">
                <a:solidFill>
                  <a:srgbClr val="3BA362"/>
                </a:solidFill>
                <a:latin typeface="Arial"/>
                <a:cs typeface="Arial"/>
              </a:rPr>
              <a:t>less</a:t>
            </a:r>
            <a:r>
              <a:rPr sz="1900" b="1" spc="160" dirty="0">
                <a:solidFill>
                  <a:srgbClr val="3BA362"/>
                </a:solidFill>
                <a:latin typeface="Arial"/>
                <a:cs typeface="Arial"/>
              </a:rPr>
              <a:t> </a:t>
            </a:r>
            <a:r>
              <a:rPr sz="1900" b="1" spc="10" dirty="0">
                <a:solidFill>
                  <a:srgbClr val="3BA362"/>
                </a:solidFill>
                <a:latin typeface="Arial"/>
                <a:cs typeface="Arial"/>
              </a:rPr>
              <a:t>chemicals</a:t>
            </a:r>
            <a:endParaRPr sz="1900" dirty="0">
              <a:latin typeface="Arial"/>
              <a:cs typeface="Arial"/>
            </a:endParaRPr>
          </a:p>
          <a:p>
            <a:pPr>
              <a:lnSpc>
                <a:spcPct val="100000"/>
              </a:lnSpc>
            </a:pPr>
            <a:endParaRPr sz="2350" dirty="0">
              <a:latin typeface="Arial"/>
              <a:cs typeface="Arial"/>
            </a:endParaRPr>
          </a:p>
          <a:p>
            <a:pPr marL="572770">
              <a:lnSpc>
                <a:spcPct val="100000"/>
              </a:lnSpc>
              <a:spcBef>
                <a:spcPts val="5"/>
              </a:spcBef>
            </a:pPr>
            <a:r>
              <a:rPr sz="1650" b="1" dirty="0">
                <a:solidFill>
                  <a:srgbClr val="3BA362"/>
                </a:solidFill>
                <a:latin typeface="Arial"/>
                <a:cs typeface="Arial"/>
              </a:rPr>
              <a:t>Precision </a:t>
            </a:r>
            <a:r>
              <a:rPr sz="1650" b="1" spc="10" dirty="0">
                <a:solidFill>
                  <a:srgbClr val="3BA362"/>
                </a:solidFill>
                <a:latin typeface="Arial"/>
                <a:cs typeface="Arial"/>
              </a:rPr>
              <a:t>delivery: </a:t>
            </a:r>
            <a:r>
              <a:rPr sz="1650" spc="-5" dirty="0">
                <a:solidFill>
                  <a:srgbClr val="415568"/>
                </a:solidFill>
                <a:latin typeface="Arial"/>
                <a:cs typeface="Arial"/>
              </a:rPr>
              <a:t>use grams </a:t>
            </a:r>
            <a:r>
              <a:rPr sz="1650" spc="-15" dirty="0">
                <a:solidFill>
                  <a:srgbClr val="415568"/>
                </a:solidFill>
                <a:latin typeface="Arial"/>
                <a:cs typeface="Arial"/>
              </a:rPr>
              <a:t>NOT</a:t>
            </a:r>
            <a:r>
              <a:rPr sz="1650" spc="140" dirty="0">
                <a:solidFill>
                  <a:srgbClr val="415568"/>
                </a:solidFill>
                <a:latin typeface="Arial"/>
                <a:cs typeface="Arial"/>
              </a:rPr>
              <a:t> </a:t>
            </a:r>
            <a:r>
              <a:rPr sz="1650" dirty="0">
                <a:solidFill>
                  <a:srgbClr val="415568"/>
                </a:solidFill>
                <a:latin typeface="Arial"/>
                <a:cs typeface="Arial"/>
              </a:rPr>
              <a:t>kilograms</a:t>
            </a:r>
            <a:endParaRPr sz="1650" dirty="0">
              <a:latin typeface="Arial"/>
              <a:cs typeface="Arial"/>
            </a:endParaRPr>
          </a:p>
          <a:p>
            <a:pPr>
              <a:lnSpc>
                <a:spcPct val="100000"/>
              </a:lnSpc>
            </a:pPr>
            <a:endParaRPr sz="1800" dirty="0">
              <a:latin typeface="Arial"/>
              <a:cs typeface="Arial"/>
            </a:endParaRPr>
          </a:p>
          <a:p>
            <a:pPr marL="572770">
              <a:lnSpc>
                <a:spcPct val="100000"/>
              </a:lnSpc>
              <a:spcBef>
                <a:spcPts val="1250"/>
              </a:spcBef>
            </a:pPr>
            <a:r>
              <a:rPr sz="1650" b="1" dirty="0">
                <a:solidFill>
                  <a:srgbClr val="3BA362"/>
                </a:solidFill>
                <a:latin typeface="Arial"/>
                <a:cs typeface="Arial"/>
              </a:rPr>
              <a:t>Natural: </a:t>
            </a:r>
            <a:r>
              <a:rPr sz="1650" dirty="0">
                <a:solidFill>
                  <a:srgbClr val="415568"/>
                </a:solidFill>
                <a:latin typeface="Arial"/>
                <a:cs typeface="Arial"/>
              </a:rPr>
              <a:t>biologicals </a:t>
            </a:r>
            <a:r>
              <a:rPr sz="1650" spc="-15" dirty="0">
                <a:solidFill>
                  <a:srgbClr val="415568"/>
                </a:solidFill>
                <a:latin typeface="Arial"/>
                <a:cs typeface="Arial"/>
              </a:rPr>
              <a:t>NOT</a:t>
            </a:r>
            <a:r>
              <a:rPr sz="1650" spc="95" dirty="0">
                <a:solidFill>
                  <a:srgbClr val="415568"/>
                </a:solidFill>
                <a:latin typeface="Arial"/>
                <a:cs typeface="Arial"/>
              </a:rPr>
              <a:t> </a:t>
            </a:r>
            <a:r>
              <a:rPr sz="1650" dirty="0">
                <a:solidFill>
                  <a:srgbClr val="415568"/>
                </a:solidFill>
                <a:latin typeface="Arial"/>
                <a:cs typeface="Arial"/>
              </a:rPr>
              <a:t>chemicals</a:t>
            </a:r>
            <a:endParaRPr sz="1650" dirty="0">
              <a:latin typeface="Arial"/>
              <a:cs typeface="Arial"/>
            </a:endParaRPr>
          </a:p>
          <a:p>
            <a:pPr>
              <a:lnSpc>
                <a:spcPct val="100000"/>
              </a:lnSpc>
              <a:spcBef>
                <a:spcPts val="40"/>
              </a:spcBef>
            </a:pPr>
            <a:endParaRPr sz="2150" dirty="0">
              <a:latin typeface="Arial"/>
              <a:cs typeface="Arial"/>
            </a:endParaRPr>
          </a:p>
          <a:p>
            <a:pPr marL="572770" marR="5080">
              <a:lnSpc>
                <a:spcPct val="102299"/>
              </a:lnSpc>
              <a:spcBef>
                <a:spcPts val="5"/>
              </a:spcBef>
            </a:pPr>
            <a:r>
              <a:rPr sz="1650" b="1" spc="5" dirty="0">
                <a:solidFill>
                  <a:srgbClr val="3BA362"/>
                </a:solidFill>
                <a:latin typeface="Arial"/>
                <a:cs typeface="Arial"/>
              </a:rPr>
              <a:t>Sustainable: </a:t>
            </a:r>
            <a:r>
              <a:rPr sz="1650" spc="-5" dirty="0">
                <a:solidFill>
                  <a:srgbClr val="415568"/>
                </a:solidFill>
                <a:latin typeface="Arial"/>
                <a:cs typeface="Arial"/>
              </a:rPr>
              <a:t>natural </a:t>
            </a:r>
            <a:r>
              <a:rPr sz="1650" spc="5" dirty="0">
                <a:solidFill>
                  <a:srgbClr val="415568"/>
                </a:solidFill>
                <a:latin typeface="Arial"/>
                <a:cs typeface="Arial"/>
              </a:rPr>
              <a:t>process </a:t>
            </a:r>
            <a:r>
              <a:rPr sz="1650" spc="-15" dirty="0">
                <a:solidFill>
                  <a:srgbClr val="415568"/>
                </a:solidFill>
                <a:latin typeface="Arial"/>
                <a:cs typeface="Arial"/>
              </a:rPr>
              <a:t>NOT </a:t>
            </a:r>
            <a:r>
              <a:rPr sz="1650" spc="-5" dirty="0">
                <a:solidFill>
                  <a:srgbClr val="415568"/>
                </a:solidFill>
                <a:latin typeface="Arial"/>
                <a:cs typeface="Arial"/>
              </a:rPr>
              <a:t>using </a:t>
            </a:r>
            <a:r>
              <a:rPr sz="1650" spc="-10" dirty="0">
                <a:solidFill>
                  <a:srgbClr val="415568"/>
                </a:solidFill>
                <a:latin typeface="Arial"/>
                <a:cs typeface="Arial"/>
              </a:rPr>
              <a:t>water  </a:t>
            </a:r>
            <a:r>
              <a:rPr sz="1650" spc="-5" dirty="0">
                <a:solidFill>
                  <a:srgbClr val="415568"/>
                </a:solidFill>
                <a:latin typeface="Arial"/>
                <a:cs typeface="Arial"/>
              </a:rPr>
              <a:t>and </a:t>
            </a:r>
            <a:r>
              <a:rPr sz="1650" dirty="0">
                <a:solidFill>
                  <a:srgbClr val="415568"/>
                </a:solidFill>
                <a:latin typeface="Arial"/>
                <a:cs typeface="Arial"/>
              </a:rPr>
              <a:t>fossil</a:t>
            </a:r>
            <a:r>
              <a:rPr sz="1650" spc="60" dirty="0">
                <a:solidFill>
                  <a:srgbClr val="415568"/>
                </a:solidFill>
                <a:latin typeface="Arial"/>
                <a:cs typeface="Arial"/>
              </a:rPr>
              <a:t> </a:t>
            </a:r>
            <a:r>
              <a:rPr sz="1650" dirty="0">
                <a:solidFill>
                  <a:srgbClr val="415568"/>
                </a:solidFill>
                <a:latin typeface="Arial"/>
                <a:cs typeface="Arial"/>
              </a:rPr>
              <a:t>fuels</a:t>
            </a:r>
            <a:endParaRPr sz="1650" dirty="0">
              <a:latin typeface="Arial"/>
              <a:cs typeface="Arial"/>
            </a:endParaRPr>
          </a:p>
          <a:p>
            <a:pPr>
              <a:lnSpc>
                <a:spcPct val="100000"/>
              </a:lnSpc>
              <a:spcBef>
                <a:spcPts val="45"/>
              </a:spcBef>
            </a:pPr>
            <a:endParaRPr sz="1450" dirty="0">
              <a:latin typeface="Arial"/>
              <a:cs typeface="Arial"/>
            </a:endParaRPr>
          </a:p>
          <a:p>
            <a:pPr marL="572770" marR="370205">
              <a:lnSpc>
                <a:spcPct val="102299"/>
              </a:lnSpc>
              <a:spcBef>
                <a:spcPts val="5"/>
              </a:spcBef>
            </a:pPr>
            <a:r>
              <a:rPr sz="1650" b="1" dirty="0">
                <a:solidFill>
                  <a:srgbClr val="3BA362"/>
                </a:solidFill>
                <a:latin typeface="Arial"/>
                <a:cs typeface="Arial"/>
              </a:rPr>
              <a:t>Profitable: </a:t>
            </a:r>
            <a:r>
              <a:rPr sz="1650" dirty="0">
                <a:solidFill>
                  <a:srgbClr val="415568"/>
                </a:solidFill>
                <a:latin typeface="Arial"/>
                <a:cs typeface="Arial"/>
              </a:rPr>
              <a:t>higher yields, better quality </a:t>
            </a:r>
            <a:r>
              <a:rPr sz="1650" spc="-5" dirty="0">
                <a:solidFill>
                  <a:srgbClr val="415568"/>
                </a:solidFill>
                <a:latin typeface="Arial"/>
                <a:cs typeface="Arial"/>
              </a:rPr>
              <a:t>and  </a:t>
            </a:r>
            <a:r>
              <a:rPr sz="1650" dirty="0">
                <a:solidFill>
                  <a:srgbClr val="415568"/>
                </a:solidFill>
                <a:latin typeface="Arial"/>
                <a:cs typeface="Arial"/>
              </a:rPr>
              <a:t>shelf </a:t>
            </a:r>
            <a:r>
              <a:rPr sz="1650" spc="-10" dirty="0">
                <a:solidFill>
                  <a:srgbClr val="415568"/>
                </a:solidFill>
                <a:latin typeface="Arial"/>
                <a:cs typeface="Arial"/>
              </a:rPr>
              <a:t>life,</a:t>
            </a:r>
            <a:r>
              <a:rPr sz="1650" dirty="0">
                <a:solidFill>
                  <a:srgbClr val="415568"/>
                </a:solidFill>
                <a:latin typeface="Arial"/>
                <a:cs typeface="Arial"/>
              </a:rPr>
              <a:t> in </a:t>
            </a:r>
            <a:r>
              <a:rPr sz="1650" spc="-5" dirty="0">
                <a:solidFill>
                  <a:srgbClr val="415568"/>
                </a:solidFill>
                <a:latin typeface="Arial"/>
                <a:cs typeface="Arial"/>
              </a:rPr>
              <a:t>demand </a:t>
            </a:r>
            <a:r>
              <a:rPr sz="1650" dirty="0">
                <a:solidFill>
                  <a:srgbClr val="415568"/>
                </a:solidFill>
                <a:latin typeface="Arial"/>
                <a:cs typeface="Arial"/>
              </a:rPr>
              <a:t>from</a:t>
            </a:r>
            <a:r>
              <a:rPr sz="1650" spc="170" dirty="0">
                <a:solidFill>
                  <a:srgbClr val="415568"/>
                </a:solidFill>
                <a:latin typeface="Arial"/>
                <a:cs typeface="Arial"/>
              </a:rPr>
              <a:t> </a:t>
            </a:r>
            <a:r>
              <a:rPr sz="1650" dirty="0">
                <a:solidFill>
                  <a:srgbClr val="415568"/>
                </a:solidFill>
                <a:latin typeface="Arial"/>
                <a:cs typeface="Arial"/>
              </a:rPr>
              <a:t>consumers</a:t>
            </a:r>
            <a:endParaRPr sz="1650" dirty="0">
              <a:latin typeface="Arial"/>
              <a:cs typeface="Arial"/>
            </a:endParaRPr>
          </a:p>
        </p:txBody>
      </p:sp>
      <p:sp>
        <p:nvSpPr>
          <p:cNvPr id="9" name="object 9"/>
          <p:cNvSpPr txBox="1"/>
          <p:nvPr/>
        </p:nvSpPr>
        <p:spPr>
          <a:xfrm>
            <a:off x="1230880" y="1708236"/>
            <a:ext cx="826520" cy="319959"/>
          </a:xfrm>
          <a:prstGeom prst="rect">
            <a:avLst/>
          </a:prstGeom>
        </p:spPr>
        <p:txBody>
          <a:bodyPr vert="horz" wrap="square" lIns="0" tIns="12065" rIns="0" bIns="0" rtlCol="0">
            <a:spAutoFit/>
          </a:bodyPr>
          <a:lstStyle/>
          <a:p>
            <a:pPr marL="12700" algn="ctr">
              <a:lnSpc>
                <a:spcPct val="100000"/>
              </a:lnSpc>
              <a:spcBef>
                <a:spcPts val="95"/>
              </a:spcBef>
            </a:pPr>
            <a:r>
              <a:rPr sz="2000" b="1" spc="-30" dirty="0">
                <a:solidFill>
                  <a:srgbClr val="3BA362"/>
                </a:solidFill>
                <a:latin typeface="Arial"/>
                <a:cs typeface="Arial"/>
              </a:rPr>
              <a:t>B</a:t>
            </a:r>
            <a:r>
              <a:rPr sz="2000" b="1" spc="60" dirty="0">
                <a:solidFill>
                  <a:srgbClr val="3BA362"/>
                </a:solidFill>
                <a:latin typeface="Arial"/>
                <a:cs typeface="Arial"/>
              </a:rPr>
              <a:t>V</a:t>
            </a:r>
            <a:r>
              <a:rPr sz="2000" b="1" spc="-5" dirty="0">
                <a:solidFill>
                  <a:srgbClr val="3BA362"/>
                </a:solidFill>
                <a:latin typeface="Arial"/>
                <a:cs typeface="Arial"/>
              </a:rPr>
              <a:t>T</a:t>
            </a:r>
            <a:endParaRPr sz="2000" dirty="0">
              <a:latin typeface="Arial"/>
              <a:cs typeface="Arial"/>
            </a:endParaRPr>
          </a:p>
        </p:txBody>
      </p:sp>
      <p:sp>
        <p:nvSpPr>
          <p:cNvPr id="10" name="object 10"/>
          <p:cNvSpPr/>
          <p:nvPr/>
        </p:nvSpPr>
        <p:spPr>
          <a:xfrm>
            <a:off x="678611" y="2283595"/>
            <a:ext cx="1980564" cy="1980564"/>
          </a:xfrm>
          <a:custGeom>
            <a:avLst/>
            <a:gdLst/>
            <a:ahLst/>
            <a:cxnLst/>
            <a:rect l="l" t="t" r="r" b="b"/>
            <a:pathLst>
              <a:path w="1980564" h="1980564">
                <a:moveTo>
                  <a:pt x="990168" y="1980336"/>
                </a:moveTo>
                <a:lnTo>
                  <a:pt x="1038142" y="1979194"/>
                </a:lnTo>
                <a:lnTo>
                  <a:pt x="1085527" y="1975803"/>
                </a:lnTo>
                <a:lnTo>
                  <a:pt x="1132270" y="1970215"/>
                </a:lnTo>
                <a:lnTo>
                  <a:pt x="1178321" y="1962481"/>
                </a:lnTo>
                <a:lnTo>
                  <a:pt x="1223627" y="1952655"/>
                </a:lnTo>
                <a:lnTo>
                  <a:pt x="1268136" y="1940786"/>
                </a:lnTo>
                <a:lnTo>
                  <a:pt x="1311797" y="1926928"/>
                </a:lnTo>
                <a:lnTo>
                  <a:pt x="1354557" y="1911131"/>
                </a:lnTo>
                <a:lnTo>
                  <a:pt x="1396365" y="1893449"/>
                </a:lnTo>
                <a:lnTo>
                  <a:pt x="1437169" y="1873933"/>
                </a:lnTo>
                <a:lnTo>
                  <a:pt x="1476917" y="1852634"/>
                </a:lnTo>
                <a:lnTo>
                  <a:pt x="1515556" y="1829605"/>
                </a:lnTo>
                <a:lnTo>
                  <a:pt x="1553036" y="1804898"/>
                </a:lnTo>
                <a:lnTo>
                  <a:pt x="1589304" y="1778564"/>
                </a:lnTo>
                <a:lnTo>
                  <a:pt x="1624309" y="1750655"/>
                </a:lnTo>
                <a:lnTo>
                  <a:pt x="1657998" y="1721223"/>
                </a:lnTo>
                <a:lnTo>
                  <a:pt x="1690320" y="1690320"/>
                </a:lnTo>
                <a:lnTo>
                  <a:pt x="1721223" y="1657998"/>
                </a:lnTo>
                <a:lnTo>
                  <a:pt x="1750655" y="1624309"/>
                </a:lnTo>
                <a:lnTo>
                  <a:pt x="1778564" y="1589304"/>
                </a:lnTo>
                <a:lnTo>
                  <a:pt x="1804898" y="1553036"/>
                </a:lnTo>
                <a:lnTo>
                  <a:pt x="1829605" y="1515556"/>
                </a:lnTo>
                <a:lnTo>
                  <a:pt x="1852634" y="1476917"/>
                </a:lnTo>
                <a:lnTo>
                  <a:pt x="1873933" y="1437169"/>
                </a:lnTo>
                <a:lnTo>
                  <a:pt x="1893449" y="1396365"/>
                </a:lnTo>
                <a:lnTo>
                  <a:pt x="1911131" y="1354557"/>
                </a:lnTo>
                <a:lnTo>
                  <a:pt x="1926928" y="1311797"/>
                </a:lnTo>
                <a:lnTo>
                  <a:pt x="1940786" y="1268136"/>
                </a:lnTo>
                <a:lnTo>
                  <a:pt x="1952655" y="1223627"/>
                </a:lnTo>
                <a:lnTo>
                  <a:pt x="1962481" y="1178321"/>
                </a:lnTo>
                <a:lnTo>
                  <a:pt x="1970215" y="1132270"/>
                </a:lnTo>
                <a:lnTo>
                  <a:pt x="1975803" y="1085527"/>
                </a:lnTo>
                <a:lnTo>
                  <a:pt x="1979194" y="1038142"/>
                </a:lnTo>
                <a:lnTo>
                  <a:pt x="1980336" y="990168"/>
                </a:lnTo>
                <a:lnTo>
                  <a:pt x="1979194" y="942194"/>
                </a:lnTo>
                <a:lnTo>
                  <a:pt x="1975803" y="894809"/>
                </a:lnTo>
                <a:lnTo>
                  <a:pt x="1970215" y="848065"/>
                </a:lnTo>
                <a:lnTo>
                  <a:pt x="1962481" y="802014"/>
                </a:lnTo>
                <a:lnTo>
                  <a:pt x="1952655" y="756708"/>
                </a:lnTo>
                <a:lnTo>
                  <a:pt x="1940786" y="712199"/>
                </a:lnTo>
                <a:lnTo>
                  <a:pt x="1926928" y="668538"/>
                </a:lnTo>
                <a:lnTo>
                  <a:pt x="1911131" y="625778"/>
                </a:lnTo>
                <a:lnTo>
                  <a:pt x="1893449" y="583970"/>
                </a:lnTo>
                <a:lnTo>
                  <a:pt x="1873933" y="543167"/>
                </a:lnTo>
                <a:lnTo>
                  <a:pt x="1852634" y="503419"/>
                </a:lnTo>
                <a:lnTo>
                  <a:pt x="1829605" y="464779"/>
                </a:lnTo>
                <a:lnTo>
                  <a:pt x="1804898" y="427299"/>
                </a:lnTo>
                <a:lnTo>
                  <a:pt x="1778564" y="391031"/>
                </a:lnTo>
                <a:lnTo>
                  <a:pt x="1750655" y="356026"/>
                </a:lnTo>
                <a:lnTo>
                  <a:pt x="1721223" y="322337"/>
                </a:lnTo>
                <a:lnTo>
                  <a:pt x="1690320" y="290015"/>
                </a:lnTo>
                <a:lnTo>
                  <a:pt x="1657998" y="259112"/>
                </a:lnTo>
                <a:lnTo>
                  <a:pt x="1624309" y="229681"/>
                </a:lnTo>
                <a:lnTo>
                  <a:pt x="1589304" y="201772"/>
                </a:lnTo>
                <a:lnTo>
                  <a:pt x="1553036" y="175438"/>
                </a:lnTo>
                <a:lnTo>
                  <a:pt x="1515556" y="150730"/>
                </a:lnTo>
                <a:lnTo>
                  <a:pt x="1476917" y="127701"/>
                </a:lnTo>
                <a:lnTo>
                  <a:pt x="1437169" y="106403"/>
                </a:lnTo>
                <a:lnTo>
                  <a:pt x="1396365" y="86886"/>
                </a:lnTo>
                <a:lnTo>
                  <a:pt x="1354557" y="69204"/>
                </a:lnTo>
                <a:lnTo>
                  <a:pt x="1311797" y="53408"/>
                </a:lnTo>
                <a:lnTo>
                  <a:pt x="1268136" y="39549"/>
                </a:lnTo>
                <a:lnTo>
                  <a:pt x="1223627" y="27681"/>
                </a:lnTo>
                <a:lnTo>
                  <a:pt x="1178321" y="17854"/>
                </a:lnTo>
                <a:lnTo>
                  <a:pt x="1132270" y="10120"/>
                </a:lnTo>
                <a:lnTo>
                  <a:pt x="1085527" y="4532"/>
                </a:lnTo>
                <a:lnTo>
                  <a:pt x="1038142" y="1141"/>
                </a:lnTo>
                <a:lnTo>
                  <a:pt x="990168" y="0"/>
                </a:lnTo>
                <a:lnTo>
                  <a:pt x="942194" y="1141"/>
                </a:lnTo>
                <a:lnTo>
                  <a:pt x="894809" y="4532"/>
                </a:lnTo>
                <a:lnTo>
                  <a:pt x="848065" y="10120"/>
                </a:lnTo>
                <a:lnTo>
                  <a:pt x="802014" y="17854"/>
                </a:lnTo>
                <a:lnTo>
                  <a:pt x="756708" y="27681"/>
                </a:lnTo>
                <a:lnTo>
                  <a:pt x="712199" y="39549"/>
                </a:lnTo>
                <a:lnTo>
                  <a:pt x="668538" y="53408"/>
                </a:lnTo>
                <a:lnTo>
                  <a:pt x="625778" y="69204"/>
                </a:lnTo>
                <a:lnTo>
                  <a:pt x="583970" y="86886"/>
                </a:lnTo>
                <a:lnTo>
                  <a:pt x="543167" y="106403"/>
                </a:lnTo>
                <a:lnTo>
                  <a:pt x="503419" y="127701"/>
                </a:lnTo>
                <a:lnTo>
                  <a:pt x="464779" y="150730"/>
                </a:lnTo>
                <a:lnTo>
                  <a:pt x="427299" y="175438"/>
                </a:lnTo>
                <a:lnTo>
                  <a:pt x="391031" y="201772"/>
                </a:lnTo>
                <a:lnTo>
                  <a:pt x="356026" y="229681"/>
                </a:lnTo>
                <a:lnTo>
                  <a:pt x="322337" y="259112"/>
                </a:lnTo>
                <a:lnTo>
                  <a:pt x="290015" y="290015"/>
                </a:lnTo>
                <a:lnTo>
                  <a:pt x="259112" y="322337"/>
                </a:lnTo>
                <a:lnTo>
                  <a:pt x="229681" y="356026"/>
                </a:lnTo>
                <a:lnTo>
                  <a:pt x="201772" y="391031"/>
                </a:lnTo>
                <a:lnTo>
                  <a:pt x="175438" y="427299"/>
                </a:lnTo>
                <a:lnTo>
                  <a:pt x="150730" y="464779"/>
                </a:lnTo>
                <a:lnTo>
                  <a:pt x="127701" y="503419"/>
                </a:lnTo>
                <a:lnTo>
                  <a:pt x="106403" y="543167"/>
                </a:lnTo>
                <a:lnTo>
                  <a:pt x="86886" y="583970"/>
                </a:lnTo>
                <a:lnTo>
                  <a:pt x="69204" y="625778"/>
                </a:lnTo>
                <a:lnTo>
                  <a:pt x="53408" y="668538"/>
                </a:lnTo>
                <a:lnTo>
                  <a:pt x="39549" y="712199"/>
                </a:lnTo>
                <a:lnTo>
                  <a:pt x="27681" y="756708"/>
                </a:lnTo>
                <a:lnTo>
                  <a:pt x="17854" y="802014"/>
                </a:lnTo>
                <a:lnTo>
                  <a:pt x="10120" y="848065"/>
                </a:lnTo>
                <a:lnTo>
                  <a:pt x="4532" y="894809"/>
                </a:lnTo>
                <a:lnTo>
                  <a:pt x="1141" y="942194"/>
                </a:lnTo>
                <a:lnTo>
                  <a:pt x="0" y="990168"/>
                </a:lnTo>
                <a:lnTo>
                  <a:pt x="1141" y="1038142"/>
                </a:lnTo>
                <a:lnTo>
                  <a:pt x="4532" y="1085527"/>
                </a:lnTo>
                <a:lnTo>
                  <a:pt x="10120" y="1132270"/>
                </a:lnTo>
                <a:lnTo>
                  <a:pt x="17854" y="1178321"/>
                </a:lnTo>
                <a:lnTo>
                  <a:pt x="27681" y="1223627"/>
                </a:lnTo>
                <a:lnTo>
                  <a:pt x="39549" y="1268136"/>
                </a:lnTo>
                <a:lnTo>
                  <a:pt x="53408" y="1311797"/>
                </a:lnTo>
                <a:lnTo>
                  <a:pt x="69204" y="1354557"/>
                </a:lnTo>
                <a:lnTo>
                  <a:pt x="86886" y="1396365"/>
                </a:lnTo>
                <a:lnTo>
                  <a:pt x="106403" y="1437169"/>
                </a:lnTo>
                <a:lnTo>
                  <a:pt x="127701" y="1476917"/>
                </a:lnTo>
                <a:lnTo>
                  <a:pt x="150730" y="1515556"/>
                </a:lnTo>
                <a:lnTo>
                  <a:pt x="175438" y="1553036"/>
                </a:lnTo>
                <a:lnTo>
                  <a:pt x="201772" y="1589304"/>
                </a:lnTo>
                <a:lnTo>
                  <a:pt x="229681" y="1624309"/>
                </a:lnTo>
                <a:lnTo>
                  <a:pt x="259112" y="1657998"/>
                </a:lnTo>
                <a:lnTo>
                  <a:pt x="290015" y="1690320"/>
                </a:lnTo>
                <a:lnTo>
                  <a:pt x="322337" y="1721223"/>
                </a:lnTo>
                <a:lnTo>
                  <a:pt x="356026" y="1750655"/>
                </a:lnTo>
                <a:lnTo>
                  <a:pt x="391031" y="1778564"/>
                </a:lnTo>
                <a:lnTo>
                  <a:pt x="427299" y="1804898"/>
                </a:lnTo>
                <a:lnTo>
                  <a:pt x="464779" y="1829605"/>
                </a:lnTo>
                <a:lnTo>
                  <a:pt x="503419" y="1852634"/>
                </a:lnTo>
                <a:lnTo>
                  <a:pt x="543167" y="1873933"/>
                </a:lnTo>
                <a:lnTo>
                  <a:pt x="583970" y="1893449"/>
                </a:lnTo>
                <a:lnTo>
                  <a:pt x="625778" y="1911131"/>
                </a:lnTo>
                <a:lnTo>
                  <a:pt x="668538" y="1926928"/>
                </a:lnTo>
                <a:lnTo>
                  <a:pt x="712199" y="1940786"/>
                </a:lnTo>
                <a:lnTo>
                  <a:pt x="756708" y="1952655"/>
                </a:lnTo>
                <a:lnTo>
                  <a:pt x="802014" y="1962481"/>
                </a:lnTo>
                <a:lnTo>
                  <a:pt x="848065" y="1970215"/>
                </a:lnTo>
                <a:lnTo>
                  <a:pt x="894809" y="1975803"/>
                </a:lnTo>
                <a:lnTo>
                  <a:pt x="942194" y="1979194"/>
                </a:lnTo>
                <a:lnTo>
                  <a:pt x="990168" y="1980336"/>
                </a:lnTo>
                <a:close/>
              </a:path>
            </a:pathLst>
          </a:custGeom>
          <a:ln w="13754">
            <a:solidFill>
              <a:srgbClr val="00AEEF"/>
            </a:solidFill>
          </a:ln>
        </p:spPr>
        <p:txBody>
          <a:bodyPr wrap="square" lIns="0" tIns="0" rIns="0" bIns="0" rtlCol="0"/>
          <a:lstStyle/>
          <a:p>
            <a:endParaRPr dirty="0"/>
          </a:p>
        </p:txBody>
      </p:sp>
      <p:sp>
        <p:nvSpPr>
          <p:cNvPr id="11" name="object 11"/>
          <p:cNvSpPr/>
          <p:nvPr/>
        </p:nvSpPr>
        <p:spPr>
          <a:xfrm>
            <a:off x="817410" y="2422398"/>
            <a:ext cx="1702739" cy="1702739"/>
          </a:xfrm>
          <a:prstGeom prst="rect">
            <a:avLst/>
          </a:prstGeom>
          <a:blipFill>
            <a:blip r:embed="rId2" cstate="print"/>
            <a:stretch>
              <a:fillRect/>
            </a:stretch>
          </a:blipFill>
        </p:spPr>
        <p:txBody>
          <a:bodyPr wrap="square" lIns="0" tIns="0" rIns="0" bIns="0" rtlCol="0"/>
          <a:lstStyle/>
          <a:p>
            <a:endParaRPr dirty="0"/>
          </a:p>
        </p:txBody>
      </p:sp>
      <p:sp>
        <p:nvSpPr>
          <p:cNvPr id="12" name="object 12"/>
          <p:cNvSpPr/>
          <p:nvPr/>
        </p:nvSpPr>
        <p:spPr>
          <a:xfrm>
            <a:off x="3619657" y="2283595"/>
            <a:ext cx="1980564" cy="1980564"/>
          </a:xfrm>
          <a:custGeom>
            <a:avLst/>
            <a:gdLst/>
            <a:ahLst/>
            <a:cxnLst/>
            <a:rect l="l" t="t" r="r" b="b"/>
            <a:pathLst>
              <a:path w="1980564" h="1980564">
                <a:moveTo>
                  <a:pt x="990168" y="1980336"/>
                </a:moveTo>
                <a:lnTo>
                  <a:pt x="1038142" y="1979194"/>
                </a:lnTo>
                <a:lnTo>
                  <a:pt x="1085527" y="1975803"/>
                </a:lnTo>
                <a:lnTo>
                  <a:pt x="1132270" y="1970215"/>
                </a:lnTo>
                <a:lnTo>
                  <a:pt x="1178321" y="1962481"/>
                </a:lnTo>
                <a:lnTo>
                  <a:pt x="1223627" y="1952655"/>
                </a:lnTo>
                <a:lnTo>
                  <a:pt x="1268136" y="1940786"/>
                </a:lnTo>
                <a:lnTo>
                  <a:pt x="1311797" y="1926928"/>
                </a:lnTo>
                <a:lnTo>
                  <a:pt x="1354557" y="1911131"/>
                </a:lnTo>
                <a:lnTo>
                  <a:pt x="1396365" y="1893449"/>
                </a:lnTo>
                <a:lnTo>
                  <a:pt x="1437169" y="1873933"/>
                </a:lnTo>
                <a:lnTo>
                  <a:pt x="1476917" y="1852634"/>
                </a:lnTo>
                <a:lnTo>
                  <a:pt x="1515556" y="1829605"/>
                </a:lnTo>
                <a:lnTo>
                  <a:pt x="1553036" y="1804898"/>
                </a:lnTo>
                <a:lnTo>
                  <a:pt x="1589304" y="1778564"/>
                </a:lnTo>
                <a:lnTo>
                  <a:pt x="1624309" y="1750655"/>
                </a:lnTo>
                <a:lnTo>
                  <a:pt x="1657998" y="1721223"/>
                </a:lnTo>
                <a:lnTo>
                  <a:pt x="1690320" y="1690320"/>
                </a:lnTo>
                <a:lnTo>
                  <a:pt x="1721223" y="1657998"/>
                </a:lnTo>
                <a:lnTo>
                  <a:pt x="1750655" y="1624309"/>
                </a:lnTo>
                <a:lnTo>
                  <a:pt x="1778564" y="1589304"/>
                </a:lnTo>
                <a:lnTo>
                  <a:pt x="1804898" y="1553036"/>
                </a:lnTo>
                <a:lnTo>
                  <a:pt x="1829605" y="1515556"/>
                </a:lnTo>
                <a:lnTo>
                  <a:pt x="1852634" y="1476917"/>
                </a:lnTo>
                <a:lnTo>
                  <a:pt x="1873933" y="1437169"/>
                </a:lnTo>
                <a:lnTo>
                  <a:pt x="1893449" y="1396365"/>
                </a:lnTo>
                <a:lnTo>
                  <a:pt x="1911131" y="1354557"/>
                </a:lnTo>
                <a:lnTo>
                  <a:pt x="1926928" y="1311797"/>
                </a:lnTo>
                <a:lnTo>
                  <a:pt x="1940786" y="1268136"/>
                </a:lnTo>
                <a:lnTo>
                  <a:pt x="1952655" y="1223627"/>
                </a:lnTo>
                <a:lnTo>
                  <a:pt x="1962481" y="1178321"/>
                </a:lnTo>
                <a:lnTo>
                  <a:pt x="1970215" y="1132270"/>
                </a:lnTo>
                <a:lnTo>
                  <a:pt x="1975803" y="1085527"/>
                </a:lnTo>
                <a:lnTo>
                  <a:pt x="1979194" y="1038142"/>
                </a:lnTo>
                <a:lnTo>
                  <a:pt x="1980336" y="990168"/>
                </a:lnTo>
                <a:lnTo>
                  <a:pt x="1979194" y="942194"/>
                </a:lnTo>
                <a:lnTo>
                  <a:pt x="1975803" y="894809"/>
                </a:lnTo>
                <a:lnTo>
                  <a:pt x="1970215" y="848065"/>
                </a:lnTo>
                <a:lnTo>
                  <a:pt x="1962481" y="802014"/>
                </a:lnTo>
                <a:lnTo>
                  <a:pt x="1952655" y="756708"/>
                </a:lnTo>
                <a:lnTo>
                  <a:pt x="1940786" y="712199"/>
                </a:lnTo>
                <a:lnTo>
                  <a:pt x="1926928" y="668538"/>
                </a:lnTo>
                <a:lnTo>
                  <a:pt x="1911131" y="625778"/>
                </a:lnTo>
                <a:lnTo>
                  <a:pt x="1893449" y="583970"/>
                </a:lnTo>
                <a:lnTo>
                  <a:pt x="1873933" y="543167"/>
                </a:lnTo>
                <a:lnTo>
                  <a:pt x="1852634" y="503419"/>
                </a:lnTo>
                <a:lnTo>
                  <a:pt x="1829605" y="464779"/>
                </a:lnTo>
                <a:lnTo>
                  <a:pt x="1804898" y="427299"/>
                </a:lnTo>
                <a:lnTo>
                  <a:pt x="1778564" y="391031"/>
                </a:lnTo>
                <a:lnTo>
                  <a:pt x="1750655" y="356026"/>
                </a:lnTo>
                <a:lnTo>
                  <a:pt x="1721223" y="322337"/>
                </a:lnTo>
                <a:lnTo>
                  <a:pt x="1690320" y="290015"/>
                </a:lnTo>
                <a:lnTo>
                  <a:pt x="1657998" y="259112"/>
                </a:lnTo>
                <a:lnTo>
                  <a:pt x="1624309" y="229681"/>
                </a:lnTo>
                <a:lnTo>
                  <a:pt x="1589304" y="201772"/>
                </a:lnTo>
                <a:lnTo>
                  <a:pt x="1553036" y="175438"/>
                </a:lnTo>
                <a:lnTo>
                  <a:pt x="1515556" y="150730"/>
                </a:lnTo>
                <a:lnTo>
                  <a:pt x="1476917" y="127701"/>
                </a:lnTo>
                <a:lnTo>
                  <a:pt x="1437169" y="106403"/>
                </a:lnTo>
                <a:lnTo>
                  <a:pt x="1396365" y="86886"/>
                </a:lnTo>
                <a:lnTo>
                  <a:pt x="1354557" y="69204"/>
                </a:lnTo>
                <a:lnTo>
                  <a:pt x="1311797" y="53408"/>
                </a:lnTo>
                <a:lnTo>
                  <a:pt x="1268136" y="39549"/>
                </a:lnTo>
                <a:lnTo>
                  <a:pt x="1223627" y="27681"/>
                </a:lnTo>
                <a:lnTo>
                  <a:pt x="1178321" y="17854"/>
                </a:lnTo>
                <a:lnTo>
                  <a:pt x="1132270" y="10120"/>
                </a:lnTo>
                <a:lnTo>
                  <a:pt x="1085527" y="4532"/>
                </a:lnTo>
                <a:lnTo>
                  <a:pt x="1038142" y="1141"/>
                </a:lnTo>
                <a:lnTo>
                  <a:pt x="990168" y="0"/>
                </a:lnTo>
                <a:lnTo>
                  <a:pt x="942194" y="1141"/>
                </a:lnTo>
                <a:lnTo>
                  <a:pt x="894809" y="4532"/>
                </a:lnTo>
                <a:lnTo>
                  <a:pt x="848065" y="10120"/>
                </a:lnTo>
                <a:lnTo>
                  <a:pt x="802014" y="17854"/>
                </a:lnTo>
                <a:lnTo>
                  <a:pt x="756708" y="27681"/>
                </a:lnTo>
                <a:lnTo>
                  <a:pt x="712199" y="39549"/>
                </a:lnTo>
                <a:lnTo>
                  <a:pt x="668538" y="53408"/>
                </a:lnTo>
                <a:lnTo>
                  <a:pt x="625778" y="69204"/>
                </a:lnTo>
                <a:lnTo>
                  <a:pt x="583970" y="86886"/>
                </a:lnTo>
                <a:lnTo>
                  <a:pt x="543167" y="106403"/>
                </a:lnTo>
                <a:lnTo>
                  <a:pt x="503419" y="127701"/>
                </a:lnTo>
                <a:lnTo>
                  <a:pt x="464779" y="150730"/>
                </a:lnTo>
                <a:lnTo>
                  <a:pt x="427299" y="175438"/>
                </a:lnTo>
                <a:lnTo>
                  <a:pt x="391031" y="201772"/>
                </a:lnTo>
                <a:lnTo>
                  <a:pt x="356026" y="229681"/>
                </a:lnTo>
                <a:lnTo>
                  <a:pt x="322337" y="259112"/>
                </a:lnTo>
                <a:lnTo>
                  <a:pt x="290015" y="290015"/>
                </a:lnTo>
                <a:lnTo>
                  <a:pt x="259112" y="322337"/>
                </a:lnTo>
                <a:lnTo>
                  <a:pt x="229681" y="356026"/>
                </a:lnTo>
                <a:lnTo>
                  <a:pt x="201772" y="391031"/>
                </a:lnTo>
                <a:lnTo>
                  <a:pt x="175438" y="427299"/>
                </a:lnTo>
                <a:lnTo>
                  <a:pt x="150730" y="464779"/>
                </a:lnTo>
                <a:lnTo>
                  <a:pt x="127701" y="503419"/>
                </a:lnTo>
                <a:lnTo>
                  <a:pt x="106403" y="543167"/>
                </a:lnTo>
                <a:lnTo>
                  <a:pt x="86886" y="583970"/>
                </a:lnTo>
                <a:lnTo>
                  <a:pt x="69204" y="625778"/>
                </a:lnTo>
                <a:lnTo>
                  <a:pt x="53408" y="668538"/>
                </a:lnTo>
                <a:lnTo>
                  <a:pt x="39549" y="712199"/>
                </a:lnTo>
                <a:lnTo>
                  <a:pt x="27681" y="756708"/>
                </a:lnTo>
                <a:lnTo>
                  <a:pt x="17854" y="802014"/>
                </a:lnTo>
                <a:lnTo>
                  <a:pt x="10120" y="848065"/>
                </a:lnTo>
                <a:lnTo>
                  <a:pt x="4532" y="894809"/>
                </a:lnTo>
                <a:lnTo>
                  <a:pt x="1141" y="942194"/>
                </a:lnTo>
                <a:lnTo>
                  <a:pt x="0" y="990168"/>
                </a:lnTo>
                <a:lnTo>
                  <a:pt x="1141" y="1038142"/>
                </a:lnTo>
                <a:lnTo>
                  <a:pt x="4532" y="1085527"/>
                </a:lnTo>
                <a:lnTo>
                  <a:pt x="10120" y="1132270"/>
                </a:lnTo>
                <a:lnTo>
                  <a:pt x="17854" y="1178321"/>
                </a:lnTo>
                <a:lnTo>
                  <a:pt x="27681" y="1223627"/>
                </a:lnTo>
                <a:lnTo>
                  <a:pt x="39549" y="1268136"/>
                </a:lnTo>
                <a:lnTo>
                  <a:pt x="53408" y="1311797"/>
                </a:lnTo>
                <a:lnTo>
                  <a:pt x="69204" y="1354557"/>
                </a:lnTo>
                <a:lnTo>
                  <a:pt x="86886" y="1396365"/>
                </a:lnTo>
                <a:lnTo>
                  <a:pt x="106403" y="1437169"/>
                </a:lnTo>
                <a:lnTo>
                  <a:pt x="127701" y="1476917"/>
                </a:lnTo>
                <a:lnTo>
                  <a:pt x="150730" y="1515556"/>
                </a:lnTo>
                <a:lnTo>
                  <a:pt x="175438" y="1553036"/>
                </a:lnTo>
                <a:lnTo>
                  <a:pt x="201772" y="1589304"/>
                </a:lnTo>
                <a:lnTo>
                  <a:pt x="229681" y="1624309"/>
                </a:lnTo>
                <a:lnTo>
                  <a:pt x="259112" y="1657998"/>
                </a:lnTo>
                <a:lnTo>
                  <a:pt x="290015" y="1690320"/>
                </a:lnTo>
                <a:lnTo>
                  <a:pt x="322337" y="1721223"/>
                </a:lnTo>
                <a:lnTo>
                  <a:pt x="356026" y="1750655"/>
                </a:lnTo>
                <a:lnTo>
                  <a:pt x="391031" y="1778564"/>
                </a:lnTo>
                <a:lnTo>
                  <a:pt x="427299" y="1804898"/>
                </a:lnTo>
                <a:lnTo>
                  <a:pt x="464779" y="1829605"/>
                </a:lnTo>
                <a:lnTo>
                  <a:pt x="503419" y="1852634"/>
                </a:lnTo>
                <a:lnTo>
                  <a:pt x="543167" y="1873933"/>
                </a:lnTo>
                <a:lnTo>
                  <a:pt x="583970" y="1893449"/>
                </a:lnTo>
                <a:lnTo>
                  <a:pt x="625778" y="1911131"/>
                </a:lnTo>
                <a:lnTo>
                  <a:pt x="668538" y="1926928"/>
                </a:lnTo>
                <a:lnTo>
                  <a:pt x="712199" y="1940786"/>
                </a:lnTo>
                <a:lnTo>
                  <a:pt x="756708" y="1952655"/>
                </a:lnTo>
                <a:lnTo>
                  <a:pt x="802014" y="1962481"/>
                </a:lnTo>
                <a:lnTo>
                  <a:pt x="848065" y="1970215"/>
                </a:lnTo>
                <a:lnTo>
                  <a:pt x="894809" y="1975803"/>
                </a:lnTo>
                <a:lnTo>
                  <a:pt x="942194" y="1979194"/>
                </a:lnTo>
                <a:lnTo>
                  <a:pt x="990168" y="1980336"/>
                </a:lnTo>
                <a:close/>
              </a:path>
            </a:pathLst>
          </a:custGeom>
          <a:ln w="13754">
            <a:solidFill>
              <a:srgbClr val="00AEEF"/>
            </a:solidFill>
          </a:ln>
        </p:spPr>
        <p:txBody>
          <a:bodyPr wrap="square" lIns="0" tIns="0" rIns="0" bIns="0" rtlCol="0"/>
          <a:lstStyle/>
          <a:p>
            <a:endParaRPr dirty="0"/>
          </a:p>
        </p:txBody>
      </p:sp>
      <p:sp>
        <p:nvSpPr>
          <p:cNvPr id="13" name="object 13"/>
          <p:cNvSpPr/>
          <p:nvPr/>
        </p:nvSpPr>
        <p:spPr>
          <a:xfrm>
            <a:off x="3758450" y="2422398"/>
            <a:ext cx="1702752" cy="1702739"/>
          </a:xfrm>
          <a:prstGeom prst="rect">
            <a:avLst/>
          </a:prstGeom>
          <a:blipFill>
            <a:blip r:embed="rId3" cstate="print"/>
            <a:stretch>
              <a:fillRect/>
            </a:stretch>
          </a:blipFill>
        </p:spPr>
        <p:txBody>
          <a:bodyPr wrap="square" lIns="0" tIns="0" rIns="0" bIns="0" rtlCol="0"/>
          <a:lstStyle/>
          <a:p>
            <a:endParaRPr dirty="0"/>
          </a:p>
        </p:txBody>
      </p:sp>
      <p:sp>
        <p:nvSpPr>
          <p:cNvPr id="14" name="object 14"/>
          <p:cNvSpPr/>
          <p:nvPr/>
        </p:nvSpPr>
        <p:spPr>
          <a:xfrm>
            <a:off x="6641000" y="4373035"/>
            <a:ext cx="322580" cy="322580"/>
          </a:xfrm>
          <a:custGeom>
            <a:avLst/>
            <a:gdLst/>
            <a:ahLst/>
            <a:cxnLst/>
            <a:rect l="l" t="t" r="r" b="b"/>
            <a:pathLst>
              <a:path w="322579" h="322579">
                <a:moveTo>
                  <a:pt x="161035" y="322084"/>
                </a:moveTo>
                <a:lnTo>
                  <a:pt x="203845" y="316332"/>
                </a:lnTo>
                <a:lnTo>
                  <a:pt x="242314" y="300098"/>
                </a:lnTo>
                <a:lnTo>
                  <a:pt x="274905" y="274918"/>
                </a:lnTo>
                <a:lnTo>
                  <a:pt x="300085" y="242326"/>
                </a:lnTo>
                <a:lnTo>
                  <a:pt x="316319" y="203858"/>
                </a:lnTo>
                <a:lnTo>
                  <a:pt x="322071" y="161048"/>
                </a:lnTo>
                <a:lnTo>
                  <a:pt x="316319" y="118237"/>
                </a:lnTo>
                <a:lnTo>
                  <a:pt x="300085" y="79767"/>
                </a:lnTo>
                <a:lnTo>
                  <a:pt x="274905" y="47172"/>
                </a:lnTo>
                <a:lnTo>
                  <a:pt x="242314" y="21989"/>
                </a:lnTo>
                <a:lnTo>
                  <a:pt x="203845" y="5753"/>
                </a:lnTo>
                <a:lnTo>
                  <a:pt x="161035" y="0"/>
                </a:lnTo>
                <a:lnTo>
                  <a:pt x="118226" y="5753"/>
                </a:lnTo>
                <a:lnTo>
                  <a:pt x="79757" y="21989"/>
                </a:lnTo>
                <a:lnTo>
                  <a:pt x="47166" y="47172"/>
                </a:lnTo>
                <a:lnTo>
                  <a:pt x="21986" y="79767"/>
                </a:lnTo>
                <a:lnTo>
                  <a:pt x="5752" y="118237"/>
                </a:lnTo>
                <a:lnTo>
                  <a:pt x="0" y="161048"/>
                </a:lnTo>
                <a:lnTo>
                  <a:pt x="5752" y="203858"/>
                </a:lnTo>
                <a:lnTo>
                  <a:pt x="21986" y="242326"/>
                </a:lnTo>
                <a:lnTo>
                  <a:pt x="47166" y="274918"/>
                </a:lnTo>
                <a:lnTo>
                  <a:pt x="79757" y="300098"/>
                </a:lnTo>
                <a:lnTo>
                  <a:pt x="118226" y="316332"/>
                </a:lnTo>
                <a:lnTo>
                  <a:pt x="161035" y="322084"/>
                </a:lnTo>
                <a:close/>
              </a:path>
            </a:pathLst>
          </a:custGeom>
          <a:ln w="17767">
            <a:solidFill>
              <a:srgbClr val="3CA262"/>
            </a:solidFill>
          </a:ln>
        </p:spPr>
        <p:txBody>
          <a:bodyPr wrap="square" lIns="0" tIns="0" rIns="0" bIns="0" rtlCol="0"/>
          <a:lstStyle/>
          <a:p>
            <a:endParaRPr dirty="0"/>
          </a:p>
        </p:txBody>
      </p:sp>
      <p:sp>
        <p:nvSpPr>
          <p:cNvPr id="15" name="object 15"/>
          <p:cNvSpPr/>
          <p:nvPr/>
        </p:nvSpPr>
        <p:spPr>
          <a:xfrm>
            <a:off x="6708405" y="4361446"/>
            <a:ext cx="243204" cy="230504"/>
          </a:xfrm>
          <a:custGeom>
            <a:avLst/>
            <a:gdLst/>
            <a:ahLst/>
            <a:cxnLst/>
            <a:rect l="l" t="t" r="r" b="b"/>
            <a:pathLst>
              <a:path w="243204" h="230504">
                <a:moveTo>
                  <a:pt x="0" y="154266"/>
                </a:moveTo>
                <a:lnTo>
                  <a:pt x="87820" y="230289"/>
                </a:lnTo>
                <a:lnTo>
                  <a:pt x="242989" y="0"/>
                </a:lnTo>
              </a:path>
            </a:pathLst>
          </a:custGeom>
          <a:ln w="47815">
            <a:solidFill>
              <a:srgbClr val="FFFFFF"/>
            </a:solidFill>
          </a:ln>
        </p:spPr>
        <p:txBody>
          <a:bodyPr wrap="square" lIns="0" tIns="0" rIns="0" bIns="0" rtlCol="0"/>
          <a:lstStyle/>
          <a:p>
            <a:endParaRPr dirty="0"/>
          </a:p>
        </p:txBody>
      </p:sp>
      <p:sp>
        <p:nvSpPr>
          <p:cNvPr id="16" name="object 16"/>
          <p:cNvSpPr/>
          <p:nvPr/>
        </p:nvSpPr>
        <p:spPr>
          <a:xfrm>
            <a:off x="6714143" y="4367186"/>
            <a:ext cx="231775" cy="216535"/>
          </a:xfrm>
          <a:custGeom>
            <a:avLst/>
            <a:gdLst/>
            <a:ahLst/>
            <a:cxnLst/>
            <a:rect l="l" t="t" r="r" b="b"/>
            <a:pathLst>
              <a:path w="231775" h="216535">
                <a:moveTo>
                  <a:pt x="0" y="144995"/>
                </a:moveTo>
                <a:lnTo>
                  <a:pt x="83667" y="216446"/>
                </a:lnTo>
                <a:lnTo>
                  <a:pt x="231508" y="0"/>
                </a:lnTo>
              </a:path>
            </a:pathLst>
          </a:custGeom>
          <a:ln w="17767">
            <a:solidFill>
              <a:srgbClr val="FFD24E"/>
            </a:solidFill>
          </a:ln>
        </p:spPr>
        <p:txBody>
          <a:bodyPr wrap="square" lIns="0" tIns="0" rIns="0" bIns="0" rtlCol="0"/>
          <a:lstStyle/>
          <a:p>
            <a:endParaRPr dirty="0"/>
          </a:p>
        </p:txBody>
      </p:sp>
      <p:sp>
        <p:nvSpPr>
          <p:cNvPr id="17" name="object 17"/>
          <p:cNvSpPr/>
          <p:nvPr/>
        </p:nvSpPr>
        <p:spPr>
          <a:xfrm>
            <a:off x="6641000" y="3658379"/>
            <a:ext cx="322580" cy="322580"/>
          </a:xfrm>
          <a:custGeom>
            <a:avLst/>
            <a:gdLst/>
            <a:ahLst/>
            <a:cxnLst/>
            <a:rect l="l" t="t" r="r" b="b"/>
            <a:pathLst>
              <a:path w="322579" h="322579">
                <a:moveTo>
                  <a:pt x="161035" y="322084"/>
                </a:moveTo>
                <a:lnTo>
                  <a:pt x="203845" y="316332"/>
                </a:lnTo>
                <a:lnTo>
                  <a:pt x="242314" y="300098"/>
                </a:lnTo>
                <a:lnTo>
                  <a:pt x="274905" y="274918"/>
                </a:lnTo>
                <a:lnTo>
                  <a:pt x="300085" y="242326"/>
                </a:lnTo>
                <a:lnTo>
                  <a:pt x="316319" y="203858"/>
                </a:lnTo>
                <a:lnTo>
                  <a:pt x="322071" y="161048"/>
                </a:lnTo>
                <a:lnTo>
                  <a:pt x="316319" y="118237"/>
                </a:lnTo>
                <a:lnTo>
                  <a:pt x="300085" y="79767"/>
                </a:lnTo>
                <a:lnTo>
                  <a:pt x="274905" y="47172"/>
                </a:lnTo>
                <a:lnTo>
                  <a:pt x="242314" y="21989"/>
                </a:lnTo>
                <a:lnTo>
                  <a:pt x="203845" y="5753"/>
                </a:lnTo>
                <a:lnTo>
                  <a:pt x="161035" y="0"/>
                </a:lnTo>
                <a:lnTo>
                  <a:pt x="118226" y="5753"/>
                </a:lnTo>
                <a:lnTo>
                  <a:pt x="79757" y="21989"/>
                </a:lnTo>
                <a:lnTo>
                  <a:pt x="47166" y="47172"/>
                </a:lnTo>
                <a:lnTo>
                  <a:pt x="21986" y="79767"/>
                </a:lnTo>
                <a:lnTo>
                  <a:pt x="5752" y="118237"/>
                </a:lnTo>
                <a:lnTo>
                  <a:pt x="0" y="161048"/>
                </a:lnTo>
                <a:lnTo>
                  <a:pt x="5752" y="203858"/>
                </a:lnTo>
                <a:lnTo>
                  <a:pt x="21986" y="242326"/>
                </a:lnTo>
                <a:lnTo>
                  <a:pt x="47166" y="274918"/>
                </a:lnTo>
                <a:lnTo>
                  <a:pt x="79757" y="300098"/>
                </a:lnTo>
                <a:lnTo>
                  <a:pt x="118226" y="316332"/>
                </a:lnTo>
                <a:lnTo>
                  <a:pt x="161035" y="322084"/>
                </a:lnTo>
                <a:close/>
              </a:path>
            </a:pathLst>
          </a:custGeom>
          <a:ln w="17767">
            <a:solidFill>
              <a:srgbClr val="3CA262"/>
            </a:solidFill>
          </a:ln>
        </p:spPr>
        <p:txBody>
          <a:bodyPr wrap="square" lIns="0" tIns="0" rIns="0" bIns="0" rtlCol="0"/>
          <a:lstStyle/>
          <a:p>
            <a:endParaRPr dirty="0"/>
          </a:p>
        </p:txBody>
      </p:sp>
      <p:sp>
        <p:nvSpPr>
          <p:cNvPr id="18" name="object 18"/>
          <p:cNvSpPr/>
          <p:nvPr/>
        </p:nvSpPr>
        <p:spPr>
          <a:xfrm>
            <a:off x="6708405" y="3646789"/>
            <a:ext cx="243204" cy="230504"/>
          </a:xfrm>
          <a:custGeom>
            <a:avLst/>
            <a:gdLst/>
            <a:ahLst/>
            <a:cxnLst/>
            <a:rect l="l" t="t" r="r" b="b"/>
            <a:pathLst>
              <a:path w="243204" h="230504">
                <a:moveTo>
                  <a:pt x="0" y="154266"/>
                </a:moveTo>
                <a:lnTo>
                  <a:pt x="87820" y="230289"/>
                </a:lnTo>
                <a:lnTo>
                  <a:pt x="242989" y="0"/>
                </a:lnTo>
              </a:path>
            </a:pathLst>
          </a:custGeom>
          <a:ln w="47815">
            <a:solidFill>
              <a:srgbClr val="FFFFFF"/>
            </a:solidFill>
          </a:ln>
        </p:spPr>
        <p:txBody>
          <a:bodyPr wrap="square" lIns="0" tIns="0" rIns="0" bIns="0" rtlCol="0"/>
          <a:lstStyle/>
          <a:p>
            <a:endParaRPr dirty="0"/>
          </a:p>
        </p:txBody>
      </p:sp>
      <p:sp>
        <p:nvSpPr>
          <p:cNvPr id="19" name="object 19"/>
          <p:cNvSpPr/>
          <p:nvPr/>
        </p:nvSpPr>
        <p:spPr>
          <a:xfrm>
            <a:off x="6714143" y="3652531"/>
            <a:ext cx="231775" cy="216535"/>
          </a:xfrm>
          <a:custGeom>
            <a:avLst/>
            <a:gdLst/>
            <a:ahLst/>
            <a:cxnLst/>
            <a:rect l="l" t="t" r="r" b="b"/>
            <a:pathLst>
              <a:path w="231775" h="216535">
                <a:moveTo>
                  <a:pt x="0" y="144995"/>
                </a:moveTo>
                <a:lnTo>
                  <a:pt x="83667" y="216446"/>
                </a:lnTo>
                <a:lnTo>
                  <a:pt x="231508" y="0"/>
                </a:lnTo>
              </a:path>
            </a:pathLst>
          </a:custGeom>
          <a:ln w="17767">
            <a:solidFill>
              <a:srgbClr val="FFD24E"/>
            </a:solidFill>
          </a:ln>
        </p:spPr>
        <p:txBody>
          <a:bodyPr wrap="square" lIns="0" tIns="0" rIns="0" bIns="0" rtlCol="0"/>
          <a:lstStyle/>
          <a:p>
            <a:endParaRPr dirty="0"/>
          </a:p>
        </p:txBody>
      </p:sp>
      <p:sp>
        <p:nvSpPr>
          <p:cNvPr id="20" name="object 20"/>
          <p:cNvSpPr/>
          <p:nvPr/>
        </p:nvSpPr>
        <p:spPr>
          <a:xfrm>
            <a:off x="6641000" y="2972309"/>
            <a:ext cx="322580" cy="322580"/>
          </a:xfrm>
          <a:custGeom>
            <a:avLst/>
            <a:gdLst/>
            <a:ahLst/>
            <a:cxnLst/>
            <a:rect l="l" t="t" r="r" b="b"/>
            <a:pathLst>
              <a:path w="322579" h="322579">
                <a:moveTo>
                  <a:pt x="161035" y="322084"/>
                </a:moveTo>
                <a:lnTo>
                  <a:pt x="203845" y="316332"/>
                </a:lnTo>
                <a:lnTo>
                  <a:pt x="242314" y="300098"/>
                </a:lnTo>
                <a:lnTo>
                  <a:pt x="274905" y="274918"/>
                </a:lnTo>
                <a:lnTo>
                  <a:pt x="300085" y="242326"/>
                </a:lnTo>
                <a:lnTo>
                  <a:pt x="316319" y="203858"/>
                </a:lnTo>
                <a:lnTo>
                  <a:pt x="322071" y="161048"/>
                </a:lnTo>
                <a:lnTo>
                  <a:pt x="316319" y="118237"/>
                </a:lnTo>
                <a:lnTo>
                  <a:pt x="300085" y="79767"/>
                </a:lnTo>
                <a:lnTo>
                  <a:pt x="274905" y="47172"/>
                </a:lnTo>
                <a:lnTo>
                  <a:pt x="242314" y="21989"/>
                </a:lnTo>
                <a:lnTo>
                  <a:pt x="203845" y="5753"/>
                </a:lnTo>
                <a:lnTo>
                  <a:pt x="161035" y="0"/>
                </a:lnTo>
                <a:lnTo>
                  <a:pt x="118226" y="5753"/>
                </a:lnTo>
                <a:lnTo>
                  <a:pt x="79757" y="21989"/>
                </a:lnTo>
                <a:lnTo>
                  <a:pt x="47166" y="47172"/>
                </a:lnTo>
                <a:lnTo>
                  <a:pt x="21986" y="79767"/>
                </a:lnTo>
                <a:lnTo>
                  <a:pt x="5752" y="118237"/>
                </a:lnTo>
                <a:lnTo>
                  <a:pt x="0" y="161048"/>
                </a:lnTo>
                <a:lnTo>
                  <a:pt x="5752" y="203858"/>
                </a:lnTo>
                <a:lnTo>
                  <a:pt x="21986" y="242326"/>
                </a:lnTo>
                <a:lnTo>
                  <a:pt x="47166" y="274918"/>
                </a:lnTo>
                <a:lnTo>
                  <a:pt x="79757" y="300098"/>
                </a:lnTo>
                <a:lnTo>
                  <a:pt x="118226" y="316332"/>
                </a:lnTo>
                <a:lnTo>
                  <a:pt x="161035" y="322084"/>
                </a:lnTo>
                <a:close/>
              </a:path>
            </a:pathLst>
          </a:custGeom>
          <a:ln w="17767">
            <a:solidFill>
              <a:srgbClr val="3CA262"/>
            </a:solidFill>
          </a:ln>
        </p:spPr>
        <p:txBody>
          <a:bodyPr wrap="square" lIns="0" tIns="0" rIns="0" bIns="0" rtlCol="0"/>
          <a:lstStyle/>
          <a:p>
            <a:endParaRPr dirty="0"/>
          </a:p>
        </p:txBody>
      </p:sp>
      <p:sp>
        <p:nvSpPr>
          <p:cNvPr id="21" name="object 21"/>
          <p:cNvSpPr/>
          <p:nvPr/>
        </p:nvSpPr>
        <p:spPr>
          <a:xfrm>
            <a:off x="6708405" y="2960719"/>
            <a:ext cx="243204" cy="230504"/>
          </a:xfrm>
          <a:custGeom>
            <a:avLst/>
            <a:gdLst/>
            <a:ahLst/>
            <a:cxnLst/>
            <a:rect l="l" t="t" r="r" b="b"/>
            <a:pathLst>
              <a:path w="243204" h="230505">
                <a:moveTo>
                  <a:pt x="0" y="154266"/>
                </a:moveTo>
                <a:lnTo>
                  <a:pt x="87820" y="230289"/>
                </a:lnTo>
                <a:lnTo>
                  <a:pt x="242989" y="0"/>
                </a:lnTo>
              </a:path>
            </a:pathLst>
          </a:custGeom>
          <a:ln w="47815">
            <a:solidFill>
              <a:srgbClr val="FFFFFF"/>
            </a:solidFill>
          </a:ln>
        </p:spPr>
        <p:txBody>
          <a:bodyPr wrap="square" lIns="0" tIns="0" rIns="0" bIns="0" rtlCol="0"/>
          <a:lstStyle/>
          <a:p>
            <a:endParaRPr dirty="0"/>
          </a:p>
        </p:txBody>
      </p:sp>
      <p:sp>
        <p:nvSpPr>
          <p:cNvPr id="22" name="object 22"/>
          <p:cNvSpPr/>
          <p:nvPr/>
        </p:nvSpPr>
        <p:spPr>
          <a:xfrm>
            <a:off x="6714143" y="2966460"/>
            <a:ext cx="231775" cy="216535"/>
          </a:xfrm>
          <a:custGeom>
            <a:avLst/>
            <a:gdLst/>
            <a:ahLst/>
            <a:cxnLst/>
            <a:rect l="l" t="t" r="r" b="b"/>
            <a:pathLst>
              <a:path w="231775" h="216535">
                <a:moveTo>
                  <a:pt x="0" y="144995"/>
                </a:moveTo>
                <a:lnTo>
                  <a:pt x="83667" y="216446"/>
                </a:lnTo>
                <a:lnTo>
                  <a:pt x="231508" y="0"/>
                </a:lnTo>
              </a:path>
            </a:pathLst>
          </a:custGeom>
          <a:ln w="17767">
            <a:solidFill>
              <a:srgbClr val="FFD24E"/>
            </a:solidFill>
          </a:ln>
        </p:spPr>
        <p:txBody>
          <a:bodyPr wrap="square" lIns="0" tIns="0" rIns="0" bIns="0" rtlCol="0"/>
          <a:lstStyle/>
          <a:p>
            <a:endParaRPr dirty="0"/>
          </a:p>
        </p:txBody>
      </p:sp>
      <p:sp>
        <p:nvSpPr>
          <p:cNvPr id="23" name="object 23"/>
          <p:cNvSpPr/>
          <p:nvPr/>
        </p:nvSpPr>
        <p:spPr>
          <a:xfrm>
            <a:off x="6641000" y="2295239"/>
            <a:ext cx="322580" cy="322580"/>
          </a:xfrm>
          <a:custGeom>
            <a:avLst/>
            <a:gdLst/>
            <a:ahLst/>
            <a:cxnLst/>
            <a:rect l="l" t="t" r="r" b="b"/>
            <a:pathLst>
              <a:path w="322579" h="322580">
                <a:moveTo>
                  <a:pt x="161035" y="322084"/>
                </a:moveTo>
                <a:lnTo>
                  <a:pt x="203845" y="316332"/>
                </a:lnTo>
                <a:lnTo>
                  <a:pt x="242314" y="300098"/>
                </a:lnTo>
                <a:lnTo>
                  <a:pt x="274905" y="274918"/>
                </a:lnTo>
                <a:lnTo>
                  <a:pt x="300085" y="242326"/>
                </a:lnTo>
                <a:lnTo>
                  <a:pt x="316319" y="203858"/>
                </a:lnTo>
                <a:lnTo>
                  <a:pt x="322071" y="161048"/>
                </a:lnTo>
                <a:lnTo>
                  <a:pt x="316319" y="118237"/>
                </a:lnTo>
                <a:lnTo>
                  <a:pt x="300085" y="79767"/>
                </a:lnTo>
                <a:lnTo>
                  <a:pt x="274905" y="47172"/>
                </a:lnTo>
                <a:lnTo>
                  <a:pt x="242314" y="21989"/>
                </a:lnTo>
                <a:lnTo>
                  <a:pt x="203845" y="5753"/>
                </a:lnTo>
                <a:lnTo>
                  <a:pt x="161035" y="0"/>
                </a:lnTo>
                <a:lnTo>
                  <a:pt x="118226" y="5753"/>
                </a:lnTo>
                <a:lnTo>
                  <a:pt x="79757" y="21989"/>
                </a:lnTo>
                <a:lnTo>
                  <a:pt x="47166" y="47172"/>
                </a:lnTo>
                <a:lnTo>
                  <a:pt x="21986" y="79767"/>
                </a:lnTo>
                <a:lnTo>
                  <a:pt x="5752" y="118237"/>
                </a:lnTo>
                <a:lnTo>
                  <a:pt x="0" y="161048"/>
                </a:lnTo>
                <a:lnTo>
                  <a:pt x="5752" y="203858"/>
                </a:lnTo>
                <a:lnTo>
                  <a:pt x="21986" y="242326"/>
                </a:lnTo>
                <a:lnTo>
                  <a:pt x="47166" y="274918"/>
                </a:lnTo>
                <a:lnTo>
                  <a:pt x="79757" y="300098"/>
                </a:lnTo>
                <a:lnTo>
                  <a:pt x="118226" y="316332"/>
                </a:lnTo>
                <a:lnTo>
                  <a:pt x="161035" y="322084"/>
                </a:lnTo>
                <a:close/>
              </a:path>
            </a:pathLst>
          </a:custGeom>
          <a:ln w="17767">
            <a:solidFill>
              <a:srgbClr val="3CA262"/>
            </a:solidFill>
          </a:ln>
        </p:spPr>
        <p:txBody>
          <a:bodyPr wrap="square" lIns="0" tIns="0" rIns="0" bIns="0" rtlCol="0"/>
          <a:lstStyle/>
          <a:p>
            <a:endParaRPr dirty="0"/>
          </a:p>
        </p:txBody>
      </p:sp>
      <p:sp>
        <p:nvSpPr>
          <p:cNvPr id="24" name="object 24"/>
          <p:cNvSpPr/>
          <p:nvPr/>
        </p:nvSpPr>
        <p:spPr>
          <a:xfrm>
            <a:off x="6708405" y="2283649"/>
            <a:ext cx="243204" cy="230504"/>
          </a:xfrm>
          <a:custGeom>
            <a:avLst/>
            <a:gdLst/>
            <a:ahLst/>
            <a:cxnLst/>
            <a:rect l="l" t="t" r="r" b="b"/>
            <a:pathLst>
              <a:path w="243204" h="230505">
                <a:moveTo>
                  <a:pt x="0" y="154266"/>
                </a:moveTo>
                <a:lnTo>
                  <a:pt x="87820" y="230289"/>
                </a:lnTo>
                <a:lnTo>
                  <a:pt x="242989" y="0"/>
                </a:lnTo>
              </a:path>
            </a:pathLst>
          </a:custGeom>
          <a:ln w="47815">
            <a:solidFill>
              <a:srgbClr val="FFFFFF"/>
            </a:solidFill>
          </a:ln>
        </p:spPr>
        <p:txBody>
          <a:bodyPr wrap="square" lIns="0" tIns="0" rIns="0" bIns="0" rtlCol="0"/>
          <a:lstStyle/>
          <a:p>
            <a:endParaRPr dirty="0"/>
          </a:p>
        </p:txBody>
      </p:sp>
      <p:sp>
        <p:nvSpPr>
          <p:cNvPr id="25" name="object 25"/>
          <p:cNvSpPr/>
          <p:nvPr/>
        </p:nvSpPr>
        <p:spPr>
          <a:xfrm>
            <a:off x="6714143" y="2289390"/>
            <a:ext cx="231775" cy="216535"/>
          </a:xfrm>
          <a:custGeom>
            <a:avLst/>
            <a:gdLst/>
            <a:ahLst/>
            <a:cxnLst/>
            <a:rect l="l" t="t" r="r" b="b"/>
            <a:pathLst>
              <a:path w="231775" h="216535">
                <a:moveTo>
                  <a:pt x="0" y="144995"/>
                </a:moveTo>
                <a:lnTo>
                  <a:pt x="83667" y="216446"/>
                </a:lnTo>
                <a:lnTo>
                  <a:pt x="231508" y="0"/>
                </a:lnTo>
              </a:path>
            </a:pathLst>
          </a:custGeom>
          <a:ln w="17767">
            <a:solidFill>
              <a:srgbClr val="FFD24E"/>
            </a:solidFill>
          </a:ln>
        </p:spPr>
        <p:txBody>
          <a:bodyPr wrap="square" lIns="0" tIns="0" rIns="0" bIns="0" rtlCol="0"/>
          <a:lstStyle/>
          <a:p>
            <a:endParaRPr dirty="0"/>
          </a:p>
        </p:txBody>
      </p:sp>
      <p:sp>
        <p:nvSpPr>
          <p:cNvPr id="26" name="object 26"/>
          <p:cNvSpPr txBox="1">
            <a:spLocks noGrp="1"/>
          </p:cNvSpPr>
          <p:nvPr>
            <p:ph type="ftr" sz="quarter" idx="5"/>
          </p:nvPr>
        </p:nvSpPr>
        <p:spPr>
          <a:xfrm>
            <a:off x="1217167" y="6307097"/>
            <a:ext cx="1754683" cy="322524"/>
          </a:xfrm>
          <a:prstGeom prst="rect">
            <a:avLst/>
          </a:prstGeom>
        </p:spPr>
        <p:txBody>
          <a:bodyPr vert="horz" wrap="square" lIns="0" tIns="13335" rIns="0" bIns="0" rtlCol="0">
            <a:spAutoFit/>
          </a:bodyPr>
          <a:lstStyle/>
          <a:p>
            <a:pPr marL="12700" marR="5080">
              <a:lnSpc>
                <a:spcPct val="103299"/>
              </a:lnSpc>
              <a:spcBef>
                <a:spcPts val="105"/>
              </a:spcBef>
            </a:pPr>
            <a:r>
              <a:rPr spc="5" dirty="0"/>
              <a:t>Natural</a:t>
            </a:r>
            <a:r>
              <a:rPr spc="-70" dirty="0"/>
              <a:t> </a:t>
            </a:r>
            <a:r>
              <a:rPr dirty="0"/>
              <a:t>Precision  Agriculture</a:t>
            </a: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38100">
              <a:lnSpc>
                <a:spcPts val="1475"/>
              </a:lnSpc>
            </a:pPr>
            <a:fld id="{81D60167-4931-47E6-BA6A-407CBD079E47}" type="slidenum">
              <a:rPr spc="-5" dirty="0"/>
              <a:t>9</a:t>
            </a:fld>
            <a:endParaRPr spc="-5" dirty="0"/>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blipFill dpi="0" rotWithShape="1">
          <a:blip xmlns:r="http://schemas.openxmlformats.org/officeDocument/2006/relationships" r:embed="rId1"/>
          <a:srcRect/>
          <a:stretch>
            <a:fillRect/>
          </a:stretch>
        </a:blipFill>
        <a:ln w="12700">
          <a:solidFill>
            <a:srgbClr val="FFC000"/>
          </a:solidFill>
          <a:miter lim="800000"/>
          <a:headEnd/>
          <a:tailEnd/>
        </a:ln>
      </a:spPr>
      <a:bodyPr anchor="ctr"/>
      <a:lstStyle>
        <a:defPPr algn="ctr">
          <a:defRPr dirty="0">
            <a:solidFill>
              <a:schemeClr val="lt1"/>
            </a:solidFill>
            <a:latin typeface="+mn-lt"/>
          </a:defRPr>
        </a:defPPr>
      </a:lstStyle>
    </a:spDef>
  </a:objectDefaults>
  <a:extraClrSchemeLst/>
  <a:extLst>
    <a:ext uri="{05A4C25C-085E-4340-85A3-A5531E510DB2}">
      <thm15:themeFamily xmlns:thm15="http://schemas.microsoft.com/office/thememl/2012/main" name="BEE Slide Deck WIDE.potx" id="{06A2F0E2-F41A-4008-9EEC-17C1D35D515E}" vid="{B2E69E7E-97BE-4784-8582-39176EB2771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37240</TotalTime>
  <Words>4056</Words>
  <Application>Microsoft Office PowerPoint</Application>
  <PresentationFormat>Widescreen</PresentationFormat>
  <Paragraphs>841</Paragraphs>
  <Slides>37</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Abadi</vt:lpstr>
      <vt:lpstr>Arial</vt:lpstr>
      <vt:lpstr>Calibri</vt:lpstr>
      <vt:lpstr>Calibri Light</vt:lpstr>
      <vt:lpstr>Montserrat-Light</vt:lpstr>
      <vt:lpstr>Times New Roman</vt:lpstr>
      <vt:lpstr>Wingdings</vt:lpstr>
      <vt:lpstr>Office Theme</vt:lpstr>
      <vt:lpstr>Custom Design</vt:lpstr>
      <vt:lpstr>Bee Vectoring Technologies</vt:lpstr>
      <vt:lpstr>Forward Looking Statement</vt:lpstr>
      <vt:lpstr>Agenda</vt:lpstr>
      <vt:lpstr>Bee Vectoring Technologies (BVT)</vt:lpstr>
      <vt:lpstr>BVT Team: World Class Experience In Crop Protection, Big Agriculture, Start-up Launch to Exit, and a Deep Industry Network</vt:lpstr>
      <vt:lpstr>Imagine an Agricultural Productivity  Technology that…</vt:lpstr>
      <vt:lpstr>Imagine an Agricultural Productivity  Technology that…</vt:lpstr>
      <vt:lpstr>BVT is the Only Company  that Combines Two Unique Technologies</vt:lpstr>
      <vt:lpstr>BVT Delivers Compelling Value to Growers</vt:lpstr>
      <vt:lpstr>PowerPoint Presentation</vt:lpstr>
      <vt:lpstr>BVT is Developing 4 Market Segments</vt:lpstr>
      <vt:lpstr>BVT has Earned the Right to Play</vt:lpstr>
      <vt:lpstr>BVT’s Unique Platform Provides Multiple Revenue Streams</vt:lpstr>
      <vt:lpstr>BVT’s Unique Platform Provides Multiple Revenue Streams</vt:lpstr>
      <vt:lpstr>BVT’s Unique Platform Provides Multiple Revenue Streams</vt:lpstr>
      <vt:lpstr>Commercialization in the US</vt:lpstr>
      <vt:lpstr>FY2021: Significant Progress in 2021</vt:lpstr>
      <vt:lpstr>FY2022: Continued High Growth </vt:lpstr>
      <vt:lpstr>2022 Commercial Grower Trials – Pacific Northwest</vt:lpstr>
      <vt:lpstr>2023 Growth / Pipeline</vt:lpstr>
      <vt:lpstr>Geographic Expansion</vt:lpstr>
      <vt:lpstr>2023 Update: BVT-led Expansions</vt:lpstr>
      <vt:lpstr>2023 Update: Partner-Enabled Expansions</vt:lpstr>
      <vt:lpstr>Portfolio Expansion and Extensions</vt:lpstr>
      <vt:lpstr>BVT CR-7  (Clonostachys rosea Strain CR-7)</vt:lpstr>
      <vt:lpstr>CR-7: Useful Tool for Resistance Management</vt:lpstr>
      <vt:lpstr>Activity of CR-7 on Crop-Pest Combinations </vt:lpstr>
      <vt:lpstr>2023 Update: Foliar/Soil-Drench</vt:lpstr>
      <vt:lpstr>Seed Treatment: Field Performance Program</vt:lpstr>
      <vt:lpstr>Increased Root/Shoot Mass and Nodulation Walnut, IL 2022 Trial</vt:lpstr>
      <vt:lpstr>Yield – 2022 Trials</vt:lpstr>
      <vt:lpstr>2023 Update: Soybean Seed Treatment</vt:lpstr>
      <vt:lpstr>A Compelling Investment Window</vt:lpstr>
      <vt:lpstr>BVT is Aligned with Disruptors  in the Agriculture Industry</vt:lpstr>
      <vt:lpstr>An Attractive and Relevant Partner to Big-Ag</vt:lpstr>
      <vt:lpstr>Moving From Right to Play  Right to Win</vt:lpstr>
      <vt:lpstr>BEE VECTORING TECHNOLOGIES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 Vectoring Technologies</dc:title>
  <dc:creator>lwu</dc:creator>
  <cp:lastModifiedBy>Ashish Malik</cp:lastModifiedBy>
  <cp:revision>173</cp:revision>
  <cp:lastPrinted>2023-03-23T00:27:47Z</cp:lastPrinted>
  <dcterms:created xsi:type="dcterms:W3CDTF">2022-02-18T04:28:39Z</dcterms:created>
  <dcterms:modified xsi:type="dcterms:W3CDTF">2023-03-23T00:29:10Z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2022-02-17T00:00:00Z</vt:filetime>
  </property>
  <property fmtid="{D5CDD505-2E9C-101B-9397-08002B2CF9AE}" pid="3" name="Creator">
    <vt:lpwstr>Adobe InDesign 17.0 (Macintosh)</vt:lpwstr>
  </property>
  <property fmtid="{D5CDD505-2E9C-101B-9397-08002B2CF9AE}" pid="4" name="LastSaved">
    <vt:filetime>2022-02-18T00:00:00Z</vt:filetime>
  </property>
</Properties>
</file>